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655" r:id="rId1"/>
  </p:sldMasterIdLst>
  <p:sldIdLst>
    <p:sldId id="277" r:id="rId2"/>
    <p:sldId id="256" r:id="rId3"/>
    <p:sldId id="257" r:id="rId4"/>
    <p:sldId id="258" r:id="rId5"/>
    <p:sldId id="260" r:id="rId6"/>
    <p:sldId id="264" r:id="rId7"/>
    <p:sldId id="259" r:id="rId8"/>
    <p:sldId id="265" r:id="rId9"/>
    <p:sldId id="261" r:id="rId10"/>
    <p:sldId id="266" r:id="rId11"/>
    <p:sldId id="267" r:id="rId12"/>
    <p:sldId id="268" r:id="rId13"/>
    <p:sldId id="269" r:id="rId14"/>
    <p:sldId id="270" r:id="rId15"/>
    <p:sldId id="271" r:id="rId16"/>
    <p:sldId id="272" r:id="rId17"/>
    <p:sldId id="273" r:id="rId18"/>
    <p:sldId id="274" r:id="rId19"/>
    <p:sldId id="276" r:id="rId20"/>
    <p:sldId id="275" r:id="rId21"/>
    <p:sldId id="278" r:id="rId22"/>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8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6" d="100"/>
          <a:sy n="86" d="100"/>
        </p:scale>
        <p:origin x="152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83BA28-7940-4056-A58F-17FA11607525}" type="doc">
      <dgm:prSet loTypeId="urn:microsoft.com/office/officeart/2005/8/layout/vList3" loCatId="list" qsTypeId="urn:microsoft.com/office/officeart/2005/8/quickstyle/simple1" qsCatId="simple" csTypeId="urn:microsoft.com/office/officeart/2005/8/colors/accent1_2" csCatId="accent1" phldr="1"/>
      <dgm:spPr/>
    </dgm:pt>
    <dgm:pt modelId="{3B697A3B-A8B0-4D4F-AFE3-04FCEAE72420}">
      <dgm:prSet phldrT="[Text]" custT="1"/>
      <dgm:spPr>
        <a:solidFill>
          <a:schemeClr val="accent1">
            <a:lumMod val="75000"/>
          </a:schemeClr>
        </a:solidFill>
      </dgm:spPr>
      <dgm:t>
        <a:bodyPr/>
        <a:lstStyle/>
        <a:p>
          <a:pPr algn="ctr" rtl="1"/>
          <a:r>
            <a:rPr kumimoji="0" lang="ar-SA" sz="2000" b="1" i="0" u="none" strike="noStrike"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بازیگر اصلی و کارگردانی با امريكاست و آمریکا نقش محوری را بر عهده دا</a:t>
          </a:r>
          <a:r>
            <a:rPr kumimoji="0" lang="fa-IR" sz="2000" b="1" i="0" u="none" strike="noStrike"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شت.</a:t>
          </a:r>
          <a:endParaRPr lang="fa-IR" sz="20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dgm:t>
    </dgm:pt>
    <dgm:pt modelId="{13D1FDAE-CA20-4156-8A2A-61A076F762FA}" type="parTrans" cxnId="{1B57C49D-001D-4229-8481-18F533326436}">
      <dgm:prSet/>
      <dgm:spPr/>
      <dgm:t>
        <a:bodyPr/>
        <a:lstStyle/>
        <a:p>
          <a:pPr rtl="1"/>
          <a:endParaRPr lang="fa-IR"/>
        </a:p>
      </dgm:t>
    </dgm:pt>
    <dgm:pt modelId="{9B54EB8F-0973-483E-AEC1-A85EA1F1601B}" type="sibTrans" cxnId="{1B57C49D-001D-4229-8481-18F533326436}">
      <dgm:prSet/>
      <dgm:spPr/>
      <dgm:t>
        <a:bodyPr/>
        <a:lstStyle/>
        <a:p>
          <a:pPr rtl="1"/>
          <a:endParaRPr lang="fa-IR"/>
        </a:p>
      </dgm:t>
    </dgm:pt>
    <dgm:pt modelId="{FC92936A-E867-4B42-B2C5-17081F5B33C6}">
      <dgm:prSet phldrT="[Text]" custT="1"/>
      <dgm:spPr>
        <a:solidFill>
          <a:schemeClr val="accent1">
            <a:lumMod val="75000"/>
          </a:schemeClr>
        </a:solidFill>
      </dgm:spPr>
      <dgm:t>
        <a:bodyPr/>
        <a:lstStyle/>
        <a:p>
          <a:pPr algn="ctr" rtl="1"/>
          <a:r>
            <a:rPr kumimoji="0" lang="ar-SA" sz="2000" b="1" i="0" u="none" strike="noStrike"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هرسه رخداد حركتي ممتد و در ادامه مبارزه با استكبار جهاني بوده</a:t>
          </a:r>
          <a:r>
            <a:rPr kumimoji="0" lang="fa-IR" sz="2000" b="1" i="0" u="none" strike="noStrike"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a:t>
          </a:r>
          <a:r>
            <a:rPr kumimoji="0" lang="ar-SA" sz="2000" b="1" i="0" u="none" strike="noStrike"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  </a:t>
          </a:r>
          <a:endParaRPr lang="fa-IR" sz="20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dgm:t>
    </dgm:pt>
    <dgm:pt modelId="{F939A23D-00E3-4483-9FDE-B860F386D2A6}" type="parTrans" cxnId="{98375F0E-B6E6-4AC2-94F9-2F4CBD772EA1}">
      <dgm:prSet/>
      <dgm:spPr/>
      <dgm:t>
        <a:bodyPr/>
        <a:lstStyle/>
        <a:p>
          <a:pPr rtl="1"/>
          <a:endParaRPr lang="fa-IR"/>
        </a:p>
      </dgm:t>
    </dgm:pt>
    <dgm:pt modelId="{C6AAA1EA-3B3D-4053-B36A-AA599E9B3CB4}" type="sibTrans" cxnId="{98375F0E-B6E6-4AC2-94F9-2F4CBD772EA1}">
      <dgm:prSet/>
      <dgm:spPr/>
      <dgm:t>
        <a:bodyPr/>
        <a:lstStyle/>
        <a:p>
          <a:pPr rtl="1"/>
          <a:endParaRPr lang="fa-IR"/>
        </a:p>
      </dgm:t>
    </dgm:pt>
    <dgm:pt modelId="{A01E10D4-D7B6-4D21-8409-D5272CC56FB4}">
      <dgm:prSet phldrT="[Text]" custT="1"/>
      <dgm:spPr>
        <a:solidFill>
          <a:schemeClr val="accent1">
            <a:lumMod val="75000"/>
          </a:schemeClr>
        </a:solidFill>
      </dgm:spPr>
      <dgm:t>
        <a:bodyPr/>
        <a:lstStyle/>
        <a:p>
          <a:pPr algn="ctr" rtl="1"/>
          <a:r>
            <a:rPr kumimoji="0" lang="ar-SA" sz="1900" b="1" i="0" u="none" strike="noStrike"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چهره‌ای از استكبار در برخورد با جنبش های اجتماعی و مردمی نشان </a:t>
          </a:r>
          <a:r>
            <a:rPr kumimoji="0" lang="fa-IR" sz="1900" b="1" i="0" u="none" strike="noStrike"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داده می شود</a:t>
          </a:r>
          <a:r>
            <a:rPr kumimoji="0" lang="ar-SA" sz="1900" b="1" i="0" u="none" strike="noStrike"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 </a:t>
          </a:r>
          <a:endParaRPr lang="fa-IR" sz="19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dgm:t>
    </dgm:pt>
    <dgm:pt modelId="{49711C21-EBBA-402E-887E-6ABBA9CD6228}" type="parTrans" cxnId="{F472801C-DBD4-4209-A664-71E7477C73DC}">
      <dgm:prSet/>
      <dgm:spPr/>
      <dgm:t>
        <a:bodyPr/>
        <a:lstStyle/>
        <a:p>
          <a:pPr rtl="1"/>
          <a:endParaRPr lang="fa-IR"/>
        </a:p>
      </dgm:t>
    </dgm:pt>
    <dgm:pt modelId="{E0ADB0A0-CFA9-4745-9CB8-3B74CC599F89}" type="sibTrans" cxnId="{F472801C-DBD4-4209-A664-71E7477C73DC}">
      <dgm:prSet/>
      <dgm:spPr/>
      <dgm:t>
        <a:bodyPr/>
        <a:lstStyle/>
        <a:p>
          <a:pPr rtl="1"/>
          <a:endParaRPr lang="fa-IR"/>
        </a:p>
      </dgm:t>
    </dgm:pt>
    <dgm:pt modelId="{1A590DBD-3AA9-41E1-9534-A497D6DE49BE}">
      <dgm:prSet phldrT="[Text]" custT="1"/>
      <dgm:spPr>
        <a:solidFill>
          <a:schemeClr val="accent1">
            <a:lumMod val="75000"/>
          </a:schemeClr>
        </a:solidFill>
      </dgm:spPr>
      <dgm:t>
        <a:bodyPr/>
        <a:lstStyle/>
        <a:p>
          <a:pPr algn="ctr" rtl="1"/>
          <a:r>
            <a:rPr kumimoji="0" lang="fa-IR" sz="1800" b="1" i="0" u="none" strike="noStrike"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ورود </a:t>
          </a:r>
          <a:r>
            <a:rPr kumimoji="0" lang="ar-SA" sz="1800" b="1" i="0" u="none" strike="noStrike"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آمریکا با نام و عنوان حمایت از مردم و شعار مشکل‌گشایی</a:t>
          </a:r>
          <a:r>
            <a:rPr kumimoji="0" lang="fa-IR" sz="1800" b="1" i="0" u="none" strike="noStrike"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a:t>
          </a:r>
          <a:r>
            <a:rPr kumimoji="0" lang="ar-SA" sz="1800" b="1" i="0" u="none" strike="noStrike"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 ولی نقض عهد</a:t>
          </a:r>
          <a:r>
            <a:rPr kumimoji="0" lang="fa-IR" sz="1800" b="1" i="0" u="none" strike="noStrike"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 </a:t>
          </a:r>
          <a:r>
            <a:rPr kumimoji="0" lang="ar-SA" sz="1800" b="1" i="0" u="none" strike="noStrike"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در عمل</a:t>
          </a:r>
          <a:endParaRPr lang="fa-IR" sz="18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dgm:t>
    </dgm:pt>
    <dgm:pt modelId="{40CD8643-7481-4051-BE42-23EBD9FCAB72}" type="parTrans" cxnId="{F7B6C5ED-8B2F-4369-BE5B-393F3FAFC3AA}">
      <dgm:prSet/>
      <dgm:spPr/>
      <dgm:t>
        <a:bodyPr/>
        <a:lstStyle/>
        <a:p>
          <a:pPr rtl="1"/>
          <a:endParaRPr lang="fa-IR"/>
        </a:p>
      </dgm:t>
    </dgm:pt>
    <dgm:pt modelId="{0D07C59D-B8B3-48A8-92EC-8940C3276112}" type="sibTrans" cxnId="{F7B6C5ED-8B2F-4369-BE5B-393F3FAFC3AA}">
      <dgm:prSet/>
      <dgm:spPr/>
      <dgm:t>
        <a:bodyPr/>
        <a:lstStyle/>
        <a:p>
          <a:pPr rtl="1"/>
          <a:endParaRPr lang="fa-IR"/>
        </a:p>
      </dgm:t>
    </dgm:pt>
    <dgm:pt modelId="{A248929B-0795-476D-9ED1-D6290FEC69C3}">
      <dgm:prSet phldrT="[Text]" custT="1"/>
      <dgm:spPr>
        <a:solidFill>
          <a:schemeClr val="accent1">
            <a:lumMod val="75000"/>
          </a:schemeClr>
        </a:solidFill>
      </dgm:spPr>
      <dgm:t>
        <a:bodyPr/>
        <a:lstStyle/>
        <a:p>
          <a:pPr algn="ctr" rtl="1"/>
          <a:r>
            <a:rPr kumimoji="0" lang="ar-SA" sz="2000" b="1" i="0" u="none" strike="noStrike"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مواجهه ماهوی نظام سلطه با هویت دینی و ملی جامعه ایرانی </a:t>
          </a:r>
          <a:endParaRPr lang="fa-IR" sz="20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dgm:t>
    </dgm:pt>
    <dgm:pt modelId="{D1D3C89B-F457-472B-B1AA-3E110C1C4805}" type="parTrans" cxnId="{53935FBE-301E-43F5-8701-7D95FE338D55}">
      <dgm:prSet/>
      <dgm:spPr/>
      <dgm:t>
        <a:bodyPr/>
        <a:lstStyle/>
        <a:p>
          <a:pPr rtl="1"/>
          <a:endParaRPr lang="fa-IR"/>
        </a:p>
      </dgm:t>
    </dgm:pt>
    <dgm:pt modelId="{63CB622E-DB83-415F-A744-B7CAAEDF2281}" type="sibTrans" cxnId="{53935FBE-301E-43F5-8701-7D95FE338D55}">
      <dgm:prSet/>
      <dgm:spPr/>
      <dgm:t>
        <a:bodyPr/>
        <a:lstStyle/>
        <a:p>
          <a:pPr rtl="1"/>
          <a:endParaRPr lang="fa-IR"/>
        </a:p>
      </dgm:t>
    </dgm:pt>
    <dgm:pt modelId="{5DD6D62A-1C69-463A-82E1-F25FBA961A72}">
      <dgm:prSet phldrT="[Text]" custT="1"/>
      <dgm:spPr>
        <a:solidFill>
          <a:schemeClr val="accent1">
            <a:lumMod val="75000"/>
          </a:schemeClr>
        </a:solidFill>
      </dgm:spPr>
      <dgm:t>
        <a:bodyPr/>
        <a:lstStyle/>
        <a:p>
          <a:pPr algn="ctr" rtl="1"/>
          <a:r>
            <a:rPr kumimoji="0" lang="ar-SA" sz="2000" b="1" i="0" u="none" strike="noStrike"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 تابلوی</a:t>
          </a:r>
          <a:r>
            <a:rPr kumimoji="0" lang="fa-IR" sz="2000" b="1" i="0" u="none" strike="noStrike"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ی از </a:t>
          </a:r>
          <a:r>
            <a:rPr kumimoji="0" lang="ar-SA" sz="2000" b="1" i="0" u="none" strike="noStrike"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جنگ حق و باطل</a:t>
          </a:r>
          <a:endParaRPr lang="fa-IR" sz="20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dgm:t>
    </dgm:pt>
    <dgm:pt modelId="{552A66B0-292A-479A-9A46-69E8B0F971F7}" type="parTrans" cxnId="{BB0449F3-DB58-4C9F-A1B0-D2824C3447B1}">
      <dgm:prSet/>
      <dgm:spPr/>
      <dgm:t>
        <a:bodyPr/>
        <a:lstStyle/>
        <a:p>
          <a:pPr rtl="1"/>
          <a:endParaRPr lang="fa-IR"/>
        </a:p>
      </dgm:t>
    </dgm:pt>
    <dgm:pt modelId="{E8D142A9-BE36-4EE8-AFAD-749002EF0D8C}" type="sibTrans" cxnId="{BB0449F3-DB58-4C9F-A1B0-D2824C3447B1}">
      <dgm:prSet/>
      <dgm:spPr/>
      <dgm:t>
        <a:bodyPr/>
        <a:lstStyle/>
        <a:p>
          <a:pPr rtl="1"/>
          <a:endParaRPr lang="fa-IR"/>
        </a:p>
      </dgm:t>
    </dgm:pt>
    <dgm:pt modelId="{AC5673B6-C0A0-4A28-9B03-721DEBD0ACD8}">
      <dgm:prSet phldrT="[Text]" custT="1"/>
      <dgm:spPr>
        <a:solidFill>
          <a:schemeClr val="accent1">
            <a:lumMod val="75000"/>
          </a:schemeClr>
        </a:solidFill>
      </dgm:spPr>
      <dgm:t>
        <a:bodyPr/>
        <a:lstStyle/>
        <a:p>
          <a:pPr algn="ctr" rtl="1"/>
          <a:r>
            <a:rPr kumimoji="0" lang="ar-SA" sz="1800" b="1" i="0" u="none" strike="noStrike"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ماهیت دینی و ملی داشته و با رهبری واحد </a:t>
          </a:r>
          <a:r>
            <a:rPr kumimoji="0" lang="fa-IR" sz="1800" b="1" i="0" u="none" strike="noStrike"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 </a:t>
          </a:r>
          <a:r>
            <a:rPr kumimoji="0" lang="ar-SA" sz="1800" b="1" i="0" u="none" strike="noStrike"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به محوریت امام راحل(ره) همگرایی مشهود است.</a:t>
          </a:r>
          <a:endParaRPr lang="fa-IR" sz="18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dgm:t>
    </dgm:pt>
    <dgm:pt modelId="{54F4E447-FB23-42AC-A499-EDBFACD2C29D}" type="parTrans" cxnId="{AE1BA324-97B9-4E78-98D6-C51EA290FAE6}">
      <dgm:prSet/>
      <dgm:spPr/>
      <dgm:t>
        <a:bodyPr/>
        <a:lstStyle/>
        <a:p>
          <a:pPr rtl="1"/>
          <a:endParaRPr lang="fa-IR"/>
        </a:p>
      </dgm:t>
    </dgm:pt>
    <dgm:pt modelId="{DA25FD07-7AA2-4D01-939E-35DCCE75316C}" type="sibTrans" cxnId="{AE1BA324-97B9-4E78-98D6-C51EA290FAE6}">
      <dgm:prSet/>
      <dgm:spPr/>
      <dgm:t>
        <a:bodyPr/>
        <a:lstStyle/>
        <a:p>
          <a:pPr rtl="1"/>
          <a:endParaRPr lang="fa-IR"/>
        </a:p>
      </dgm:t>
    </dgm:pt>
    <dgm:pt modelId="{4B7A89A5-1441-43A3-AE4E-FBE64F804492}" type="pres">
      <dgm:prSet presAssocID="{8A83BA28-7940-4056-A58F-17FA11607525}" presName="linearFlow" presStyleCnt="0">
        <dgm:presLayoutVars>
          <dgm:dir val="rev"/>
          <dgm:resizeHandles val="exact"/>
        </dgm:presLayoutVars>
      </dgm:prSet>
      <dgm:spPr/>
    </dgm:pt>
    <dgm:pt modelId="{FE8AD03D-780C-4083-8606-013AC75BFDB4}" type="pres">
      <dgm:prSet presAssocID="{3B697A3B-A8B0-4D4F-AFE3-04FCEAE72420}" presName="composite" presStyleCnt="0"/>
      <dgm:spPr/>
    </dgm:pt>
    <dgm:pt modelId="{C94D20DC-49F6-437A-9853-0182E7AFF92E}" type="pres">
      <dgm:prSet presAssocID="{3B697A3B-A8B0-4D4F-AFE3-04FCEAE72420}" presName="imgShp" presStyleLbl="fgImgPlace1" presStyleIdx="0" presStyleCnt="7" custLinFactX="100000" custLinFactNeighborX="108823"/>
      <dgm:spPr>
        <a:blipFill rotWithShape="0">
          <a:blip xmlns:r="http://schemas.openxmlformats.org/officeDocument/2006/relationships" r:embed="rId1"/>
          <a:stretch>
            <a:fillRect/>
          </a:stretch>
        </a:blipFill>
      </dgm:spPr>
    </dgm:pt>
    <dgm:pt modelId="{B4B0BFA4-42ED-4711-93A1-8F6B17518EB2}" type="pres">
      <dgm:prSet presAssocID="{3B697A3B-A8B0-4D4F-AFE3-04FCEAE72420}" presName="txShp" presStyleLbl="node1" presStyleIdx="0" presStyleCnt="7" custScaleX="147783">
        <dgm:presLayoutVars>
          <dgm:bulletEnabled val="1"/>
        </dgm:presLayoutVars>
      </dgm:prSet>
      <dgm:spPr/>
      <dgm:t>
        <a:bodyPr/>
        <a:lstStyle/>
        <a:p>
          <a:pPr rtl="1"/>
          <a:endParaRPr lang="fa-IR"/>
        </a:p>
      </dgm:t>
    </dgm:pt>
    <dgm:pt modelId="{623822FA-8785-41E2-94B9-14486CD87A8F}" type="pres">
      <dgm:prSet presAssocID="{9B54EB8F-0973-483E-AEC1-A85EA1F1601B}" presName="spacing" presStyleCnt="0"/>
      <dgm:spPr/>
    </dgm:pt>
    <dgm:pt modelId="{450F7EAF-BF8C-417C-8434-7574DB37E698}" type="pres">
      <dgm:prSet presAssocID="{FC92936A-E867-4B42-B2C5-17081F5B33C6}" presName="composite" presStyleCnt="0"/>
      <dgm:spPr/>
    </dgm:pt>
    <dgm:pt modelId="{FE73F312-5F62-4929-96BD-0208CB5DE720}" type="pres">
      <dgm:prSet presAssocID="{FC92936A-E867-4B42-B2C5-17081F5B33C6}" presName="imgShp" presStyleLbl="fgImgPlace1" presStyleIdx="1" presStyleCnt="7" custLinFactX="100000" custLinFactNeighborX="108823"/>
      <dgm:spPr>
        <a:blipFill rotWithShape="0">
          <a:blip xmlns:r="http://schemas.openxmlformats.org/officeDocument/2006/relationships" r:embed="rId1"/>
          <a:stretch>
            <a:fillRect/>
          </a:stretch>
        </a:blipFill>
      </dgm:spPr>
    </dgm:pt>
    <dgm:pt modelId="{8E9C40A9-FE91-4E26-A113-BD750A0B92A6}" type="pres">
      <dgm:prSet presAssocID="{FC92936A-E867-4B42-B2C5-17081F5B33C6}" presName="txShp" presStyleLbl="node1" presStyleIdx="1" presStyleCnt="7" custScaleX="147783">
        <dgm:presLayoutVars>
          <dgm:bulletEnabled val="1"/>
        </dgm:presLayoutVars>
      </dgm:prSet>
      <dgm:spPr/>
      <dgm:t>
        <a:bodyPr/>
        <a:lstStyle/>
        <a:p>
          <a:pPr rtl="1"/>
          <a:endParaRPr lang="fa-IR"/>
        </a:p>
      </dgm:t>
    </dgm:pt>
    <dgm:pt modelId="{973C3219-640E-4B60-A3CD-618C9E7D4F0C}" type="pres">
      <dgm:prSet presAssocID="{C6AAA1EA-3B3D-4053-B36A-AA599E9B3CB4}" presName="spacing" presStyleCnt="0"/>
      <dgm:spPr/>
    </dgm:pt>
    <dgm:pt modelId="{D720D58B-C38E-491F-AF30-6432030223DE}" type="pres">
      <dgm:prSet presAssocID="{A01E10D4-D7B6-4D21-8409-D5272CC56FB4}" presName="composite" presStyleCnt="0"/>
      <dgm:spPr/>
    </dgm:pt>
    <dgm:pt modelId="{6A69659C-0639-4114-A6D4-0BEAE9A00976}" type="pres">
      <dgm:prSet presAssocID="{A01E10D4-D7B6-4D21-8409-D5272CC56FB4}" presName="imgShp" presStyleLbl="fgImgPlace1" presStyleIdx="2" presStyleCnt="7" custLinFactX="100000" custLinFactNeighborX="108823"/>
      <dgm:spPr>
        <a:blipFill rotWithShape="0">
          <a:blip xmlns:r="http://schemas.openxmlformats.org/officeDocument/2006/relationships" r:embed="rId1"/>
          <a:stretch>
            <a:fillRect/>
          </a:stretch>
        </a:blipFill>
      </dgm:spPr>
    </dgm:pt>
    <dgm:pt modelId="{26EB77CE-4F85-4C0E-92B8-C5848FFD705B}" type="pres">
      <dgm:prSet presAssocID="{A01E10D4-D7B6-4D21-8409-D5272CC56FB4}" presName="txShp" presStyleLbl="node1" presStyleIdx="2" presStyleCnt="7" custScaleX="147783">
        <dgm:presLayoutVars>
          <dgm:bulletEnabled val="1"/>
        </dgm:presLayoutVars>
      </dgm:prSet>
      <dgm:spPr/>
      <dgm:t>
        <a:bodyPr/>
        <a:lstStyle/>
        <a:p>
          <a:pPr rtl="1"/>
          <a:endParaRPr lang="fa-IR"/>
        </a:p>
      </dgm:t>
    </dgm:pt>
    <dgm:pt modelId="{61925A66-089F-4E2F-A853-20EE87F5CBCC}" type="pres">
      <dgm:prSet presAssocID="{E0ADB0A0-CFA9-4745-9CB8-3B74CC599F89}" presName="spacing" presStyleCnt="0"/>
      <dgm:spPr/>
    </dgm:pt>
    <dgm:pt modelId="{49BEE011-F50E-4560-905F-4A8DB08EA65E}" type="pres">
      <dgm:prSet presAssocID="{A248929B-0795-476D-9ED1-D6290FEC69C3}" presName="composite" presStyleCnt="0"/>
      <dgm:spPr/>
    </dgm:pt>
    <dgm:pt modelId="{AAA1E52E-3FEF-43AC-9A2D-36C1AE86A291}" type="pres">
      <dgm:prSet presAssocID="{A248929B-0795-476D-9ED1-D6290FEC69C3}" presName="imgShp" presStyleLbl="fgImgPlace1" presStyleIdx="3" presStyleCnt="7" custLinFactX="100000" custLinFactNeighborX="108823"/>
      <dgm:spPr>
        <a:blipFill rotWithShape="0">
          <a:blip xmlns:r="http://schemas.openxmlformats.org/officeDocument/2006/relationships" r:embed="rId1"/>
          <a:stretch>
            <a:fillRect/>
          </a:stretch>
        </a:blipFill>
      </dgm:spPr>
    </dgm:pt>
    <dgm:pt modelId="{F10AE853-691F-46D9-975A-D1DC60DC077F}" type="pres">
      <dgm:prSet presAssocID="{A248929B-0795-476D-9ED1-D6290FEC69C3}" presName="txShp" presStyleLbl="node1" presStyleIdx="3" presStyleCnt="7" custScaleX="147783">
        <dgm:presLayoutVars>
          <dgm:bulletEnabled val="1"/>
        </dgm:presLayoutVars>
      </dgm:prSet>
      <dgm:spPr/>
      <dgm:t>
        <a:bodyPr/>
        <a:lstStyle/>
        <a:p>
          <a:pPr rtl="1"/>
          <a:endParaRPr lang="fa-IR"/>
        </a:p>
      </dgm:t>
    </dgm:pt>
    <dgm:pt modelId="{61C5868E-F750-48E0-941D-6D6D369470E6}" type="pres">
      <dgm:prSet presAssocID="{63CB622E-DB83-415F-A744-B7CAAEDF2281}" presName="spacing" presStyleCnt="0"/>
      <dgm:spPr/>
    </dgm:pt>
    <dgm:pt modelId="{7AB59F8B-565A-4AB8-BE8A-69C3FFBBF87A}" type="pres">
      <dgm:prSet presAssocID="{5DD6D62A-1C69-463A-82E1-F25FBA961A72}" presName="composite" presStyleCnt="0"/>
      <dgm:spPr/>
    </dgm:pt>
    <dgm:pt modelId="{1B561444-4FBC-4D40-B86C-EF53684ADFDF}" type="pres">
      <dgm:prSet presAssocID="{5DD6D62A-1C69-463A-82E1-F25FBA961A72}" presName="imgShp" presStyleLbl="fgImgPlace1" presStyleIdx="4" presStyleCnt="7" custLinFactX="100000" custLinFactNeighborX="108823"/>
      <dgm:spPr>
        <a:blipFill rotWithShape="0">
          <a:blip xmlns:r="http://schemas.openxmlformats.org/officeDocument/2006/relationships" r:embed="rId1"/>
          <a:stretch>
            <a:fillRect/>
          </a:stretch>
        </a:blipFill>
      </dgm:spPr>
    </dgm:pt>
    <dgm:pt modelId="{2BED05C1-C6EA-43C0-9AC4-36FC33759029}" type="pres">
      <dgm:prSet presAssocID="{5DD6D62A-1C69-463A-82E1-F25FBA961A72}" presName="txShp" presStyleLbl="node1" presStyleIdx="4" presStyleCnt="7" custScaleX="147783">
        <dgm:presLayoutVars>
          <dgm:bulletEnabled val="1"/>
        </dgm:presLayoutVars>
      </dgm:prSet>
      <dgm:spPr/>
      <dgm:t>
        <a:bodyPr/>
        <a:lstStyle/>
        <a:p>
          <a:pPr rtl="1"/>
          <a:endParaRPr lang="fa-IR"/>
        </a:p>
      </dgm:t>
    </dgm:pt>
    <dgm:pt modelId="{1C8BB4E0-7AB0-49A1-8392-BF12F7A7C195}" type="pres">
      <dgm:prSet presAssocID="{E8D142A9-BE36-4EE8-AFAD-749002EF0D8C}" presName="spacing" presStyleCnt="0"/>
      <dgm:spPr/>
    </dgm:pt>
    <dgm:pt modelId="{9F739D81-CF54-4DFF-A546-6F8F65FE78CB}" type="pres">
      <dgm:prSet presAssocID="{AC5673B6-C0A0-4A28-9B03-721DEBD0ACD8}" presName="composite" presStyleCnt="0"/>
      <dgm:spPr/>
    </dgm:pt>
    <dgm:pt modelId="{3C2EA42F-F908-4525-A754-ED16E866DBF4}" type="pres">
      <dgm:prSet presAssocID="{AC5673B6-C0A0-4A28-9B03-721DEBD0ACD8}" presName="imgShp" presStyleLbl="fgImgPlace1" presStyleIdx="5" presStyleCnt="7" custLinFactX="100000" custLinFactNeighborX="108823"/>
      <dgm:spPr>
        <a:blipFill rotWithShape="0">
          <a:blip xmlns:r="http://schemas.openxmlformats.org/officeDocument/2006/relationships" r:embed="rId1"/>
          <a:stretch>
            <a:fillRect/>
          </a:stretch>
        </a:blipFill>
      </dgm:spPr>
    </dgm:pt>
    <dgm:pt modelId="{8953EFFB-9300-45A5-B518-FE7D7624B237}" type="pres">
      <dgm:prSet presAssocID="{AC5673B6-C0A0-4A28-9B03-721DEBD0ACD8}" presName="txShp" presStyleLbl="node1" presStyleIdx="5" presStyleCnt="7" custScaleX="147783">
        <dgm:presLayoutVars>
          <dgm:bulletEnabled val="1"/>
        </dgm:presLayoutVars>
      </dgm:prSet>
      <dgm:spPr/>
      <dgm:t>
        <a:bodyPr/>
        <a:lstStyle/>
        <a:p>
          <a:pPr rtl="1"/>
          <a:endParaRPr lang="fa-IR"/>
        </a:p>
      </dgm:t>
    </dgm:pt>
    <dgm:pt modelId="{4C2E67FC-6D46-4EF7-9F53-A117E915F5B4}" type="pres">
      <dgm:prSet presAssocID="{DA25FD07-7AA2-4D01-939E-35DCCE75316C}" presName="spacing" presStyleCnt="0"/>
      <dgm:spPr/>
    </dgm:pt>
    <dgm:pt modelId="{5253294E-B433-4354-A398-753CB6727805}" type="pres">
      <dgm:prSet presAssocID="{1A590DBD-3AA9-41E1-9534-A497D6DE49BE}" presName="composite" presStyleCnt="0"/>
      <dgm:spPr/>
    </dgm:pt>
    <dgm:pt modelId="{C82A986C-AED6-48CF-A53E-F7CD0DA0BEF0}" type="pres">
      <dgm:prSet presAssocID="{1A590DBD-3AA9-41E1-9534-A497D6DE49BE}" presName="imgShp" presStyleLbl="fgImgPlace1" presStyleIdx="6" presStyleCnt="7" custLinFactX="100000" custLinFactNeighborX="108823"/>
      <dgm:spPr>
        <a:blipFill rotWithShape="0">
          <a:blip xmlns:r="http://schemas.openxmlformats.org/officeDocument/2006/relationships" r:embed="rId1"/>
          <a:stretch>
            <a:fillRect/>
          </a:stretch>
        </a:blipFill>
      </dgm:spPr>
    </dgm:pt>
    <dgm:pt modelId="{4316C817-9388-4210-AE0F-F790F37041A9}" type="pres">
      <dgm:prSet presAssocID="{1A590DBD-3AA9-41E1-9534-A497D6DE49BE}" presName="txShp" presStyleLbl="node1" presStyleIdx="6" presStyleCnt="7" custScaleX="147783">
        <dgm:presLayoutVars>
          <dgm:bulletEnabled val="1"/>
        </dgm:presLayoutVars>
      </dgm:prSet>
      <dgm:spPr/>
      <dgm:t>
        <a:bodyPr/>
        <a:lstStyle/>
        <a:p>
          <a:pPr rtl="1"/>
          <a:endParaRPr lang="fa-IR"/>
        </a:p>
      </dgm:t>
    </dgm:pt>
  </dgm:ptLst>
  <dgm:cxnLst>
    <dgm:cxn modelId="{D7E225CA-8D4C-4848-8BDB-C7D16286B20D}" type="presOf" srcId="{1A590DBD-3AA9-41E1-9534-A497D6DE49BE}" destId="{4316C817-9388-4210-AE0F-F790F37041A9}" srcOrd="0" destOrd="0" presId="urn:microsoft.com/office/officeart/2005/8/layout/vList3"/>
    <dgm:cxn modelId="{D65825EE-DF6F-4C96-95CA-A47A8DEA22C1}" type="presOf" srcId="{8A83BA28-7940-4056-A58F-17FA11607525}" destId="{4B7A89A5-1441-43A3-AE4E-FBE64F804492}" srcOrd="0" destOrd="0" presId="urn:microsoft.com/office/officeart/2005/8/layout/vList3"/>
    <dgm:cxn modelId="{AE1BA324-97B9-4E78-98D6-C51EA290FAE6}" srcId="{8A83BA28-7940-4056-A58F-17FA11607525}" destId="{AC5673B6-C0A0-4A28-9B03-721DEBD0ACD8}" srcOrd="5" destOrd="0" parTransId="{54F4E447-FB23-42AC-A499-EDBFACD2C29D}" sibTransId="{DA25FD07-7AA2-4D01-939E-35DCCE75316C}"/>
    <dgm:cxn modelId="{53935FBE-301E-43F5-8701-7D95FE338D55}" srcId="{8A83BA28-7940-4056-A58F-17FA11607525}" destId="{A248929B-0795-476D-9ED1-D6290FEC69C3}" srcOrd="3" destOrd="0" parTransId="{D1D3C89B-F457-472B-B1AA-3E110C1C4805}" sibTransId="{63CB622E-DB83-415F-A744-B7CAAEDF2281}"/>
    <dgm:cxn modelId="{F7B6C5ED-8B2F-4369-BE5B-393F3FAFC3AA}" srcId="{8A83BA28-7940-4056-A58F-17FA11607525}" destId="{1A590DBD-3AA9-41E1-9534-A497D6DE49BE}" srcOrd="6" destOrd="0" parTransId="{40CD8643-7481-4051-BE42-23EBD9FCAB72}" sibTransId="{0D07C59D-B8B3-48A8-92EC-8940C3276112}"/>
    <dgm:cxn modelId="{98375F0E-B6E6-4AC2-94F9-2F4CBD772EA1}" srcId="{8A83BA28-7940-4056-A58F-17FA11607525}" destId="{FC92936A-E867-4B42-B2C5-17081F5B33C6}" srcOrd="1" destOrd="0" parTransId="{F939A23D-00E3-4483-9FDE-B860F386D2A6}" sibTransId="{C6AAA1EA-3B3D-4053-B36A-AA599E9B3CB4}"/>
    <dgm:cxn modelId="{9AFAE9B4-0EF6-4A60-BAA5-97FB7D25F137}" type="presOf" srcId="{A01E10D4-D7B6-4D21-8409-D5272CC56FB4}" destId="{26EB77CE-4F85-4C0E-92B8-C5848FFD705B}" srcOrd="0" destOrd="0" presId="urn:microsoft.com/office/officeart/2005/8/layout/vList3"/>
    <dgm:cxn modelId="{D1F842C5-8236-42E9-B08B-E4920FDA342E}" type="presOf" srcId="{A248929B-0795-476D-9ED1-D6290FEC69C3}" destId="{F10AE853-691F-46D9-975A-D1DC60DC077F}" srcOrd="0" destOrd="0" presId="urn:microsoft.com/office/officeart/2005/8/layout/vList3"/>
    <dgm:cxn modelId="{552C958C-3AA8-4A85-8180-EC0DF8A30D7E}" type="presOf" srcId="{AC5673B6-C0A0-4A28-9B03-721DEBD0ACD8}" destId="{8953EFFB-9300-45A5-B518-FE7D7624B237}" srcOrd="0" destOrd="0" presId="urn:microsoft.com/office/officeart/2005/8/layout/vList3"/>
    <dgm:cxn modelId="{B1AC33D8-1149-42DD-9CF1-F1925AB0BF17}" type="presOf" srcId="{5DD6D62A-1C69-463A-82E1-F25FBA961A72}" destId="{2BED05C1-C6EA-43C0-9AC4-36FC33759029}" srcOrd="0" destOrd="0" presId="urn:microsoft.com/office/officeart/2005/8/layout/vList3"/>
    <dgm:cxn modelId="{2750BF0C-3CCA-4F1E-8535-47B6733318E1}" type="presOf" srcId="{3B697A3B-A8B0-4D4F-AFE3-04FCEAE72420}" destId="{B4B0BFA4-42ED-4711-93A1-8F6B17518EB2}" srcOrd="0" destOrd="0" presId="urn:microsoft.com/office/officeart/2005/8/layout/vList3"/>
    <dgm:cxn modelId="{BB0449F3-DB58-4C9F-A1B0-D2824C3447B1}" srcId="{8A83BA28-7940-4056-A58F-17FA11607525}" destId="{5DD6D62A-1C69-463A-82E1-F25FBA961A72}" srcOrd="4" destOrd="0" parTransId="{552A66B0-292A-479A-9A46-69E8B0F971F7}" sibTransId="{E8D142A9-BE36-4EE8-AFAD-749002EF0D8C}"/>
    <dgm:cxn modelId="{F472801C-DBD4-4209-A664-71E7477C73DC}" srcId="{8A83BA28-7940-4056-A58F-17FA11607525}" destId="{A01E10D4-D7B6-4D21-8409-D5272CC56FB4}" srcOrd="2" destOrd="0" parTransId="{49711C21-EBBA-402E-887E-6ABBA9CD6228}" sibTransId="{E0ADB0A0-CFA9-4745-9CB8-3B74CC599F89}"/>
    <dgm:cxn modelId="{1B57C49D-001D-4229-8481-18F533326436}" srcId="{8A83BA28-7940-4056-A58F-17FA11607525}" destId="{3B697A3B-A8B0-4D4F-AFE3-04FCEAE72420}" srcOrd="0" destOrd="0" parTransId="{13D1FDAE-CA20-4156-8A2A-61A076F762FA}" sibTransId="{9B54EB8F-0973-483E-AEC1-A85EA1F1601B}"/>
    <dgm:cxn modelId="{1AEB73A1-F9F8-4170-AE02-810D7B89D6C3}" type="presOf" srcId="{FC92936A-E867-4B42-B2C5-17081F5B33C6}" destId="{8E9C40A9-FE91-4E26-A113-BD750A0B92A6}" srcOrd="0" destOrd="0" presId="urn:microsoft.com/office/officeart/2005/8/layout/vList3"/>
    <dgm:cxn modelId="{A52D387A-1AA2-4BAB-97D9-C62AC1840E51}" type="presParOf" srcId="{4B7A89A5-1441-43A3-AE4E-FBE64F804492}" destId="{FE8AD03D-780C-4083-8606-013AC75BFDB4}" srcOrd="0" destOrd="0" presId="urn:microsoft.com/office/officeart/2005/8/layout/vList3"/>
    <dgm:cxn modelId="{CB7D5DBA-702D-4957-96BC-D763B1153529}" type="presParOf" srcId="{FE8AD03D-780C-4083-8606-013AC75BFDB4}" destId="{C94D20DC-49F6-437A-9853-0182E7AFF92E}" srcOrd="0" destOrd="0" presId="urn:microsoft.com/office/officeart/2005/8/layout/vList3"/>
    <dgm:cxn modelId="{ED202D74-21F8-4233-9B19-AF67E681B83E}" type="presParOf" srcId="{FE8AD03D-780C-4083-8606-013AC75BFDB4}" destId="{B4B0BFA4-42ED-4711-93A1-8F6B17518EB2}" srcOrd="1" destOrd="0" presId="urn:microsoft.com/office/officeart/2005/8/layout/vList3"/>
    <dgm:cxn modelId="{D61EE38B-C57F-450A-8487-60B3BD118874}" type="presParOf" srcId="{4B7A89A5-1441-43A3-AE4E-FBE64F804492}" destId="{623822FA-8785-41E2-94B9-14486CD87A8F}" srcOrd="1" destOrd="0" presId="urn:microsoft.com/office/officeart/2005/8/layout/vList3"/>
    <dgm:cxn modelId="{5B659E81-3A19-4EE6-A028-D238ACC26A08}" type="presParOf" srcId="{4B7A89A5-1441-43A3-AE4E-FBE64F804492}" destId="{450F7EAF-BF8C-417C-8434-7574DB37E698}" srcOrd="2" destOrd="0" presId="urn:microsoft.com/office/officeart/2005/8/layout/vList3"/>
    <dgm:cxn modelId="{B7034320-74CB-4978-B98B-32C3AF1AC360}" type="presParOf" srcId="{450F7EAF-BF8C-417C-8434-7574DB37E698}" destId="{FE73F312-5F62-4929-96BD-0208CB5DE720}" srcOrd="0" destOrd="0" presId="urn:microsoft.com/office/officeart/2005/8/layout/vList3"/>
    <dgm:cxn modelId="{90CBD947-2542-4827-A0DC-01FD88765620}" type="presParOf" srcId="{450F7EAF-BF8C-417C-8434-7574DB37E698}" destId="{8E9C40A9-FE91-4E26-A113-BD750A0B92A6}" srcOrd="1" destOrd="0" presId="urn:microsoft.com/office/officeart/2005/8/layout/vList3"/>
    <dgm:cxn modelId="{28A26676-110C-4E99-BD94-50C4AA11E381}" type="presParOf" srcId="{4B7A89A5-1441-43A3-AE4E-FBE64F804492}" destId="{973C3219-640E-4B60-A3CD-618C9E7D4F0C}" srcOrd="3" destOrd="0" presId="urn:microsoft.com/office/officeart/2005/8/layout/vList3"/>
    <dgm:cxn modelId="{C0D2D282-2B19-4F07-859F-5752A98AAB61}" type="presParOf" srcId="{4B7A89A5-1441-43A3-AE4E-FBE64F804492}" destId="{D720D58B-C38E-491F-AF30-6432030223DE}" srcOrd="4" destOrd="0" presId="urn:microsoft.com/office/officeart/2005/8/layout/vList3"/>
    <dgm:cxn modelId="{4813ECA1-191B-4E57-9A76-991453FE3363}" type="presParOf" srcId="{D720D58B-C38E-491F-AF30-6432030223DE}" destId="{6A69659C-0639-4114-A6D4-0BEAE9A00976}" srcOrd="0" destOrd="0" presId="urn:microsoft.com/office/officeart/2005/8/layout/vList3"/>
    <dgm:cxn modelId="{E6652600-B5EC-4FFD-AA64-B4CEC8CC8B60}" type="presParOf" srcId="{D720D58B-C38E-491F-AF30-6432030223DE}" destId="{26EB77CE-4F85-4C0E-92B8-C5848FFD705B}" srcOrd="1" destOrd="0" presId="urn:microsoft.com/office/officeart/2005/8/layout/vList3"/>
    <dgm:cxn modelId="{81A3D64C-CC4E-4906-BEE6-3377F47B26D9}" type="presParOf" srcId="{4B7A89A5-1441-43A3-AE4E-FBE64F804492}" destId="{61925A66-089F-4E2F-A853-20EE87F5CBCC}" srcOrd="5" destOrd="0" presId="urn:microsoft.com/office/officeart/2005/8/layout/vList3"/>
    <dgm:cxn modelId="{1AB2D81E-9151-4DF9-B652-5E51C9175D95}" type="presParOf" srcId="{4B7A89A5-1441-43A3-AE4E-FBE64F804492}" destId="{49BEE011-F50E-4560-905F-4A8DB08EA65E}" srcOrd="6" destOrd="0" presId="urn:microsoft.com/office/officeart/2005/8/layout/vList3"/>
    <dgm:cxn modelId="{72C7A0CA-E187-4CCF-AA92-3F942086A115}" type="presParOf" srcId="{49BEE011-F50E-4560-905F-4A8DB08EA65E}" destId="{AAA1E52E-3FEF-43AC-9A2D-36C1AE86A291}" srcOrd="0" destOrd="0" presId="urn:microsoft.com/office/officeart/2005/8/layout/vList3"/>
    <dgm:cxn modelId="{4DF4F89E-A326-46C4-A478-B9E755B27B30}" type="presParOf" srcId="{49BEE011-F50E-4560-905F-4A8DB08EA65E}" destId="{F10AE853-691F-46D9-975A-D1DC60DC077F}" srcOrd="1" destOrd="0" presId="urn:microsoft.com/office/officeart/2005/8/layout/vList3"/>
    <dgm:cxn modelId="{4FA7BC40-0A7C-4D3D-BF54-EE0DF227D69E}" type="presParOf" srcId="{4B7A89A5-1441-43A3-AE4E-FBE64F804492}" destId="{61C5868E-F750-48E0-941D-6D6D369470E6}" srcOrd="7" destOrd="0" presId="urn:microsoft.com/office/officeart/2005/8/layout/vList3"/>
    <dgm:cxn modelId="{135789E4-0BCF-4272-8713-4C8E34BF7DD0}" type="presParOf" srcId="{4B7A89A5-1441-43A3-AE4E-FBE64F804492}" destId="{7AB59F8B-565A-4AB8-BE8A-69C3FFBBF87A}" srcOrd="8" destOrd="0" presId="urn:microsoft.com/office/officeart/2005/8/layout/vList3"/>
    <dgm:cxn modelId="{E4E571C9-E935-4CAA-A6D8-62E7EC29D816}" type="presParOf" srcId="{7AB59F8B-565A-4AB8-BE8A-69C3FFBBF87A}" destId="{1B561444-4FBC-4D40-B86C-EF53684ADFDF}" srcOrd="0" destOrd="0" presId="urn:microsoft.com/office/officeart/2005/8/layout/vList3"/>
    <dgm:cxn modelId="{AE166A2F-8B9F-4707-9599-2C07E6132EAF}" type="presParOf" srcId="{7AB59F8B-565A-4AB8-BE8A-69C3FFBBF87A}" destId="{2BED05C1-C6EA-43C0-9AC4-36FC33759029}" srcOrd="1" destOrd="0" presId="urn:microsoft.com/office/officeart/2005/8/layout/vList3"/>
    <dgm:cxn modelId="{3BF7DBBC-363E-4AEB-85E5-6533797A0FD9}" type="presParOf" srcId="{4B7A89A5-1441-43A3-AE4E-FBE64F804492}" destId="{1C8BB4E0-7AB0-49A1-8392-BF12F7A7C195}" srcOrd="9" destOrd="0" presId="urn:microsoft.com/office/officeart/2005/8/layout/vList3"/>
    <dgm:cxn modelId="{E4BE03E8-9B5E-437C-807F-CF21D12CB911}" type="presParOf" srcId="{4B7A89A5-1441-43A3-AE4E-FBE64F804492}" destId="{9F739D81-CF54-4DFF-A546-6F8F65FE78CB}" srcOrd="10" destOrd="0" presId="urn:microsoft.com/office/officeart/2005/8/layout/vList3"/>
    <dgm:cxn modelId="{0C422F4E-6C35-49D5-B3E7-D0D21C49A870}" type="presParOf" srcId="{9F739D81-CF54-4DFF-A546-6F8F65FE78CB}" destId="{3C2EA42F-F908-4525-A754-ED16E866DBF4}" srcOrd="0" destOrd="0" presId="urn:microsoft.com/office/officeart/2005/8/layout/vList3"/>
    <dgm:cxn modelId="{9B305A89-B2B6-44BC-AD5E-39D1CB5EE8FB}" type="presParOf" srcId="{9F739D81-CF54-4DFF-A546-6F8F65FE78CB}" destId="{8953EFFB-9300-45A5-B518-FE7D7624B237}" srcOrd="1" destOrd="0" presId="urn:microsoft.com/office/officeart/2005/8/layout/vList3"/>
    <dgm:cxn modelId="{B493EDDB-383C-4A9D-A553-C3C4279BC1F2}" type="presParOf" srcId="{4B7A89A5-1441-43A3-AE4E-FBE64F804492}" destId="{4C2E67FC-6D46-4EF7-9F53-A117E915F5B4}" srcOrd="11" destOrd="0" presId="urn:microsoft.com/office/officeart/2005/8/layout/vList3"/>
    <dgm:cxn modelId="{CC490744-B12D-4305-ACEF-61BBDEABB68F}" type="presParOf" srcId="{4B7A89A5-1441-43A3-AE4E-FBE64F804492}" destId="{5253294E-B433-4354-A398-753CB6727805}" srcOrd="12" destOrd="0" presId="urn:microsoft.com/office/officeart/2005/8/layout/vList3"/>
    <dgm:cxn modelId="{72D475BB-93CB-4333-807F-F2D738E75A6A}" type="presParOf" srcId="{5253294E-B433-4354-A398-753CB6727805}" destId="{C82A986C-AED6-48CF-A53E-F7CD0DA0BEF0}" srcOrd="0" destOrd="0" presId="urn:microsoft.com/office/officeart/2005/8/layout/vList3"/>
    <dgm:cxn modelId="{839CB890-B14D-42C4-8386-7ADA72EB223F}" type="presParOf" srcId="{5253294E-B433-4354-A398-753CB6727805}" destId="{4316C817-9388-4210-AE0F-F790F37041A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0BFA4-42ED-4711-93A1-8F6B17518EB2}">
      <dsp:nvSpPr>
        <dsp:cNvPr id="0" name=""/>
        <dsp:cNvSpPr/>
      </dsp:nvSpPr>
      <dsp:spPr>
        <a:xfrm>
          <a:off x="73292" y="1958"/>
          <a:ext cx="8354536" cy="563873"/>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248653" bIns="76200" numCol="1" spcCol="1270" anchor="ctr" anchorCtr="0">
          <a:noAutofit/>
        </a:bodyPr>
        <a:lstStyle/>
        <a:p>
          <a:pPr lvl="0" algn="ctr" defTabSz="889000" rtl="1">
            <a:lnSpc>
              <a:spcPct val="90000"/>
            </a:lnSpc>
            <a:spcBef>
              <a:spcPct val="0"/>
            </a:spcBef>
            <a:spcAft>
              <a:spcPct val="35000"/>
            </a:spcAft>
          </a:pPr>
          <a:r>
            <a:rPr kumimoji="0" lang="ar-SA" sz="2000" b="1" i="0" u="none" strike="noStrike" kern="1200"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بازیگر اصلی و کارگردانی با امريكاست و آمریکا نقش محوری را بر عهده دا</a:t>
          </a:r>
          <a:r>
            <a:rPr kumimoji="0" lang="fa-IR" sz="2000" b="1" i="0" u="none" strike="noStrike" kern="1200"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شت.</a:t>
          </a:r>
          <a:endParaRPr lang="fa-IR" sz="2000" b="1" kern="1200"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dsp:txBody>
      <dsp:txXfrm>
        <a:off x="73292" y="1958"/>
        <a:ext cx="8213568" cy="563873"/>
      </dsp:txXfrm>
    </dsp:sp>
    <dsp:sp modelId="{C94D20DC-49F6-437A-9853-0182E7AFF92E}">
      <dsp:nvSpPr>
        <dsp:cNvPr id="0" name=""/>
        <dsp:cNvSpPr/>
      </dsp:nvSpPr>
      <dsp:spPr>
        <a:xfrm>
          <a:off x="7937248" y="1958"/>
          <a:ext cx="563873" cy="56387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9C40A9-FE91-4E26-A113-BD750A0B92A6}">
      <dsp:nvSpPr>
        <dsp:cNvPr id="0" name=""/>
        <dsp:cNvSpPr/>
      </dsp:nvSpPr>
      <dsp:spPr>
        <a:xfrm>
          <a:off x="73292" y="734153"/>
          <a:ext cx="8354536" cy="563873"/>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248653" bIns="76200" numCol="1" spcCol="1270" anchor="ctr" anchorCtr="0">
          <a:noAutofit/>
        </a:bodyPr>
        <a:lstStyle/>
        <a:p>
          <a:pPr lvl="0" algn="ctr" defTabSz="889000" rtl="1">
            <a:lnSpc>
              <a:spcPct val="90000"/>
            </a:lnSpc>
            <a:spcBef>
              <a:spcPct val="0"/>
            </a:spcBef>
            <a:spcAft>
              <a:spcPct val="35000"/>
            </a:spcAft>
          </a:pPr>
          <a:r>
            <a:rPr kumimoji="0" lang="ar-SA" sz="2000" b="1" i="0" u="none" strike="noStrike" kern="1200"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هرسه رخداد حركتي ممتد و در ادامه مبارزه با استكبار جهاني بوده</a:t>
          </a:r>
          <a:r>
            <a:rPr kumimoji="0" lang="fa-IR" sz="2000" b="1" i="0" u="none" strike="noStrike" kern="1200"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a:t>
          </a:r>
          <a:r>
            <a:rPr kumimoji="0" lang="ar-SA" sz="2000" b="1" i="0" u="none" strike="noStrike" kern="1200"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  </a:t>
          </a:r>
          <a:endParaRPr lang="fa-IR" sz="2000" b="1" kern="1200"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dsp:txBody>
      <dsp:txXfrm>
        <a:off x="73292" y="734153"/>
        <a:ext cx="8213568" cy="563873"/>
      </dsp:txXfrm>
    </dsp:sp>
    <dsp:sp modelId="{FE73F312-5F62-4929-96BD-0208CB5DE720}">
      <dsp:nvSpPr>
        <dsp:cNvPr id="0" name=""/>
        <dsp:cNvSpPr/>
      </dsp:nvSpPr>
      <dsp:spPr>
        <a:xfrm>
          <a:off x="7937248" y="734153"/>
          <a:ext cx="563873" cy="56387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EB77CE-4F85-4C0E-92B8-C5848FFD705B}">
      <dsp:nvSpPr>
        <dsp:cNvPr id="0" name=""/>
        <dsp:cNvSpPr/>
      </dsp:nvSpPr>
      <dsp:spPr>
        <a:xfrm>
          <a:off x="73292" y="1466347"/>
          <a:ext cx="8354536" cy="563873"/>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2390" rIns="248653" bIns="72390" numCol="1" spcCol="1270" anchor="ctr" anchorCtr="0">
          <a:noAutofit/>
        </a:bodyPr>
        <a:lstStyle/>
        <a:p>
          <a:pPr lvl="0" algn="ctr" defTabSz="844550" rtl="1">
            <a:lnSpc>
              <a:spcPct val="90000"/>
            </a:lnSpc>
            <a:spcBef>
              <a:spcPct val="0"/>
            </a:spcBef>
            <a:spcAft>
              <a:spcPct val="35000"/>
            </a:spcAft>
          </a:pPr>
          <a:r>
            <a:rPr kumimoji="0" lang="ar-SA" sz="1900" b="1" i="0" u="none" strike="noStrike" kern="1200"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چهره‌ای از استكبار در برخورد با جنبش های اجتماعی و مردمی نشان </a:t>
          </a:r>
          <a:r>
            <a:rPr kumimoji="0" lang="fa-IR" sz="1900" b="1" i="0" u="none" strike="noStrike" kern="1200"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داده می شود</a:t>
          </a:r>
          <a:r>
            <a:rPr kumimoji="0" lang="ar-SA" sz="1900" b="1" i="0" u="none" strike="noStrike" kern="1200"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 </a:t>
          </a:r>
          <a:endParaRPr lang="fa-IR" sz="1900" b="1" kern="1200"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dsp:txBody>
      <dsp:txXfrm>
        <a:off x="73292" y="1466347"/>
        <a:ext cx="8213568" cy="563873"/>
      </dsp:txXfrm>
    </dsp:sp>
    <dsp:sp modelId="{6A69659C-0639-4114-A6D4-0BEAE9A00976}">
      <dsp:nvSpPr>
        <dsp:cNvPr id="0" name=""/>
        <dsp:cNvSpPr/>
      </dsp:nvSpPr>
      <dsp:spPr>
        <a:xfrm>
          <a:off x="7937248" y="1466347"/>
          <a:ext cx="563873" cy="56387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0AE853-691F-46D9-975A-D1DC60DC077F}">
      <dsp:nvSpPr>
        <dsp:cNvPr id="0" name=""/>
        <dsp:cNvSpPr/>
      </dsp:nvSpPr>
      <dsp:spPr>
        <a:xfrm>
          <a:off x="73292" y="2198542"/>
          <a:ext cx="8354536" cy="563873"/>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248653" bIns="76200" numCol="1" spcCol="1270" anchor="ctr" anchorCtr="0">
          <a:noAutofit/>
        </a:bodyPr>
        <a:lstStyle/>
        <a:p>
          <a:pPr lvl="0" algn="ctr" defTabSz="889000" rtl="1">
            <a:lnSpc>
              <a:spcPct val="90000"/>
            </a:lnSpc>
            <a:spcBef>
              <a:spcPct val="0"/>
            </a:spcBef>
            <a:spcAft>
              <a:spcPct val="35000"/>
            </a:spcAft>
          </a:pPr>
          <a:r>
            <a:rPr kumimoji="0" lang="ar-SA" sz="2000" b="1" i="0" u="none" strike="noStrike" kern="1200"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مواجهه ماهوی نظام سلطه با هویت دینی و ملی جامعه ایرانی </a:t>
          </a:r>
          <a:endParaRPr lang="fa-IR" sz="2000" b="1" kern="1200"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dsp:txBody>
      <dsp:txXfrm>
        <a:off x="73292" y="2198542"/>
        <a:ext cx="8213568" cy="563873"/>
      </dsp:txXfrm>
    </dsp:sp>
    <dsp:sp modelId="{AAA1E52E-3FEF-43AC-9A2D-36C1AE86A291}">
      <dsp:nvSpPr>
        <dsp:cNvPr id="0" name=""/>
        <dsp:cNvSpPr/>
      </dsp:nvSpPr>
      <dsp:spPr>
        <a:xfrm>
          <a:off x="7937248" y="2198542"/>
          <a:ext cx="563873" cy="56387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ED05C1-C6EA-43C0-9AC4-36FC33759029}">
      <dsp:nvSpPr>
        <dsp:cNvPr id="0" name=""/>
        <dsp:cNvSpPr/>
      </dsp:nvSpPr>
      <dsp:spPr>
        <a:xfrm>
          <a:off x="73292" y="2930736"/>
          <a:ext cx="8354536" cy="563873"/>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248653" bIns="76200" numCol="1" spcCol="1270" anchor="ctr" anchorCtr="0">
          <a:noAutofit/>
        </a:bodyPr>
        <a:lstStyle/>
        <a:p>
          <a:pPr lvl="0" algn="ctr" defTabSz="889000" rtl="1">
            <a:lnSpc>
              <a:spcPct val="90000"/>
            </a:lnSpc>
            <a:spcBef>
              <a:spcPct val="0"/>
            </a:spcBef>
            <a:spcAft>
              <a:spcPct val="35000"/>
            </a:spcAft>
          </a:pPr>
          <a:r>
            <a:rPr kumimoji="0" lang="ar-SA" sz="2000" b="1" i="0" u="none" strike="noStrike" kern="1200"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 تابلوی</a:t>
          </a:r>
          <a:r>
            <a:rPr kumimoji="0" lang="fa-IR" sz="2000" b="1" i="0" u="none" strike="noStrike" kern="1200"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ی از </a:t>
          </a:r>
          <a:r>
            <a:rPr kumimoji="0" lang="ar-SA" sz="2000" b="1" i="0" u="none" strike="noStrike" kern="1200"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جنگ حق و باطل</a:t>
          </a:r>
          <a:endParaRPr lang="fa-IR" sz="2000" b="1" kern="1200"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dsp:txBody>
      <dsp:txXfrm>
        <a:off x="73292" y="2930736"/>
        <a:ext cx="8213568" cy="563873"/>
      </dsp:txXfrm>
    </dsp:sp>
    <dsp:sp modelId="{1B561444-4FBC-4D40-B86C-EF53684ADFDF}">
      <dsp:nvSpPr>
        <dsp:cNvPr id="0" name=""/>
        <dsp:cNvSpPr/>
      </dsp:nvSpPr>
      <dsp:spPr>
        <a:xfrm>
          <a:off x="7937248" y="2930736"/>
          <a:ext cx="563873" cy="56387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53EFFB-9300-45A5-B518-FE7D7624B237}">
      <dsp:nvSpPr>
        <dsp:cNvPr id="0" name=""/>
        <dsp:cNvSpPr/>
      </dsp:nvSpPr>
      <dsp:spPr>
        <a:xfrm>
          <a:off x="73292" y="3662930"/>
          <a:ext cx="8354536" cy="563873"/>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8580" rIns="248653" bIns="68580" numCol="1" spcCol="1270" anchor="ctr" anchorCtr="0">
          <a:noAutofit/>
        </a:bodyPr>
        <a:lstStyle/>
        <a:p>
          <a:pPr lvl="0" algn="ctr" defTabSz="800100" rtl="1">
            <a:lnSpc>
              <a:spcPct val="90000"/>
            </a:lnSpc>
            <a:spcBef>
              <a:spcPct val="0"/>
            </a:spcBef>
            <a:spcAft>
              <a:spcPct val="35000"/>
            </a:spcAft>
          </a:pPr>
          <a:r>
            <a:rPr kumimoji="0" lang="ar-SA" sz="1800" b="1" i="0" u="none" strike="noStrike" kern="1200"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ماهیت دینی و ملی داشته و با رهبری واحد </a:t>
          </a:r>
          <a:r>
            <a:rPr kumimoji="0" lang="fa-IR" sz="1800" b="1" i="0" u="none" strike="noStrike" kern="1200"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 </a:t>
          </a:r>
          <a:r>
            <a:rPr kumimoji="0" lang="ar-SA" sz="1800" b="1" i="0" u="none" strike="noStrike" kern="1200"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به محوریت امام راحل(ره) همگرایی مشهود است.</a:t>
          </a:r>
          <a:endParaRPr lang="fa-IR" sz="1800" b="1" kern="1200"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dsp:txBody>
      <dsp:txXfrm>
        <a:off x="73292" y="3662930"/>
        <a:ext cx="8213568" cy="563873"/>
      </dsp:txXfrm>
    </dsp:sp>
    <dsp:sp modelId="{3C2EA42F-F908-4525-A754-ED16E866DBF4}">
      <dsp:nvSpPr>
        <dsp:cNvPr id="0" name=""/>
        <dsp:cNvSpPr/>
      </dsp:nvSpPr>
      <dsp:spPr>
        <a:xfrm>
          <a:off x="7937248" y="3662930"/>
          <a:ext cx="563873" cy="56387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16C817-9388-4210-AE0F-F790F37041A9}">
      <dsp:nvSpPr>
        <dsp:cNvPr id="0" name=""/>
        <dsp:cNvSpPr/>
      </dsp:nvSpPr>
      <dsp:spPr>
        <a:xfrm>
          <a:off x="73292" y="4395125"/>
          <a:ext cx="8354536" cy="563873"/>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8580" rIns="248653" bIns="68580" numCol="1" spcCol="1270" anchor="ctr" anchorCtr="0">
          <a:noAutofit/>
        </a:bodyPr>
        <a:lstStyle/>
        <a:p>
          <a:pPr lvl="0" algn="ctr" defTabSz="800100" rtl="1">
            <a:lnSpc>
              <a:spcPct val="90000"/>
            </a:lnSpc>
            <a:spcBef>
              <a:spcPct val="0"/>
            </a:spcBef>
            <a:spcAft>
              <a:spcPct val="35000"/>
            </a:spcAft>
          </a:pPr>
          <a:r>
            <a:rPr kumimoji="0" lang="fa-IR" sz="1800" b="1" i="0" u="none" strike="noStrike" kern="1200"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ورود </a:t>
          </a:r>
          <a:r>
            <a:rPr kumimoji="0" lang="ar-SA" sz="1800" b="1" i="0" u="none" strike="noStrike" kern="1200"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آمریکا با نام و عنوان حمایت از مردم و شعار مشکل‌گشایی</a:t>
          </a:r>
          <a:r>
            <a:rPr kumimoji="0" lang="fa-IR" sz="1800" b="1" i="0" u="none" strike="noStrike" kern="1200"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a:t>
          </a:r>
          <a:r>
            <a:rPr kumimoji="0" lang="ar-SA" sz="1800" b="1" i="0" u="none" strike="noStrike" kern="1200"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 ولی نقض عهد</a:t>
          </a:r>
          <a:r>
            <a:rPr kumimoji="0" lang="fa-IR" sz="1800" b="1" i="0" u="none" strike="noStrike" kern="1200"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 </a:t>
          </a:r>
          <a:r>
            <a:rPr kumimoji="0" lang="ar-SA" sz="1800" b="1" i="0" u="none" strike="noStrike" kern="1200" cap="all" spc="0"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ea typeface="Times New Roman" pitchFamily="18" charset="0"/>
              <a:cs typeface="B Zar" pitchFamily="2" charset="-78"/>
            </a:rPr>
            <a:t>در عمل</a:t>
          </a:r>
          <a:endParaRPr lang="fa-IR" sz="1800" b="1" kern="1200"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dsp:txBody>
      <dsp:txXfrm>
        <a:off x="73292" y="4395125"/>
        <a:ext cx="8213568" cy="563873"/>
      </dsp:txXfrm>
    </dsp:sp>
    <dsp:sp modelId="{C82A986C-AED6-48CF-A53E-F7CD0DA0BEF0}">
      <dsp:nvSpPr>
        <dsp:cNvPr id="0" name=""/>
        <dsp:cNvSpPr/>
      </dsp:nvSpPr>
      <dsp:spPr>
        <a:xfrm>
          <a:off x="7937248" y="4395125"/>
          <a:ext cx="563873" cy="56387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0"/>
            <a:ext cx="9144000" cy="6858000"/>
            <a:chOff x="0" y="0"/>
            <a:chExt cx="5760" cy="4320"/>
          </a:xfrm>
        </p:grpSpPr>
        <p:sp>
          <p:nvSpPr>
            <p:cNvPr id="21507"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rtl="0"/>
              <a:endParaRPr lang="en-US" sz="2400">
                <a:latin typeface="Times New Roman" pitchFamily="18" charset="0"/>
              </a:endParaRPr>
            </a:p>
          </p:txBody>
        </p:sp>
        <p:sp>
          <p:nvSpPr>
            <p:cNvPr id="21508"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rtl="0"/>
              <a:endParaRPr lang="en-US" sz="2400">
                <a:latin typeface="Times New Roman" pitchFamily="18" charset="0"/>
              </a:endParaRPr>
            </a:p>
          </p:txBody>
        </p:sp>
        <p:grpSp>
          <p:nvGrpSpPr>
            <p:cNvPr id="21509" name="Group 5"/>
            <p:cNvGrpSpPr>
              <a:grpSpLocks/>
            </p:cNvGrpSpPr>
            <p:nvPr/>
          </p:nvGrpSpPr>
          <p:grpSpPr bwMode="auto">
            <a:xfrm>
              <a:off x="0" y="672"/>
              <a:ext cx="1806" cy="1989"/>
              <a:chOff x="0" y="672"/>
              <a:chExt cx="1806" cy="1989"/>
            </a:xfrm>
          </p:grpSpPr>
          <p:sp>
            <p:nvSpPr>
              <p:cNvPr id="21510"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rtl="0"/>
                <a:endParaRPr lang="en-US" sz="2400">
                  <a:latin typeface="Times New Roman" pitchFamily="18" charset="0"/>
                </a:endParaRPr>
              </a:p>
            </p:txBody>
          </p:sp>
          <p:sp>
            <p:nvSpPr>
              <p:cNvPr id="21511"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rtl="0"/>
                <a:endParaRPr lang="en-US" sz="2400">
                  <a:latin typeface="Times New Roman" pitchFamily="18" charset="0"/>
                </a:endParaRPr>
              </a:p>
            </p:txBody>
          </p:sp>
          <p:sp>
            <p:nvSpPr>
              <p:cNvPr id="21512"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rtl="0"/>
                <a:endParaRPr lang="en-US" sz="2400">
                  <a:latin typeface="Times New Roman" pitchFamily="18" charset="0"/>
                </a:endParaRPr>
              </a:p>
            </p:txBody>
          </p:sp>
          <p:sp>
            <p:nvSpPr>
              <p:cNvPr id="21513"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rtl="0"/>
                <a:endParaRPr lang="en-US" sz="2400">
                  <a:latin typeface="Times New Roman" pitchFamily="18" charset="0"/>
                </a:endParaRPr>
              </a:p>
            </p:txBody>
          </p:sp>
          <p:sp>
            <p:nvSpPr>
              <p:cNvPr id="21514"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rtl="0"/>
                <a:endParaRPr lang="en-US" sz="2400">
                  <a:latin typeface="Times New Roman" pitchFamily="18" charset="0"/>
                </a:endParaRPr>
              </a:p>
            </p:txBody>
          </p:sp>
          <p:sp>
            <p:nvSpPr>
              <p:cNvPr id="21515"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rtl="0"/>
                <a:endParaRPr lang="en-US" sz="2400">
                  <a:latin typeface="Times New Roman" pitchFamily="18" charset="0"/>
                </a:endParaRPr>
              </a:p>
            </p:txBody>
          </p:sp>
          <p:sp>
            <p:nvSpPr>
              <p:cNvPr id="21516"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rtl="0"/>
                <a:endParaRPr lang="en-US" sz="2400">
                  <a:latin typeface="Times New Roman" pitchFamily="18" charset="0"/>
                </a:endParaRPr>
              </a:p>
            </p:txBody>
          </p:sp>
          <p:sp>
            <p:nvSpPr>
              <p:cNvPr id="21517"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rtl="0"/>
                <a:endParaRPr lang="en-US" sz="2400">
                  <a:latin typeface="Times New Roman" pitchFamily="18" charset="0"/>
                </a:endParaRPr>
              </a:p>
            </p:txBody>
          </p:sp>
          <p:sp>
            <p:nvSpPr>
              <p:cNvPr id="21518"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rtl="0"/>
                <a:endParaRPr lang="en-US" sz="2400">
                  <a:latin typeface="Times New Roman" pitchFamily="18" charset="0"/>
                </a:endParaRPr>
              </a:p>
            </p:txBody>
          </p:sp>
          <p:sp>
            <p:nvSpPr>
              <p:cNvPr id="21519"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rtl="0"/>
                <a:endParaRPr lang="en-US" sz="2400">
                  <a:latin typeface="Times New Roman" pitchFamily="18" charset="0"/>
                </a:endParaRPr>
              </a:p>
            </p:txBody>
          </p:sp>
        </p:grpSp>
      </p:grpSp>
      <p:sp>
        <p:nvSpPr>
          <p:cNvPr id="21520"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21521" name="Rectangle 17"/>
          <p:cNvSpPr>
            <a:spLocks noGrp="1" noChangeArrowheads="1"/>
          </p:cNvSpPr>
          <p:nvPr>
            <p:ph type="ftr" sz="quarter" idx="3"/>
          </p:nvPr>
        </p:nvSpPr>
        <p:spPr/>
        <p:txBody>
          <a:bodyPr/>
          <a:lstStyle>
            <a:lvl1pPr>
              <a:defRPr/>
            </a:lvl1pPr>
          </a:lstStyle>
          <a:p>
            <a:endParaRPr lang="en-US"/>
          </a:p>
        </p:txBody>
      </p:sp>
      <p:sp>
        <p:nvSpPr>
          <p:cNvPr id="21522" name="Rectangle 18"/>
          <p:cNvSpPr>
            <a:spLocks noGrp="1" noChangeArrowheads="1"/>
          </p:cNvSpPr>
          <p:nvPr>
            <p:ph type="sldNum" sz="quarter" idx="4"/>
          </p:nvPr>
        </p:nvSpPr>
        <p:spPr/>
        <p:txBody>
          <a:bodyPr/>
          <a:lstStyle>
            <a:lvl1pPr>
              <a:defRPr/>
            </a:lvl1pPr>
          </a:lstStyle>
          <a:p>
            <a:fld id="{25235C0C-E4CB-4D97-A5F4-794FCEADD299}" type="slidenum">
              <a:rPr lang="fa-IR"/>
              <a:pPr/>
              <a:t>‹#›</a:t>
            </a:fld>
            <a:endParaRPr lang="en-US"/>
          </a:p>
        </p:txBody>
      </p:sp>
      <p:sp>
        <p:nvSpPr>
          <p:cNvPr id="2152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2152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E53241A-98D6-4F6B-B8D5-D8FF020F03D1}" type="slidenum">
              <a:rPr lang="fa-IR"/>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A49D17D-1718-4FFC-A2A7-53EFBFD20E94}" type="slidenum">
              <a:rPr lang="fa-IR"/>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3D32915D-A0B5-4289-970F-0E8FCE4DE2E7}" type="slidenum">
              <a:rPr lang="fa-IR"/>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9F0DDE3-33CD-4F3F-9077-BC3737838AF5}" type="slidenum">
              <a:rPr lang="fa-IR"/>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FEA5BE1-3DA9-400F-B2C7-6578699B1969}" type="slidenum">
              <a:rPr lang="fa-IR"/>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F51FBCF1-C122-4F8B-ACC1-00D42E802AA9}" type="slidenum">
              <a:rPr lang="fa-IR"/>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EA5859FD-3477-489E-AB8E-5B6029BE3155}" type="slidenum">
              <a:rPr lang="fa-IR"/>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AD49454C-FAC8-487B-943E-1C8242B8110D}" type="slidenum">
              <a:rPr lang="fa-IR"/>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53BAE4-0C22-4DEA-9354-3459DF21063D}" type="slidenum">
              <a:rPr lang="fa-IR"/>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2EDE599D-6085-49C4-8B6B-E404CAEA4CC9}" type="slidenum">
              <a:rPr lang="fa-IR"/>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lvl1pPr>
          </a:lstStyle>
          <a:p>
            <a:endParaRPr lang="en-US"/>
          </a:p>
        </p:txBody>
      </p:sp>
      <p:sp>
        <p:nvSpPr>
          <p:cNvPr id="2048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Black" pitchFamily="34" charset="0"/>
              </a:defRPr>
            </a:lvl1pPr>
          </a:lstStyle>
          <a:p>
            <a:fld id="{D97CAB6D-AA98-47BC-A214-67B1D08F55F2}" type="slidenum">
              <a:rPr lang="fa-IR"/>
              <a:pPr/>
              <a:t>‹#›</a:t>
            </a:fld>
            <a:endParaRPr lang="en-US"/>
          </a:p>
        </p:txBody>
      </p:sp>
      <p:grpSp>
        <p:nvGrpSpPr>
          <p:cNvPr id="20484" name="Group 4"/>
          <p:cNvGrpSpPr>
            <a:grpSpLocks/>
          </p:cNvGrpSpPr>
          <p:nvPr/>
        </p:nvGrpSpPr>
        <p:grpSpPr bwMode="auto">
          <a:xfrm>
            <a:off x="0" y="0"/>
            <a:ext cx="9144000" cy="546100"/>
            <a:chOff x="0" y="0"/>
            <a:chExt cx="5760" cy="344"/>
          </a:xfrm>
        </p:grpSpPr>
        <p:sp>
          <p:nvSpPr>
            <p:cNvPr id="2048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rtl="0"/>
              <a:endParaRPr lang="en-US" sz="2400">
                <a:latin typeface="Times New Roman" pitchFamily="18" charset="0"/>
              </a:endParaRPr>
            </a:p>
          </p:txBody>
        </p:sp>
        <p:sp>
          <p:nvSpPr>
            <p:cNvPr id="2048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lgn="l" rtl="0"/>
              <a:endParaRPr lang="en-US" sz="2400">
                <a:latin typeface="Times New Roman" pitchFamily="18" charset="0"/>
              </a:endParaRPr>
            </a:p>
          </p:txBody>
        </p:sp>
        <p:sp>
          <p:nvSpPr>
            <p:cNvPr id="2048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lgn="l" rtl="0"/>
              <a:endParaRPr lang="en-US">
                <a:solidFill>
                  <a:schemeClr val="hlink"/>
                </a:solidFill>
              </a:endParaRPr>
            </a:p>
          </p:txBody>
        </p:sp>
        <p:sp>
          <p:nvSpPr>
            <p:cNvPr id="2048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lgn="l" rtl="0"/>
              <a:endParaRPr lang="en-US">
                <a:solidFill>
                  <a:schemeClr val="hlink"/>
                </a:solidFill>
              </a:endParaRPr>
            </a:p>
          </p:txBody>
        </p:sp>
        <p:sp>
          <p:nvSpPr>
            <p:cNvPr id="2048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lgn="l" rtl="0"/>
              <a:endParaRPr lang="en-US">
                <a:solidFill>
                  <a:schemeClr val="accent2"/>
                </a:solidFill>
              </a:endParaRPr>
            </a:p>
          </p:txBody>
        </p:sp>
        <p:sp>
          <p:nvSpPr>
            <p:cNvPr id="2049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lgn="l" rtl="0"/>
              <a:endParaRPr lang="en-US">
                <a:solidFill>
                  <a:schemeClr val="hlink"/>
                </a:solidFill>
              </a:endParaRPr>
            </a:p>
          </p:txBody>
        </p:sp>
        <p:sp>
          <p:nvSpPr>
            <p:cNvPr id="2049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lgn="l" rtl="0"/>
              <a:endParaRPr lang="en-US" sz="2400">
                <a:latin typeface="Times New Roman" pitchFamily="18" charset="0"/>
              </a:endParaRPr>
            </a:p>
          </p:txBody>
        </p:sp>
        <p:sp>
          <p:nvSpPr>
            <p:cNvPr id="2049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lgn="l" rtl="0"/>
              <a:endParaRPr lang="en-US">
                <a:solidFill>
                  <a:schemeClr val="accent2"/>
                </a:solidFill>
              </a:endParaRPr>
            </a:p>
          </p:txBody>
        </p:sp>
        <p:sp>
          <p:nvSpPr>
            <p:cNvPr id="2049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lgn="l" rtl="0"/>
              <a:endParaRPr lang="en-US">
                <a:solidFill>
                  <a:schemeClr val="accent2"/>
                </a:solidFill>
              </a:endParaRPr>
            </a:p>
          </p:txBody>
        </p:sp>
      </p:grpSp>
      <p:sp>
        <p:nvSpPr>
          <p:cNvPr id="20494"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95"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9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vl1pPr>
          </a:lstStyle>
          <a:p>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r" rtl="1"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r" rtl="1"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r" rtl="1"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r" rtl="1"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r" rtl="1"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wikifeqh.ir/%D8%B3%D9%88%D8%B1%D9%87_%D8%B1%D8%B9%D8%AF" TargetMode="External"/><Relationship Id="rId3" Type="http://schemas.openxmlformats.org/officeDocument/2006/relationships/hyperlink" Target="http://wikifeqh.ir/%DA%A9%D9%81" TargetMode="External"/><Relationship Id="rId7" Type="http://schemas.openxmlformats.org/officeDocument/2006/relationships/hyperlink" Target="http://wikifeqh.ir/%D8%A2%DB%8C%D9%87" TargetMode="External"/><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hyperlink" Target="http://wiki.ahlolbait.com/%D8%B3%D9%88%D8%B1%D9%87_%D8%B1%D8%B9%D8%AF/%D9%85%D8%AA%D9%86_%D9%88_%D8%AA%D8%B1%D8%AC%D9%85%D9%87" TargetMode="External"/><Relationship Id="rId4" Type="http://schemas.openxmlformats.org/officeDocument/2006/relationships/hyperlink" Target="http://wikifeqh.ir/%D8%AA%D8%B4%D8%A8%DB%8C%D9%87" TargetMode="External"/><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a:stretch>
        </a:blipFill>
        <a:effectLst/>
      </p:bgPr>
    </p:bg>
    <p:spTree>
      <p:nvGrpSpPr>
        <p:cNvPr id="1" name=""/>
        <p:cNvGrpSpPr/>
        <p:nvPr/>
      </p:nvGrpSpPr>
      <p:grpSpPr>
        <a:xfrm>
          <a:off x="0" y="0"/>
          <a:ext cx="0" cy="0"/>
          <a:chOff x="0" y="0"/>
          <a:chExt cx="0" cy="0"/>
        </a:xfrm>
      </p:grpSpPr>
      <p:pic>
        <p:nvPicPr>
          <p:cNvPr id="17" name="Picture 16" descr="81.jpg"/>
          <p:cNvPicPr>
            <a:picLocks noChangeAspect="1"/>
          </p:cNvPicPr>
          <p:nvPr/>
        </p:nvPicPr>
        <p:blipFill>
          <a:blip r:embed="rId3"/>
          <a:stretch>
            <a:fillRect/>
          </a:stretch>
        </p:blipFill>
        <p:spPr>
          <a:xfrm rot="685764">
            <a:off x="1210962" y="3747119"/>
            <a:ext cx="1928826" cy="1600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6" name="Picture 15" descr="80.jpg"/>
          <p:cNvPicPr>
            <a:picLocks noChangeAspect="1"/>
          </p:cNvPicPr>
          <p:nvPr/>
        </p:nvPicPr>
        <p:blipFill>
          <a:blip r:embed="rId4"/>
          <a:stretch>
            <a:fillRect/>
          </a:stretch>
        </p:blipFill>
        <p:spPr>
          <a:xfrm>
            <a:off x="3357554" y="4143380"/>
            <a:ext cx="2071702" cy="17430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 name="Picture 13" descr="79.jpg"/>
          <p:cNvPicPr>
            <a:picLocks noChangeAspect="1"/>
          </p:cNvPicPr>
          <p:nvPr/>
        </p:nvPicPr>
        <p:blipFill>
          <a:blip r:embed="rId5"/>
          <a:stretch>
            <a:fillRect/>
          </a:stretch>
        </p:blipFill>
        <p:spPr>
          <a:xfrm>
            <a:off x="5786446" y="3857628"/>
            <a:ext cx="2214577" cy="17430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3"/>
          <p:cNvSpPr/>
          <p:nvPr/>
        </p:nvSpPr>
        <p:spPr>
          <a:xfrm>
            <a:off x="1205365" y="500042"/>
            <a:ext cx="6652783" cy="646331"/>
          </a:xfrm>
          <a:prstGeom prst="rect">
            <a:avLst/>
          </a:prstGeom>
        </p:spPr>
        <p:txBody>
          <a:bodyPr wrap="none">
            <a:spAutoFit/>
          </a:bodyPr>
          <a:lstStyle/>
          <a:p>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13 آبان</a:t>
            </a: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a:t>
            </a: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 تجلی استکبارستیزی ملت ایران</a:t>
            </a:r>
            <a:endPar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357158" y="1500174"/>
            <a:ext cx="8429684" cy="1077218"/>
          </a:xfrm>
          <a:prstGeom prst="rect">
            <a:avLst/>
          </a:prstGeom>
        </p:spPr>
        <p:txBody>
          <a:bodyPr wrap="square">
            <a:spAutoFit/>
          </a:bodyPr>
          <a:lstStyle/>
          <a:p>
            <a:pPr algn="ctr"/>
            <a:r>
              <a:rPr lang="ar-SA" sz="3200" b="1" cap="all" dirty="0" smtClean="0">
                <a:ln w="9000" cmpd="sng">
                  <a:solidFill>
                    <a:srgbClr val="002060"/>
                  </a:solidFill>
                  <a:prstDash val="solid"/>
                </a:ln>
                <a:solidFill>
                  <a:srgbClr val="0070C0"/>
                </a:solidFill>
                <a:effectLst>
                  <a:reflection blurRad="12700" stA="28000" endPos="45000" dist="1000" dir="5400000" sy="-100000" algn="bl" rotWithShape="0"/>
                </a:effectLst>
                <a:cs typeface="B Zar" pitchFamily="2" charset="-78"/>
              </a:rPr>
              <a:t>در 13آبان سه حادثه مهم به وقوع پیوسته</a:t>
            </a:r>
            <a:r>
              <a:rPr lang="fa-IR" sz="3200" b="1" cap="all" dirty="0" smtClean="0">
                <a:ln w="9000" cmpd="sng">
                  <a:solidFill>
                    <a:srgbClr val="002060"/>
                  </a:solidFill>
                  <a:prstDash val="solid"/>
                </a:ln>
                <a:solidFill>
                  <a:srgbClr val="0070C0"/>
                </a:solidFill>
                <a:effectLst>
                  <a:reflection blurRad="12700" stA="28000" endPos="45000" dist="1000" dir="5400000" sy="-100000" algn="bl" rotWithShape="0"/>
                </a:effectLst>
                <a:cs typeface="B Zar" pitchFamily="2" charset="-78"/>
              </a:rPr>
              <a:t> </a:t>
            </a:r>
            <a:r>
              <a:rPr lang="ar-SA" sz="3200" b="1" cap="all" dirty="0" smtClean="0">
                <a:ln w="9000" cmpd="sng">
                  <a:solidFill>
                    <a:srgbClr val="002060"/>
                  </a:solidFill>
                  <a:prstDash val="solid"/>
                </a:ln>
                <a:solidFill>
                  <a:srgbClr val="0070C0"/>
                </a:solidFill>
                <a:effectLst>
                  <a:reflection blurRad="12700" stA="28000" endPos="45000" dist="1000" dir="5400000" sy="-100000" algn="bl" rotWithShape="0"/>
                </a:effectLst>
                <a:cs typeface="B Zar" pitchFamily="2" charset="-78"/>
              </a:rPr>
              <a:t>که در تاريخ ب</a:t>
            </a:r>
            <a:r>
              <a:rPr lang="fa-IR" sz="3200" b="1" cap="all" dirty="0" smtClean="0">
                <a:ln w="9000" cmpd="sng">
                  <a:solidFill>
                    <a:srgbClr val="002060"/>
                  </a:solidFill>
                  <a:prstDash val="solid"/>
                </a:ln>
                <a:solidFill>
                  <a:srgbClr val="0070C0"/>
                </a:solidFill>
                <a:effectLst>
                  <a:reflection blurRad="12700" stA="28000" endPos="45000" dist="1000" dir="5400000" sy="-100000" algn="bl" rotWithShape="0"/>
                </a:effectLst>
                <a:cs typeface="B Zar" pitchFamily="2" charset="-78"/>
              </a:rPr>
              <a:t>ه </a:t>
            </a:r>
            <a:r>
              <a:rPr lang="ar-SA" sz="3200" b="1" cap="all" dirty="0" smtClean="0">
                <a:ln w="9000" cmpd="sng">
                  <a:solidFill>
                    <a:srgbClr val="002060"/>
                  </a:solidFill>
                  <a:prstDash val="solid"/>
                </a:ln>
                <a:solidFill>
                  <a:srgbClr val="0070C0"/>
                </a:solidFill>
                <a:effectLst>
                  <a:reflection blurRad="12700" stA="28000" endPos="45000" dist="1000" dir="5400000" sy="-100000" algn="bl" rotWithShape="0"/>
                </a:effectLst>
                <a:cs typeface="B Zar" pitchFamily="2" charset="-78"/>
              </a:rPr>
              <a:t>عنوان سه رخداد بزرگ سياسي ثبت شده است:</a:t>
            </a:r>
            <a:endParaRPr lang="fa-IR" sz="3200" b="1" cap="all" dirty="0">
              <a:ln w="9000" cmpd="sng">
                <a:solidFill>
                  <a:srgbClr val="002060"/>
                </a:solidFill>
                <a:prstDash val="solid"/>
              </a:ln>
              <a:solidFill>
                <a:srgbClr val="0070C0"/>
              </a:solidFill>
              <a:effectLst>
                <a:reflection blurRad="12700" stA="28000" endPos="45000" dist="1000" dir="5400000" sy="-100000" algn="bl" rotWithShape="0"/>
              </a:effectLst>
            </a:endParaRPr>
          </a:p>
        </p:txBody>
      </p:sp>
      <p:sp>
        <p:nvSpPr>
          <p:cNvPr id="6" name="Flowchart: Connector 5"/>
          <p:cNvSpPr/>
          <p:nvPr/>
        </p:nvSpPr>
        <p:spPr>
          <a:xfrm>
            <a:off x="5500694" y="2786058"/>
            <a:ext cx="500066" cy="571504"/>
          </a:xfrm>
          <a:prstGeom prst="flowChartConnector">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7" name="Flowchart: Connector 6"/>
          <p:cNvSpPr/>
          <p:nvPr/>
        </p:nvSpPr>
        <p:spPr>
          <a:xfrm>
            <a:off x="4323180" y="2786058"/>
            <a:ext cx="500066" cy="571504"/>
          </a:xfrm>
          <a:prstGeom prst="flowChartConnector">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8" name="Flowchart: Connector 7"/>
          <p:cNvSpPr/>
          <p:nvPr/>
        </p:nvSpPr>
        <p:spPr>
          <a:xfrm>
            <a:off x="3286116" y="2786058"/>
            <a:ext cx="500066" cy="571504"/>
          </a:xfrm>
          <a:prstGeom prst="flowChartConnector">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9" name="Teardrop 8"/>
          <p:cNvSpPr/>
          <p:nvPr/>
        </p:nvSpPr>
        <p:spPr>
          <a:xfrm>
            <a:off x="1142976" y="3500438"/>
            <a:ext cx="2143140" cy="2286016"/>
          </a:xfrm>
          <a:prstGeom prst="teardrop">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p>
        </p:txBody>
      </p:sp>
      <p:sp>
        <p:nvSpPr>
          <p:cNvPr id="10" name="Teardrop 9"/>
          <p:cNvSpPr/>
          <p:nvPr/>
        </p:nvSpPr>
        <p:spPr>
          <a:xfrm rot="19167130">
            <a:off x="3432970" y="3933970"/>
            <a:ext cx="2143140" cy="2286016"/>
          </a:xfrm>
          <a:prstGeom prst="teardrop">
            <a:avLst>
              <a:gd name="adj" fmla="val 101610"/>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p>
        </p:txBody>
      </p:sp>
      <p:sp>
        <p:nvSpPr>
          <p:cNvPr id="11" name="Teardrop 10"/>
          <p:cNvSpPr/>
          <p:nvPr/>
        </p:nvSpPr>
        <p:spPr>
          <a:xfrm rot="16941423">
            <a:off x="5758593" y="3655921"/>
            <a:ext cx="2143140" cy="2286016"/>
          </a:xfrm>
          <a:prstGeom prst="teardrop">
            <a:avLst>
              <a:gd name="adj" fmla="val 101610"/>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p>
        </p:txBody>
      </p:sp>
      <p:sp>
        <p:nvSpPr>
          <p:cNvPr id="12" name="Rectangle 11"/>
          <p:cNvSpPr/>
          <p:nvPr/>
        </p:nvSpPr>
        <p:spPr>
          <a:xfrm>
            <a:off x="5857884" y="4177263"/>
            <a:ext cx="1921070" cy="1200329"/>
          </a:xfrm>
          <a:prstGeom prst="rect">
            <a:avLst/>
          </a:prstGeom>
        </p:spPr>
        <p:txBody>
          <a:bodyPr wrap="square">
            <a:spAutoFit/>
          </a:bodyPr>
          <a:lstStyle/>
          <a:p>
            <a:pPr algn="ct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13</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آبان 1343 تبعيد حضرت امام به تركيه</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Rectangle 12"/>
          <p:cNvSpPr/>
          <p:nvPr/>
        </p:nvSpPr>
        <p:spPr>
          <a:xfrm>
            <a:off x="3357554" y="4534453"/>
            <a:ext cx="2143140" cy="1323439"/>
          </a:xfrm>
          <a:prstGeom prst="rect">
            <a:avLst/>
          </a:prstGeom>
        </p:spPr>
        <p:txBody>
          <a:bodyPr wrap="square">
            <a:spAutoFit/>
          </a:bodyPr>
          <a:lstStyle/>
          <a:p>
            <a:pPr algn="ctr"/>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13آبان 1357 قتل عام و كشتار دانش آموزان و دانشجويان توسط مزدوران رژيم شاه</a:t>
            </a:r>
            <a:endPar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endParaRPr>
          </a:p>
        </p:txBody>
      </p:sp>
      <p:sp>
        <p:nvSpPr>
          <p:cNvPr id="15" name="Rectangle 14"/>
          <p:cNvSpPr/>
          <p:nvPr/>
        </p:nvSpPr>
        <p:spPr>
          <a:xfrm>
            <a:off x="1142976" y="4034387"/>
            <a:ext cx="2000264" cy="1200329"/>
          </a:xfrm>
          <a:prstGeom prst="rect">
            <a:avLst/>
          </a:prstGeom>
        </p:spPr>
        <p:txBody>
          <a:bodyPr wrap="square">
            <a:spAutoFit/>
          </a:bodyPr>
          <a:lstStyle/>
          <a:p>
            <a:pPr algn="ct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13 آبان 1358 تسخير لانه جاسوسي امريكا به همت دانشجويان مسلمان پيرو خط امام </a:t>
            </a:r>
            <a:endPar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53"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2000" fill="hold"/>
                                        <p:tgtEl>
                                          <p:spTgt spid="6"/>
                                        </p:tgtEl>
                                        <p:attrNameLst>
                                          <p:attrName>ppt_w</p:attrName>
                                        </p:attrNameLst>
                                      </p:cBhvr>
                                      <p:tavLst>
                                        <p:tav tm="0">
                                          <p:val>
                                            <p:fltVal val="0"/>
                                          </p:val>
                                        </p:tav>
                                        <p:tav tm="100000">
                                          <p:val>
                                            <p:strVal val="#ppt_w"/>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animEffect transition="in" filter="fade">
                                      <p:cBhvr>
                                        <p:cTn id="22" dur="2000"/>
                                        <p:tgtEl>
                                          <p:spTgt spid="6"/>
                                        </p:tgtEl>
                                      </p:cBhvr>
                                    </p:animEffect>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2000" fill="hold"/>
                                        <p:tgtEl>
                                          <p:spTgt spid="14"/>
                                        </p:tgtEl>
                                        <p:attrNameLst>
                                          <p:attrName>ppt_w</p:attrName>
                                        </p:attrNameLst>
                                      </p:cBhvr>
                                      <p:tavLst>
                                        <p:tav tm="0">
                                          <p:val>
                                            <p:fltVal val="0"/>
                                          </p:val>
                                        </p:tav>
                                        <p:tav tm="100000">
                                          <p:val>
                                            <p:strVal val="#ppt_w"/>
                                          </p:val>
                                        </p:tav>
                                      </p:tavLst>
                                    </p:anim>
                                    <p:anim calcmode="lin" valueType="num">
                                      <p:cBhvr>
                                        <p:cTn id="27" dur="2000" fill="hold"/>
                                        <p:tgtEl>
                                          <p:spTgt spid="14"/>
                                        </p:tgtEl>
                                        <p:attrNameLst>
                                          <p:attrName>ppt_h</p:attrName>
                                        </p:attrNameLst>
                                      </p:cBhvr>
                                      <p:tavLst>
                                        <p:tav tm="0">
                                          <p:val>
                                            <p:fltVal val="0"/>
                                          </p:val>
                                        </p:tav>
                                        <p:tav tm="100000">
                                          <p:val>
                                            <p:strVal val="#ppt_h"/>
                                          </p:val>
                                        </p:tav>
                                      </p:tavLst>
                                    </p:anim>
                                    <p:animEffect transition="in" filter="fade">
                                      <p:cBhvr>
                                        <p:cTn id="28" dur="2000"/>
                                        <p:tgtEl>
                                          <p:spTgt spid="14"/>
                                        </p:tgtEl>
                                      </p:cBhvr>
                                    </p:animEffect>
                                  </p:childTnLst>
                                </p:cTn>
                              </p:par>
                            </p:childTnLst>
                          </p:cTn>
                        </p:par>
                        <p:par>
                          <p:cTn id="29" fill="hold">
                            <p:stCondLst>
                              <p:cond delay="4000"/>
                            </p:stCondLst>
                            <p:childTnLst>
                              <p:par>
                                <p:cTn id="30" presetID="53"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2000" fill="hold"/>
                                        <p:tgtEl>
                                          <p:spTgt spid="11"/>
                                        </p:tgtEl>
                                        <p:attrNameLst>
                                          <p:attrName>ppt_w</p:attrName>
                                        </p:attrNameLst>
                                      </p:cBhvr>
                                      <p:tavLst>
                                        <p:tav tm="0">
                                          <p:val>
                                            <p:fltVal val="0"/>
                                          </p:val>
                                        </p:tav>
                                        <p:tav tm="100000">
                                          <p:val>
                                            <p:strVal val="#ppt_w"/>
                                          </p:val>
                                        </p:tav>
                                      </p:tavLst>
                                    </p:anim>
                                    <p:anim calcmode="lin" valueType="num">
                                      <p:cBhvr>
                                        <p:cTn id="33" dur="2000" fill="hold"/>
                                        <p:tgtEl>
                                          <p:spTgt spid="11"/>
                                        </p:tgtEl>
                                        <p:attrNameLst>
                                          <p:attrName>ppt_h</p:attrName>
                                        </p:attrNameLst>
                                      </p:cBhvr>
                                      <p:tavLst>
                                        <p:tav tm="0">
                                          <p:val>
                                            <p:fltVal val="0"/>
                                          </p:val>
                                        </p:tav>
                                        <p:tav tm="100000">
                                          <p:val>
                                            <p:strVal val="#ppt_h"/>
                                          </p:val>
                                        </p:tav>
                                      </p:tavLst>
                                    </p:anim>
                                    <p:animEffect transition="in" filter="fade">
                                      <p:cBhvr>
                                        <p:cTn id="34" dur="2000"/>
                                        <p:tgtEl>
                                          <p:spTgt spid="11"/>
                                        </p:tgtEl>
                                      </p:cBhvr>
                                    </p:animEffect>
                                  </p:childTnLst>
                                </p:cTn>
                              </p:par>
                            </p:childTnLst>
                          </p:cTn>
                        </p:par>
                        <p:par>
                          <p:cTn id="35" fill="hold">
                            <p:stCondLst>
                              <p:cond delay="6000"/>
                            </p:stCondLst>
                            <p:childTnLst>
                              <p:par>
                                <p:cTn id="36" presetID="53"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2000" fill="hold"/>
                                        <p:tgtEl>
                                          <p:spTgt spid="12"/>
                                        </p:tgtEl>
                                        <p:attrNameLst>
                                          <p:attrName>ppt_w</p:attrName>
                                        </p:attrNameLst>
                                      </p:cBhvr>
                                      <p:tavLst>
                                        <p:tav tm="0">
                                          <p:val>
                                            <p:fltVal val="0"/>
                                          </p:val>
                                        </p:tav>
                                        <p:tav tm="100000">
                                          <p:val>
                                            <p:strVal val="#ppt_w"/>
                                          </p:val>
                                        </p:tav>
                                      </p:tavLst>
                                    </p:anim>
                                    <p:anim calcmode="lin" valueType="num">
                                      <p:cBhvr>
                                        <p:cTn id="39" dur="2000" fill="hold"/>
                                        <p:tgtEl>
                                          <p:spTgt spid="12"/>
                                        </p:tgtEl>
                                        <p:attrNameLst>
                                          <p:attrName>ppt_h</p:attrName>
                                        </p:attrNameLst>
                                      </p:cBhvr>
                                      <p:tavLst>
                                        <p:tav tm="0">
                                          <p:val>
                                            <p:fltVal val="0"/>
                                          </p:val>
                                        </p:tav>
                                        <p:tav tm="100000">
                                          <p:val>
                                            <p:strVal val="#ppt_h"/>
                                          </p:val>
                                        </p:tav>
                                      </p:tavLst>
                                    </p:anim>
                                    <p:animEffect transition="in" filter="fade">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2000" fill="hold"/>
                                        <p:tgtEl>
                                          <p:spTgt spid="7"/>
                                        </p:tgtEl>
                                        <p:attrNameLst>
                                          <p:attrName>ppt_w</p:attrName>
                                        </p:attrNameLst>
                                      </p:cBhvr>
                                      <p:tavLst>
                                        <p:tav tm="0">
                                          <p:val>
                                            <p:fltVal val="0"/>
                                          </p:val>
                                        </p:tav>
                                        <p:tav tm="100000">
                                          <p:val>
                                            <p:strVal val="#ppt_w"/>
                                          </p:val>
                                        </p:tav>
                                      </p:tavLst>
                                    </p:anim>
                                    <p:anim calcmode="lin" valueType="num">
                                      <p:cBhvr>
                                        <p:cTn id="46" dur="2000" fill="hold"/>
                                        <p:tgtEl>
                                          <p:spTgt spid="7"/>
                                        </p:tgtEl>
                                        <p:attrNameLst>
                                          <p:attrName>ppt_h</p:attrName>
                                        </p:attrNameLst>
                                      </p:cBhvr>
                                      <p:tavLst>
                                        <p:tav tm="0">
                                          <p:val>
                                            <p:fltVal val="0"/>
                                          </p:val>
                                        </p:tav>
                                        <p:tav tm="100000">
                                          <p:val>
                                            <p:strVal val="#ppt_h"/>
                                          </p:val>
                                        </p:tav>
                                      </p:tavLst>
                                    </p:anim>
                                    <p:animEffect transition="in" filter="fade">
                                      <p:cBhvr>
                                        <p:cTn id="47" dur="2000"/>
                                        <p:tgtEl>
                                          <p:spTgt spid="7"/>
                                        </p:tgtEl>
                                      </p:cBhvr>
                                    </p:animEffect>
                                  </p:childTnLst>
                                </p:cTn>
                              </p:par>
                            </p:childTnLst>
                          </p:cTn>
                        </p:par>
                        <p:par>
                          <p:cTn id="48" fill="hold">
                            <p:stCondLst>
                              <p:cond delay="2000"/>
                            </p:stCondLst>
                            <p:childTnLst>
                              <p:par>
                                <p:cTn id="49" presetID="53"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2000" fill="hold"/>
                                        <p:tgtEl>
                                          <p:spTgt spid="16"/>
                                        </p:tgtEl>
                                        <p:attrNameLst>
                                          <p:attrName>ppt_w</p:attrName>
                                        </p:attrNameLst>
                                      </p:cBhvr>
                                      <p:tavLst>
                                        <p:tav tm="0">
                                          <p:val>
                                            <p:fltVal val="0"/>
                                          </p:val>
                                        </p:tav>
                                        <p:tav tm="100000">
                                          <p:val>
                                            <p:strVal val="#ppt_w"/>
                                          </p:val>
                                        </p:tav>
                                      </p:tavLst>
                                    </p:anim>
                                    <p:anim calcmode="lin" valueType="num">
                                      <p:cBhvr>
                                        <p:cTn id="52" dur="2000" fill="hold"/>
                                        <p:tgtEl>
                                          <p:spTgt spid="16"/>
                                        </p:tgtEl>
                                        <p:attrNameLst>
                                          <p:attrName>ppt_h</p:attrName>
                                        </p:attrNameLst>
                                      </p:cBhvr>
                                      <p:tavLst>
                                        <p:tav tm="0">
                                          <p:val>
                                            <p:fltVal val="0"/>
                                          </p:val>
                                        </p:tav>
                                        <p:tav tm="100000">
                                          <p:val>
                                            <p:strVal val="#ppt_h"/>
                                          </p:val>
                                        </p:tav>
                                      </p:tavLst>
                                    </p:anim>
                                    <p:animEffect transition="in" filter="fade">
                                      <p:cBhvr>
                                        <p:cTn id="53" dur="2000"/>
                                        <p:tgtEl>
                                          <p:spTgt spid="16"/>
                                        </p:tgtEl>
                                      </p:cBhvr>
                                    </p:animEffect>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2000" fill="hold"/>
                                        <p:tgtEl>
                                          <p:spTgt spid="10"/>
                                        </p:tgtEl>
                                        <p:attrNameLst>
                                          <p:attrName>ppt_w</p:attrName>
                                        </p:attrNameLst>
                                      </p:cBhvr>
                                      <p:tavLst>
                                        <p:tav tm="0">
                                          <p:val>
                                            <p:fltVal val="0"/>
                                          </p:val>
                                        </p:tav>
                                        <p:tav tm="100000">
                                          <p:val>
                                            <p:strVal val="#ppt_w"/>
                                          </p:val>
                                        </p:tav>
                                      </p:tavLst>
                                    </p:anim>
                                    <p:anim calcmode="lin" valueType="num">
                                      <p:cBhvr>
                                        <p:cTn id="58" dur="2000" fill="hold"/>
                                        <p:tgtEl>
                                          <p:spTgt spid="10"/>
                                        </p:tgtEl>
                                        <p:attrNameLst>
                                          <p:attrName>ppt_h</p:attrName>
                                        </p:attrNameLst>
                                      </p:cBhvr>
                                      <p:tavLst>
                                        <p:tav tm="0">
                                          <p:val>
                                            <p:fltVal val="0"/>
                                          </p:val>
                                        </p:tav>
                                        <p:tav tm="100000">
                                          <p:val>
                                            <p:strVal val="#ppt_h"/>
                                          </p:val>
                                        </p:tav>
                                      </p:tavLst>
                                    </p:anim>
                                    <p:animEffect transition="in" filter="fade">
                                      <p:cBhvr>
                                        <p:cTn id="59" dur="2000"/>
                                        <p:tgtEl>
                                          <p:spTgt spid="1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2000" fill="hold"/>
                                        <p:tgtEl>
                                          <p:spTgt spid="13"/>
                                        </p:tgtEl>
                                        <p:attrNameLst>
                                          <p:attrName>ppt_w</p:attrName>
                                        </p:attrNameLst>
                                      </p:cBhvr>
                                      <p:tavLst>
                                        <p:tav tm="0">
                                          <p:val>
                                            <p:fltVal val="0"/>
                                          </p:val>
                                        </p:tav>
                                        <p:tav tm="100000">
                                          <p:val>
                                            <p:strVal val="#ppt_w"/>
                                          </p:val>
                                        </p:tav>
                                      </p:tavLst>
                                    </p:anim>
                                    <p:anim calcmode="lin" valueType="num">
                                      <p:cBhvr>
                                        <p:cTn id="64" dur="2000" fill="hold"/>
                                        <p:tgtEl>
                                          <p:spTgt spid="13"/>
                                        </p:tgtEl>
                                        <p:attrNameLst>
                                          <p:attrName>ppt_h</p:attrName>
                                        </p:attrNameLst>
                                      </p:cBhvr>
                                      <p:tavLst>
                                        <p:tav tm="0">
                                          <p:val>
                                            <p:fltVal val="0"/>
                                          </p:val>
                                        </p:tav>
                                        <p:tav tm="100000">
                                          <p:val>
                                            <p:strVal val="#ppt_h"/>
                                          </p:val>
                                        </p:tav>
                                      </p:tavLst>
                                    </p:anim>
                                    <p:animEffect transition="in" filter="fade">
                                      <p:cBhvr>
                                        <p:cTn id="65" dur="20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p:cTn id="70" dur="2000" fill="hold"/>
                                        <p:tgtEl>
                                          <p:spTgt spid="8"/>
                                        </p:tgtEl>
                                        <p:attrNameLst>
                                          <p:attrName>ppt_w</p:attrName>
                                        </p:attrNameLst>
                                      </p:cBhvr>
                                      <p:tavLst>
                                        <p:tav tm="0">
                                          <p:val>
                                            <p:fltVal val="0"/>
                                          </p:val>
                                        </p:tav>
                                        <p:tav tm="100000">
                                          <p:val>
                                            <p:strVal val="#ppt_w"/>
                                          </p:val>
                                        </p:tav>
                                      </p:tavLst>
                                    </p:anim>
                                    <p:anim calcmode="lin" valueType="num">
                                      <p:cBhvr>
                                        <p:cTn id="71" dur="2000" fill="hold"/>
                                        <p:tgtEl>
                                          <p:spTgt spid="8"/>
                                        </p:tgtEl>
                                        <p:attrNameLst>
                                          <p:attrName>ppt_h</p:attrName>
                                        </p:attrNameLst>
                                      </p:cBhvr>
                                      <p:tavLst>
                                        <p:tav tm="0">
                                          <p:val>
                                            <p:fltVal val="0"/>
                                          </p:val>
                                        </p:tav>
                                        <p:tav tm="100000">
                                          <p:val>
                                            <p:strVal val="#ppt_h"/>
                                          </p:val>
                                        </p:tav>
                                      </p:tavLst>
                                    </p:anim>
                                    <p:animEffect transition="in" filter="fade">
                                      <p:cBhvr>
                                        <p:cTn id="72" dur="2000"/>
                                        <p:tgtEl>
                                          <p:spTgt spid="8"/>
                                        </p:tgtEl>
                                      </p:cBhvr>
                                    </p:animEffect>
                                  </p:childTnLst>
                                </p:cTn>
                              </p:par>
                            </p:childTnLst>
                          </p:cTn>
                        </p:par>
                        <p:par>
                          <p:cTn id="73" fill="hold">
                            <p:stCondLst>
                              <p:cond delay="2000"/>
                            </p:stCondLst>
                            <p:childTnLst>
                              <p:par>
                                <p:cTn id="74" presetID="53" presetClass="entr" presetSubtype="0" fill="hold"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2000" fill="hold"/>
                                        <p:tgtEl>
                                          <p:spTgt spid="17"/>
                                        </p:tgtEl>
                                        <p:attrNameLst>
                                          <p:attrName>ppt_w</p:attrName>
                                        </p:attrNameLst>
                                      </p:cBhvr>
                                      <p:tavLst>
                                        <p:tav tm="0">
                                          <p:val>
                                            <p:fltVal val="0"/>
                                          </p:val>
                                        </p:tav>
                                        <p:tav tm="100000">
                                          <p:val>
                                            <p:strVal val="#ppt_w"/>
                                          </p:val>
                                        </p:tav>
                                      </p:tavLst>
                                    </p:anim>
                                    <p:anim calcmode="lin" valueType="num">
                                      <p:cBhvr>
                                        <p:cTn id="77" dur="2000" fill="hold"/>
                                        <p:tgtEl>
                                          <p:spTgt spid="17"/>
                                        </p:tgtEl>
                                        <p:attrNameLst>
                                          <p:attrName>ppt_h</p:attrName>
                                        </p:attrNameLst>
                                      </p:cBhvr>
                                      <p:tavLst>
                                        <p:tav tm="0">
                                          <p:val>
                                            <p:fltVal val="0"/>
                                          </p:val>
                                        </p:tav>
                                        <p:tav tm="100000">
                                          <p:val>
                                            <p:strVal val="#ppt_h"/>
                                          </p:val>
                                        </p:tav>
                                      </p:tavLst>
                                    </p:anim>
                                    <p:animEffect transition="in" filter="fade">
                                      <p:cBhvr>
                                        <p:cTn id="78" dur="2000"/>
                                        <p:tgtEl>
                                          <p:spTgt spid="17"/>
                                        </p:tgtEl>
                                      </p:cBhvr>
                                    </p:animEffect>
                                  </p:childTnLst>
                                </p:cTn>
                              </p:par>
                            </p:childTnLst>
                          </p:cTn>
                        </p:par>
                        <p:par>
                          <p:cTn id="79" fill="hold">
                            <p:stCondLst>
                              <p:cond delay="4000"/>
                            </p:stCondLst>
                            <p:childTnLst>
                              <p:par>
                                <p:cTn id="80" presetID="53" presetClass="entr" presetSubtype="0"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2000" fill="hold"/>
                                        <p:tgtEl>
                                          <p:spTgt spid="9"/>
                                        </p:tgtEl>
                                        <p:attrNameLst>
                                          <p:attrName>ppt_w</p:attrName>
                                        </p:attrNameLst>
                                      </p:cBhvr>
                                      <p:tavLst>
                                        <p:tav tm="0">
                                          <p:val>
                                            <p:fltVal val="0"/>
                                          </p:val>
                                        </p:tav>
                                        <p:tav tm="100000">
                                          <p:val>
                                            <p:strVal val="#ppt_w"/>
                                          </p:val>
                                        </p:tav>
                                      </p:tavLst>
                                    </p:anim>
                                    <p:anim calcmode="lin" valueType="num">
                                      <p:cBhvr>
                                        <p:cTn id="83" dur="2000" fill="hold"/>
                                        <p:tgtEl>
                                          <p:spTgt spid="9"/>
                                        </p:tgtEl>
                                        <p:attrNameLst>
                                          <p:attrName>ppt_h</p:attrName>
                                        </p:attrNameLst>
                                      </p:cBhvr>
                                      <p:tavLst>
                                        <p:tav tm="0">
                                          <p:val>
                                            <p:fltVal val="0"/>
                                          </p:val>
                                        </p:tav>
                                        <p:tav tm="100000">
                                          <p:val>
                                            <p:strVal val="#ppt_h"/>
                                          </p:val>
                                        </p:tav>
                                      </p:tavLst>
                                    </p:anim>
                                    <p:animEffect transition="in" filter="fade">
                                      <p:cBhvr>
                                        <p:cTn id="84" dur="2000"/>
                                        <p:tgtEl>
                                          <p:spTgt spid="9"/>
                                        </p:tgtEl>
                                      </p:cBhvr>
                                    </p:animEffect>
                                  </p:childTnLst>
                                </p:cTn>
                              </p:par>
                            </p:childTnLst>
                          </p:cTn>
                        </p:par>
                        <p:par>
                          <p:cTn id="85" fill="hold">
                            <p:stCondLst>
                              <p:cond delay="6000"/>
                            </p:stCondLst>
                            <p:childTnLst>
                              <p:par>
                                <p:cTn id="86" presetID="53" presetClass="entr" presetSubtype="0" fill="hold" grpId="0" nodeType="afterEffect">
                                  <p:stCondLst>
                                    <p:cond delay="0"/>
                                  </p:stCondLst>
                                  <p:childTnLst>
                                    <p:set>
                                      <p:cBhvr>
                                        <p:cTn id="87" dur="1" fill="hold">
                                          <p:stCondLst>
                                            <p:cond delay="0"/>
                                          </p:stCondLst>
                                        </p:cTn>
                                        <p:tgtEl>
                                          <p:spTgt spid="15"/>
                                        </p:tgtEl>
                                        <p:attrNameLst>
                                          <p:attrName>style.visibility</p:attrName>
                                        </p:attrNameLst>
                                      </p:cBhvr>
                                      <p:to>
                                        <p:strVal val="visible"/>
                                      </p:to>
                                    </p:set>
                                    <p:anim calcmode="lin" valueType="num">
                                      <p:cBhvr>
                                        <p:cTn id="88" dur="2000" fill="hold"/>
                                        <p:tgtEl>
                                          <p:spTgt spid="15"/>
                                        </p:tgtEl>
                                        <p:attrNameLst>
                                          <p:attrName>ppt_w</p:attrName>
                                        </p:attrNameLst>
                                      </p:cBhvr>
                                      <p:tavLst>
                                        <p:tav tm="0">
                                          <p:val>
                                            <p:fltVal val="0"/>
                                          </p:val>
                                        </p:tav>
                                        <p:tav tm="100000">
                                          <p:val>
                                            <p:strVal val="#ppt_w"/>
                                          </p:val>
                                        </p:tav>
                                      </p:tavLst>
                                    </p:anim>
                                    <p:anim calcmode="lin" valueType="num">
                                      <p:cBhvr>
                                        <p:cTn id="89" dur="2000" fill="hold"/>
                                        <p:tgtEl>
                                          <p:spTgt spid="15"/>
                                        </p:tgtEl>
                                        <p:attrNameLst>
                                          <p:attrName>ppt_h</p:attrName>
                                        </p:attrNameLst>
                                      </p:cBhvr>
                                      <p:tavLst>
                                        <p:tav tm="0">
                                          <p:val>
                                            <p:fltVal val="0"/>
                                          </p:val>
                                        </p:tav>
                                        <p:tav tm="100000">
                                          <p:val>
                                            <p:strVal val="#ppt_h"/>
                                          </p:val>
                                        </p:tav>
                                      </p:tavLst>
                                    </p:anim>
                                    <p:animEffect transition="in" filter="fade">
                                      <p:cBhvr>
                                        <p:cTn id="9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animBg="1"/>
      <p:bldP spid="11" grpId="0" animBg="1"/>
      <p:bldP spid="12"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71536"/>
          </a:xfrm>
        </p:spPr>
        <p:txBody>
          <a:bodyPr/>
          <a:lstStyle/>
          <a:p>
            <a:pPr algn="ctr"/>
            <a:r>
              <a:rPr lang="fa-IR" sz="2800" b="1" kern="1200"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Arial" charset="0"/>
                <a:ea typeface="+mn-ea"/>
                <a:cs typeface="B Zar" pitchFamily="2" charset="-78"/>
              </a:rPr>
              <a:t>پیام ها و اهداف مشترک 13 آبان در 3حادثه گذشته</a:t>
            </a:r>
            <a:endParaRPr lang="fa-IR" sz="2800" b="1" kern="1200" cap="all" dirty="0">
              <a:ln w="9000" cmpd="sng">
                <a:solidFill>
                  <a:srgbClr val="C00000"/>
                </a:solidFill>
                <a:prstDash val="solid"/>
              </a:ln>
              <a:solidFill>
                <a:srgbClr val="C00000"/>
              </a:solidFill>
              <a:effectLst>
                <a:reflection blurRad="12700" stA="28000" endPos="45000" dist="1000" dir="5400000" sy="-100000" algn="bl" rotWithShape="0"/>
              </a:effectLst>
              <a:latin typeface="Arial" charset="0"/>
              <a:ea typeface="+mn-ea"/>
              <a:cs typeface="B Zar" pitchFamily="2" charset="-78"/>
            </a:endParaRPr>
          </a:p>
        </p:txBody>
      </p:sp>
      <p:graphicFrame>
        <p:nvGraphicFramePr>
          <p:cNvPr id="4" name="Diagram 3"/>
          <p:cNvGraphicFramePr/>
          <p:nvPr/>
        </p:nvGraphicFramePr>
        <p:xfrm>
          <a:off x="285720" y="1397000"/>
          <a:ext cx="8501122" cy="4960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4">
                                            <p:graphicEl>
                                              <a:dgm id="{C94D20DC-49F6-437A-9853-0182E7AFF92E}"/>
                                            </p:graphicEl>
                                          </p:spTgt>
                                        </p:tgtEl>
                                        <p:attrNameLst>
                                          <p:attrName>style.visibility</p:attrName>
                                        </p:attrNameLst>
                                      </p:cBhvr>
                                      <p:to>
                                        <p:strVal val="visible"/>
                                      </p:to>
                                    </p:set>
                                    <p:animEffect transition="in" filter="wipe(right)">
                                      <p:cBhvr>
                                        <p:cTn id="14" dur="2000"/>
                                        <p:tgtEl>
                                          <p:spTgt spid="4">
                                            <p:graphicEl>
                                              <a:dgm id="{C94D20DC-49F6-437A-9853-0182E7AFF92E}"/>
                                            </p:graphicEl>
                                          </p:spTgt>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4">
                                            <p:graphicEl>
                                              <a:dgm id="{B4B0BFA4-42ED-4711-93A1-8F6B17518EB2}"/>
                                            </p:graphicEl>
                                          </p:spTgt>
                                        </p:tgtEl>
                                        <p:attrNameLst>
                                          <p:attrName>style.visibility</p:attrName>
                                        </p:attrNameLst>
                                      </p:cBhvr>
                                      <p:to>
                                        <p:strVal val="visible"/>
                                      </p:to>
                                    </p:set>
                                    <p:animEffect transition="in" filter="wipe(right)">
                                      <p:cBhvr>
                                        <p:cTn id="17" dur="2000"/>
                                        <p:tgtEl>
                                          <p:spTgt spid="4">
                                            <p:graphicEl>
                                              <a:dgm id="{B4B0BFA4-42ED-4711-93A1-8F6B17518EB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
                                            <p:graphicEl>
                                              <a:dgm id="{FE73F312-5F62-4929-96BD-0208CB5DE720}"/>
                                            </p:graphicEl>
                                          </p:spTgt>
                                        </p:tgtEl>
                                        <p:attrNameLst>
                                          <p:attrName>style.visibility</p:attrName>
                                        </p:attrNameLst>
                                      </p:cBhvr>
                                      <p:to>
                                        <p:strVal val="visible"/>
                                      </p:to>
                                    </p:set>
                                    <p:animEffect transition="in" filter="wipe(right)">
                                      <p:cBhvr>
                                        <p:cTn id="22" dur="2000"/>
                                        <p:tgtEl>
                                          <p:spTgt spid="4">
                                            <p:graphicEl>
                                              <a:dgm id="{FE73F312-5F62-4929-96BD-0208CB5DE720}"/>
                                            </p:graphicEl>
                                          </p:spTgt>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4">
                                            <p:graphicEl>
                                              <a:dgm id="{8E9C40A9-FE91-4E26-A113-BD750A0B92A6}"/>
                                            </p:graphicEl>
                                          </p:spTgt>
                                        </p:tgtEl>
                                        <p:attrNameLst>
                                          <p:attrName>style.visibility</p:attrName>
                                        </p:attrNameLst>
                                      </p:cBhvr>
                                      <p:to>
                                        <p:strVal val="visible"/>
                                      </p:to>
                                    </p:set>
                                    <p:animEffect transition="in" filter="wipe(right)">
                                      <p:cBhvr>
                                        <p:cTn id="25" dur="2000"/>
                                        <p:tgtEl>
                                          <p:spTgt spid="4">
                                            <p:graphicEl>
                                              <a:dgm id="{8E9C40A9-FE91-4E26-A113-BD750A0B92A6}"/>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4">
                                            <p:graphicEl>
                                              <a:dgm id="{6A69659C-0639-4114-A6D4-0BEAE9A00976}"/>
                                            </p:graphicEl>
                                          </p:spTgt>
                                        </p:tgtEl>
                                        <p:attrNameLst>
                                          <p:attrName>style.visibility</p:attrName>
                                        </p:attrNameLst>
                                      </p:cBhvr>
                                      <p:to>
                                        <p:strVal val="visible"/>
                                      </p:to>
                                    </p:set>
                                    <p:animEffect transition="in" filter="wipe(right)">
                                      <p:cBhvr>
                                        <p:cTn id="30" dur="2000"/>
                                        <p:tgtEl>
                                          <p:spTgt spid="4">
                                            <p:graphicEl>
                                              <a:dgm id="{6A69659C-0639-4114-A6D4-0BEAE9A00976}"/>
                                            </p:graphicEl>
                                          </p:spTgt>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4">
                                            <p:graphicEl>
                                              <a:dgm id="{26EB77CE-4F85-4C0E-92B8-C5848FFD705B}"/>
                                            </p:graphicEl>
                                          </p:spTgt>
                                        </p:tgtEl>
                                        <p:attrNameLst>
                                          <p:attrName>style.visibility</p:attrName>
                                        </p:attrNameLst>
                                      </p:cBhvr>
                                      <p:to>
                                        <p:strVal val="visible"/>
                                      </p:to>
                                    </p:set>
                                    <p:animEffect transition="in" filter="wipe(right)">
                                      <p:cBhvr>
                                        <p:cTn id="33" dur="2000"/>
                                        <p:tgtEl>
                                          <p:spTgt spid="4">
                                            <p:graphicEl>
                                              <a:dgm id="{26EB77CE-4F85-4C0E-92B8-C5848FFD705B}"/>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4">
                                            <p:graphicEl>
                                              <a:dgm id="{AAA1E52E-3FEF-43AC-9A2D-36C1AE86A291}"/>
                                            </p:graphicEl>
                                          </p:spTgt>
                                        </p:tgtEl>
                                        <p:attrNameLst>
                                          <p:attrName>style.visibility</p:attrName>
                                        </p:attrNameLst>
                                      </p:cBhvr>
                                      <p:to>
                                        <p:strVal val="visible"/>
                                      </p:to>
                                    </p:set>
                                    <p:animEffect transition="in" filter="wipe(right)">
                                      <p:cBhvr>
                                        <p:cTn id="38" dur="2000"/>
                                        <p:tgtEl>
                                          <p:spTgt spid="4">
                                            <p:graphicEl>
                                              <a:dgm id="{AAA1E52E-3FEF-43AC-9A2D-36C1AE86A291}"/>
                                            </p:graphicEl>
                                          </p:spTgt>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4">
                                            <p:graphicEl>
                                              <a:dgm id="{F10AE853-691F-46D9-975A-D1DC60DC077F}"/>
                                            </p:graphicEl>
                                          </p:spTgt>
                                        </p:tgtEl>
                                        <p:attrNameLst>
                                          <p:attrName>style.visibility</p:attrName>
                                        </p:attrNameLst>
                                      </p:cBhvr>
                                      <p:to>
                                        <p:strVal val="visible"/>
                                      </p:to>
                                    </p:set>
                                    <p:animEffect transition="in" filter="wipe(right)">
                                      <p:cBhvr>
                                        <p:cTn id="41" dur="2000"/>
                                        <p:tgtEl>
                                          <p:spTgt spid="4">
                                            <p:graphicEl>
                                              <a:dgm id="{F10AE853-691F-46D9-975A-D1DC60DC077F}"/>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4">
                                            <p:graphicEl>
                                              <a:dgm id="{1B561444-4FBC-4D40-B86C-EF53684ADFDF}"/>
                                            </p:graphicEl>
                                          </p:spTgt>
                                        </p:tgtEl>
                                        <p:attrNameLst>
                                          <p:attrName>style.visibility</p:attrName>
                                        </p:attrNameLst>
                                      </p:cBhvr>
                                      <p:to>
                                        <p:strVal val="visible"/>
                                      </p:to>
                                    </p:set>
                                    <p:animEffect transition="in" filter="wipe(right)">
                                      <p:cBhvr>
                                        <p:cTn id="46" dur="2000"/>
                                        <p:tgtEl>
                                          <p:spTgt spid="4">
                                            <p:graphicEl>
                                              <a:dgm id="{1B561444-4FBC-4D40-B86C-EF53684ADFDF}"/>
                                            </p:graphicEl>
                                          </p:spTgt>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4">
                                            <p:graphicEl>
                                              <a:dgm id="{2BED05C1-C6EA-43C0-9AC4-36FC33759029}"/>
                                            </p:graphicEl>
                                          </p:spTgt>
                                        </p:tgtEl>
                                        <p:attrNameLst>
                                          <p:attrName>style.visibility</p:attrName>
                                        </p:attrNameLst>
                                      </p:cBhvr>
                                      <p:to>
                                        <p:strVal val="visible"/>
                                      </p:to>
                                    </p:set>
                                    <p:animEffect transition="in" filter="wipe(right)">
                                      <p:cBhvr>
                                        <p:cTn id="49" dur="2000"/>
                                        <p:tgtEl>
                                          <p:spTgt spid="4">
                                            <p:graphicEl>
                                              <a:dgm id="{2BED05C1-C6EA-43C0-9AC4-36FC33759029}"/>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4">
                                            <p:graphicEl>
                                              <a:dgm id="{3C2EA42F-F908-4525-A754-ED16E866DBF4}"/>
                                            </p:graphicEl>
                                          </p:spTgt>
                                        </p:tgtEl>
                                        <p:attrNameLst>
                                          <p:attrName>style.visibility</p:attrName>
                                        </p:attrNameLst>
                                      </p:cBhvr>
                                      <p:to>
                                        <p:strVal val="visible"/>
                                      </p:to>
                                    </p:set>
                                    <p:animEffect transition="in" filter="wipe(right)">
                                      <p:cBhvr>
                                        <p:cTn id="54" dur="2000"/>
                                        <p:tgtEl>
                                          <p:spTgt spid="4">
                                            <p:graphicEl>
                                              <a:dgm id="{3C2EA42F-F908-4525-A754-ED16E866DBF4}"/>
                                            </p:graphicEl>
                                          </p:spTgt>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4">
                                            <p:graphicEl>
                                              <a:dgm id="{8953EFFB-9300-45A5-B518-FE7D7624B237}"/>
                                            </p:graphicEl>
                                          </p:spTgt>
                                        </p:tgtEl>
                                        <p:attrNameLst>
                                          <p:attrName>style.visibility</p:attrName>
                                        </p:attrNameLst>
                                      </p:cBhvr>
                                      <p:to>
                                        <p:strVal val="visible"/>
                                      </p:to>
                                    </p:set>
                                    <p:animEffect transition="in" filter="wipe(right)">
                                      <p:cBhvr>
                                        <p:cTn id="57" dur="2000"/>
                                        <p:tgtEl>
                                          <p:spTgt spid="4">
                                            <p:graphicEl>
                                              <a:dgm id="{8953EFFB-9300-45A5-B518-FE7D7624B237}"/>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4">
                                            <p:graphicEl>
                                              <a:dgm id="{C82A986C-AED6-48CF-A53E-F7CD0DA0BEF0}"/>
                                            </p:graphicEl>
                                          </p:spTgt>
                                        </p:tgtEl>
                                        <p:attrNameLst>
                                          <p:attrName>style.visibility</p:attrName>
                                        </p:attrNameLst>
                                      </p:cBhvr>
                                      <p:to>
                                        <p:strVal val="visible"/>
                                      </p:to>
                                    </p:set>
                                    <p:animEffect transition="in" filter="wipe(right)">
                                      <p:cBhvr>
                                        <p:cTn id="62" dur="2000"/>
                                        <p:tgtEl>
                                          <p:spTgt spid="4">
                                            <p:graphicEl>
                                              <a:dgm id="{C82A986C-AED6-48CF-A53E-F7CD0DA0BEF0}"/>
                                            </p:graphicEl>
                                          </p:spTgt>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4">
                                            <p:graphicEl>
                                              <a:dgm id="{4316C817-9388-4210-AE0F-F790F37041A9}"/>
                                            </p:graphicEl>
                                          </p:spTgt>
                                        </p:tgtEl>
                                        <p:attrNameLst>
                                          <p:attrName>style.visibility</p:attrName>
                                        </p:attrNameLst>
                                      </p:cBhvr>
                                      <p:to>
                                        <p:strVal val="visible"/>
                                      </p:to>
                                    </p:set>
                                    <p:animEffect transition="in" filter="wipe(right)">
                                      <p:cBhvr>
                                        <p:cTn id="65" dur="2000"/>
                                        <p:tgtEl>
                                          <p:spTgt spid="4">
                                            <p:graphicEl>
                                              <a:dgm id="{4316C817-9388-4210-AE0F-F790F37041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57222"/>
          </a:xfrm>
        </p:spPr>
        <p:txBody>
          <a:bodyPr/>
          <a:lstStyle/>
          <a:p>
            <a:pPr lvl="0" algn="ctr"/>
            <a:r>
              <a:rPr lang="ar-SA" sz="3600" b="1" kern="1200"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charset="0"/>
                <a:ea typeface="+mn-ea"/>
                <a:cs typeface="B Zar" pitchFamily="2" charset="-78"/>
              </a:rPr>
              <a:t>چرایی تسخیر لانه جاسوس</a:t>
            </a:r>
            <a:r>
              <a:rPr lang="fa-IR" sz="3600" b="1" kern="1200"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charset="0"/>
                <a:ea typeface="+mn-ea"/>
                <a:cs typeface="B Zar" pitchFamily="2" charset="-78"/>
              </a:rPr>
              <a:t>ی</a:t>
            </a:r>
            <a:r>
              <a:rPr lang="ar-SA" sz="3600" b="1" kern="1200"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charset="0"/>
                <a:ea typeface="+mn-ea"/>
                <a:cs typeface="B Zar" pitchFamily="2" charset="-78"/>
              </a:rPr>
              <a:t> آمریکا </a:t>
            </a:r>
            <a:endParaRPr lang="fa-IR" sz="3600" b="1" kern="1200"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charset="0"/>
              <a:ea typeface="+mn-ea"/>
              <a:cs typeface="B Zar" pitchFamily="2" charset="-78"/>
            </a:endParaRPr>
          </a:p>
        </p:txBody>
      </p:sp>
      <p:sp>
        <p:nvSpPr>
          <p:cNvPr id="5" name="Rectangle 4"/>
          <p:cNvSpPr/>
          <p:nvPr/>
        </p:nvSpPr>
        <p:spPr>
          <a:xfrm>
            <a:off x="0" y="1428736"/>
            <a:ext cx="8001024" cy="830997"/>
          </a:xfrm>
          <a:prstGeom prst="rect">
            <a:avLst/>
          </a:prstGeom>
        </p:spPr>
        <p:txBody>
          <a:bodyPr wrap="square">
            <a:spAutoFit/>
          </a:bodyPr>
          <a:lstStyle/>
          <a:p>
            <a:pPr algn="justLow"/>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عقبه ذهنی در جامعه ی ایرانی از رفتارهای تحقیرآمیز آمریکا در وقایعی تاریخی قبل از انقلاب مانند کودتای 28 مرداد</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a:off x="0" y="3526697"/>
            <a:ext cx="8001024" cy="430887"/>
          </a:xfrm>
          <a:prstGeom prst="rect">
            <a:avLst/>
          </a:prstGeom>
        </p:spPr>
        <p:txBody>
          <a:bodyPr wrap="square">
            <a:spAutoFit/>
          </a:bodyPr>
          <a:lstStyle/>
          <a:p>
            <a:r>
              <a:rPr lang="ar-SA"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عنادهای آمریکایی ها با انقلاب نوپای اسلامی مانند پذیرش شاه در ایالات متحده</a:t>
            </a:r>
            <a:endParaRPr lang="fa-IR"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endParaRPr>
          </a:p>
        </p:txBody>
      </p:sp>
      <p:sp>
        <p:nvSpPr>
          <p:cNvPr id="9" name="Rectangle 8"/>
          <p:cNvSpPr/>
          <p:nvPr/>
        </p:nvSpPr>
        <p:spPr>
          <a:xfrm>
            <a:off x="214314" y="5216926"/>
            <a:ext cx="7786710" cy="1569660"/>
          </a:xfrm>
          <a:prstGeom prst="rect">
            <a:avLst/>
          </a:prstGeom>
        </p:spPr>
        <p:txBody>
          <a:bodyPr wrap="square">
            <a:spAutoFit/>
          </a:bodyPr>
          <a:lstStyle/>
          <a:p>
            <a:pPr algn="justLow"/>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بررسی رفتار </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آمریکا در کشورهای مختلف در طول 100 سال گذشته نشان می‌دهد این کشور به طور مستقیم و یا غیر مستقیم در بیش از 60 کودتا و جنگ داخلی نقش داشته و ماندن آنها در ایران قطعا سرنوشتی شبیه 60 کشور دیگر برای ما رقم می زد</a:t>
            </a: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 </a:t>
            </a:r>
            <a:endPar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endParaRPr>
          </a:p>
        </p:txBody>
      </p:sp>
      <p:sp>
        <p:nvSpPr>
          <p:cNvPr id="11" name="6-Point Star 10"/>
          <p:cNvSpPr/>
          <p:nvPr/>
        </p:nvSpPr>
        <p:spPr>
          <a:xfrm>
            <a:off x="8072462" y="1473915"/>
            <a:ext cx="714380" cy="714380"/>
          </a:xfrm>
          <a:prstGeom prst="star6">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1</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12" name="6-Point Star 11"/>
          <p:cNvSpPr/>
          <p:nvPr/>
        </p:nvSpPr>
        <p:spPr>
          <a:xfrm>
            <a:off x="8072462" y="3357562"/>
            <a:ext cx="714380" cy="714380"/>
          </a:xfrm>
          <a:prstGeom prst="star6">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2</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13" name="6-Point Star 12"/>
          <p:cNvSpPr/>
          <p:nvPr/>
        </p:nvSpPr>
        <p:spPr>
          <a:xfrm>
            <a:off x="8072462" y="5643578"/>
            <a:ext cx="714380" cy="714380"/>
          </a:xfrm>
          <a:prstGeom prst="star6">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3</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pic>
        <p:nvPicPr>
          <p:cNvPr id="14" name="Picture 13" descr="77.jpg"/>
          <p:cNvPicPr>
            <a:picLocks noChangeAspect="1"/>
          </p:cNvPicPr>
          <p:nvPr/>
        </p:nvPicPr>
        <p:blipFill>
          <a:blip r:embed="rId3"/>
          <a:stretch>
            <a:fillRect/>
          </a:stretch>
        </p:blipFill>
        <p:spPr>
          <a:xfrm>
            <a:off x="285720" y="1857364"/>
            <a:ext cx="2781878" cy="13959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5" name="Picture 14" descr="78.jpg"/>
          <p:cNvPicPr>
            <a:picLocks noChangeAspect="1"/>
          </p:cNvPicPr>
          <p:nvPr/>
        </p:nvPicPr>
        <p:blipFill>
          <a:blip r:embed="rId4"/>
          <a:stretch>
            <a:fillRect/>
          </a:stretch>
        </p:blipFill>
        <p:spPr>
          <a:xfrm>
            <a:off x="2143140" y="3786190"/>
            <a:ext cx="3428992" cy="14287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621" y="121254"/>
            <a:ext cx="1219379" cy="1043329"/>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2000"/>
                                        <p:tgtEl>
                                          <p:spTgt spid="11"/>
                                        </p:tgtEl>
                                      </p:cBhvr>
                                    </p:animEffect>
                                  </p:childTnLst>
                                </p:cTn>
                              </p:par>
                            </p:childTnLst>
                          </p:cTn>
                        </p:par>
                        <p:par>
                          <p:cTn id="15" fill="hold">
                            <p:stCondLst>
                              <p:cond delay="2000"/>
                            </p:stCondLst>
                            <p:childTnLst>
                              <p:par>
                                <p:cTn id="16" presetID="2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2000"/>
                                        <p:tgtEl>
                                          <p:spTgt spid="5"/>
                                        </p:tgtEl>
                                      </p:cBhvr>
                                    </p:animEffect>
                                  </p:childTnLst>
                                </p:cTn>
                              </p:par>
                            </p:childTnLst>
                          </p:cTn>
                        </p:par>
                        <p:par>
                          <p:cTn id="19" fill="hold">
                            <p:stCondLst>
                              <p:cond delay="4000"/>
                            </p:stCondLst>
                            <p:childTnLst>
                              <p:par>
                                <p:cTn id="20" presetID="53"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right)">
                                      <p:cBhvr>
                                        <p:cTn id="29" dur="2000"/>
                                        <p:tgtEl>
                                          <p:spTgt spid="12"/>
                                        </p:tgtEl>
                                      </p:cBhvr>
                                    </p:animEffect>
                                  </p:childTnLst>
                                </p:cTn>
                              </p:par>
                            </p:childTnLst>
                          </p:cTn>
                        </p:par>
                        <p:par>
                          <p:cTn id="30" fill="hold">
                            <p:stCondLst>
                              <p:cond delay="2000"/>
                            </p:stCondLst>
                            <p:childTnLst>
                              <p:par>
                                <p:cTn id="31" presetID="22" presetClass="entr" presetSubtype="2"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right)">
                                      <p:cBhvr>
                                        <p:cTn id="33" dur="2000"/>
                                        <p:tgtEl>
                                          <p:spTgt spid="7"/>
                                        </p:tgtEl>
                                      </p:cBhvr>
                                    </p:animEffect>
                                  </p:childTnLst>
                                </p:cTn>
                              </p:par>
                            </p:childTnLst>
                          </p:cTn>
                        </p:par>
                        <p:par>
                          <p:cTn id="34" fill="hold">
                            <p:stCondLst>
                              <p:cond delay="4000"/>
                            </p:stCondLst>
                            <p:childTnLst>
                              <p:par>
                                <p:cTn id="35" presetID="53"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2000" fill="hold"/>
                                        <p:tgtEl>
                                          <p:spTgt spid="15"/>
                                        </p:tgtEl>
                                        <p:attrNameLst>
                                          <p:attrName>ppt_w</p:attrName>
                                        </p:attrNameLst>
                                      </p:cBhvr>
                                      <p:tavLst>
                                        <p:tav tm="0">
                                          <p:val>
                                            <p:fltVal val="0"/>
                                          </p:val>
                                        </p:tav>
                                        <p:tav tm="100000">
                                          <p:val>
                                            <p:strVal val="#ppt_w"/>
                                          </p:val>
                                        </p:tav>
                                      </p:tavLst>
                                    </p:anim>
                                    <p:anim calcmode="lin" valueType="num">
                                      <p:cBhvr>
                                        <p:cTn id="38" dur="2000" fill="hold"/>
                                        <p:tgtEl>
                                          <p:spTgt spid="15"/>
                                        </p:tgtEl>
                                        <p:attrNameLst>
                                          <p:attrName>ppt_h</p:attrName>
                                        </p:attrNameLst>
                                      </p:cBhvr>
                                      <p:tavLst>
                                        <p:tav tm="0">
                                          <p:val>
                                            <p:fltVal val="0"/>
                                          </p:val>
                                        </p:tav>
                                        <p:tav tm="100000">
                                          <p:val>
                                            <p:strVal val="#ppt_h"/>
                                          </p:val>
                                        </p:tav>
                                      </p:tavLst>
                                    </p:anim>
                                    <p:animEffect transition="in" filter="fade">
                                      <p:cBhvr>
                                        <p:cTn id="39" dur="2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right)">
                                      <p:cBhvr>
                                        <p:cTn id="44" dur="2000"/>
                                        <p:tgtEl>
                                          <p:spTgt spid="13"/>
                                        </p:tgtEl>
                                      </p:cBhvr>
                                    </p:animEffect>
                                  </p:childTnLst>
                                </p:cTn>
                              </p:par>
                            </p:childTnLst>
                          </p:cTn>
                        </p:par>
                        <p:par>
                          <p:cTn id="45" fill="hold">
                            <p:stCondLst>
                              <p:cond delay="2000"/>
                            </p:stCondLst>
                            <p:childTnLst>
                              <p:par>
                                <p:cTn id="46" presetID="22" presetClass="entr" presetSubtype="2"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right)">
                                      <p:cBhvr>
                                        <p:cTn id="4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1000" b="-1000"/>
          </a:stretch>
        </a:blipFill>
        <a:effectLst/>
      </p:bgPr>
    </p:bg>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800431" y="571480"/>
            <a:ext cx="7486345" cy="8002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نمونه ای از رفتارهای وحشیانه ی آمریکا در دیگر کشورها </a:t>
            </a:r>
            <a:endPar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ounded Rectangle 7"/>
          <p:cNvSpPr/>
          <p:nvPr/>
        </p:nvSpPr>
        <p:spPr>
          <a:xfrm>
            <a:off x="8215338" y="1643050"/>
            <a:ext cx="714380" cy="571504"/>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یونان</a:t>
            </a:r>
            <a:endParaRPr lang="fa-IR"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endParaRPr>
          </a:p>
        </p:txBody>
      </p:sp>
      <p:sp>
        <p:nvSpPr>
          <p:cNvPr id="9" name="Dodecagon 8"/>
          <p:cNvSpPr/>
          <p:nvPr/>
        </p:nvSpPr>
        <p:spPr>
          <a:xfrm>
            <a:off x="7500958" y="1643050"/>
            <a:ext cx="642942" cy="571504"/>
          </a:xfrm>
          <a:prstGeom prst="dodecagon">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105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1939</a:t>
            </a:r>
            <a:endParaRPr lang="fa-IR" sz="1050" dirty="0">
              <a:cs typeface="B Titr" pitchFamily="2" charset="-78"/>
            </a:endParaRPr>
          </a:p>
        </p:txBody>
      </p:sp>
      <p:sp>
        <p:nvSpPr>
          <p:cNvPr id="11" name="Rounded Rectangle 10"/>
          <p:cNvSpPr/>
          <p:nvPr/>
        </p:nvSpPr>
        <p:spPr>
          <a:xfrm>
            <a:off x="1214414" y="1571612"/>
            <a:ext cx="6215106" cy="714380"/>
          </a:xfrm>
          <a:prstGeom prst="roundRect">
            <a:avLst/>
          </a:prstGeom>
          <a:solidFill>
            <a:srgbClr val="00B050"/>
          </a:solidFill>
          <a:ln/>
        </p:spPr>
        <p:style>
          <a:lnRef idx="0">
            <a:schemeClr val="accent6"/>
          </a:lnRef>
          <a:fillRef idx="3">
            <a:schemeClr val="accent6"/>
          </a:fillRef>
          <a:effectRef idx="3">
            <a:schemeClr val="accent6"/>
          </a:effectRef>
          <a:fontRef idx="minor">
            <a:schemeClr val="lt1"/>
          </a:fontRef>
        </p:style>
        <p:txBody>
          <a:bodyPr rtlCol="1" anchor="ctr"/>
          <a:lstStyle/>
          <a:p>
            <a:pPr algn="justLow"/>
            <a:r>
              <a:rPr lang="fa-IR"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ea typeface="Calibri"/>
                <a:cs typeface="B Zar"/>
              </a:rPr>
              <a:t>در سال 1949 آمریکا با فتنه‌انگیزی در یونان جنگ داخلی این کشور را به راه انداخت که 154 هزار نفر کشته، 40 هزار نفر بازداشت و زندانی و 6 هزار نفر به موجب احکام نظامی صادره توسط دادگاه نظامی یونان اعدام شدند</a:t>
            </a:r>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ea typeface="Calibri"/>
                <a:cs typeface="B Zar"/>
              </a:rPr>
              <a:t>.</a:t>
            </a:r>
            <a:endPar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a:ea typeface="Calibri"/>
            </a:endParaRPr>
          </a:p>
        </p:txBody>
      </p:sp>
      <p:sp>
        <p:nvSpPr>
          <p:cNvPr id="12" name="Rounded Rectangle 11"/>
          <p:cNvSpPr/>
          <p:nvPr/>
        </p:nvSpPr>
        <p:spPr>
          <a:xfrm>
            <a:off x="8215338" y="2643182"/>
            <a:ext cx="714380" cy="571504"/>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گواتمالا</a:t>
            </a:r>
            <a:endParaRPr lang="fa-IR"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endParaRPr>
          </a:p>
        </p:txBody>
      </p:sp>
      <p:sp>
        <p:nvSpPr>
          <p:cNvPr id="13" name="Dodecagon 12"/>
          <p:cNvSpPr/>
          <p:nvPr/>
        </p:nvSpPr>
        <p:spPr>
          <a:xfrm>
            <a:off x="7500958" y="2643182"/>
            <a:ext cx="642942" cy="571504"/>
          </a:xfrm>
          <a:prstGeom prst="dodecagon">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105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1954</a:t>
            </a:r>
            <a:endParaRPr lang="fa-IR" sz="1050" dirty="0">
              <a:cs typeface="B Titr" pitchFamily="2" charset="-78"/>
            </a:endParaRPr>
          </a:p>
        </p:txBody>
      </p:sp>
      <p:sp>
        <p:nvSpPr>
          <p:cNvPr id="14" name="Rounded Rectangle 13"/>
          <p:cNvSpPr/>
          <p:nvPr/>
        </p:nvSpPr>
        <p:spPr>
          <a:xfrm>
            <a:off x="1214414" y="2571744"/>
            <a:ext cx="6215106" cy="714380"/>
          </a:xfrm>
          <a:prstGeom prst="roundRect">
            <a:avLst/>
          </a:prstGeom>
          <a:solidFill>
            <a:srgbClr val="00B050"/>
          </a:solidFill>
          <a:ln/>
        </p:spPr>
        <p:style>
          <a:lnRef idx="0">
            <a:schemeClr val="accent6"/>
          </a:lnRef>
          <a:fillRef idx="3">
            <a:schemeClr val="accent6"/>
          </a:fillRef>
          <a:effectRef idx="3">
            <a:schemeClr val="accent6"/>
          </a:effectRef>
          <a:fontRef idx="minor">
            <a:schemeClr val="lt1"/>
          </a:fontRef>
        </p:style>
        <p:txBody>
          <a:bodyPr rtlCol="1" anchor="ctr"/>
          <a:lstStyle/>
          <a:p>
            <a:pPr algn="justLow"/>
            <a:r>
              <a:rPr lang="fa-IR"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ea typeface="Calibri"/>
                <a:cs typeface="B Zar"/>
              </a:rPr>
              <a:t>سازمان سیا از براندازی دولت گواتمالا به ریاست "جاکوبو آربنز"  که با رأی مردم انتخاب شده بود حمایت کرد. جنگ داخلی گواتمالا در 1954 نزدیک به 200 هزار کشته در پی داشت.</a:t>
            </a:r>
          </a:p>
        </p:txBody>
      </p:sp>
      <p:sp>
        <p:nvSpPr>
          <p:cNvPr id="15" name="Rounded Rectangle 14"/>
          <p:cNvSpPr/>
          <p:nvPr/>
        </p:nvSpPr>
        <p:spPr>
          <a:xfrm>
            <a:off x="8215338" y="3643314"/>
            <a:ext cx="714380" cy="571504"/>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لائوس</a:t>
            </a:r>
          </a:p>
        </p:txBody>
      </p:sp>
      <p:sp>
        <p:nvSpPr>
          <p:cNvPr id="16" name="Dodecagon 15"/>
          <p:cNvSpPr/>
          <p:nvPr/>
        </p:nvSpPr>
        <p:spPr>
          <a:xfrm>
            <a:off x="7500958" y="3643314"/>
            <a:ext cx="642942" cy="571504"/>
          </a:xfrm>
          <a:prstGeom prst="dodecagon">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105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1958</a:t>
            </a:r>
          </a:p>
        </p:txBody>
      </p:sp>
      <p:sp>
        <p:nvSpPr>
          <p:cNvPr id="17" name="Rounded Rectangle 16"/>
          <p:cNvSpPr/>
          <p:nvPr/>
        </p:nvSpPr>
        <p:spPr>
          <a:xfrm>
            <a:off x="1214414" y="3571876"/>
            <a:ext cx="6215106" cy="714380"/>
          </a:xfrm>
          <a:prstGeom prst="roundRect">
            <a:avLst/>
          </a:prstGeom>
          <a:solidFill>
            <a:srgbClr val="00B050"/>
          </a:solidFill>
          <a:ln/>
        </p:spPr>
        <p:style>
          <a:lnRef idx="0">
            <a:schemeClr val="accent6"/>
          </a:lnRef>
          <a:fillRef idx="3">
            <a:schemeClr val="accent6"/>
          </a:fillRef>
          <a:effectRef idx="3">
            <a:schemeClr val="accent6"/>
          </a:effectRef>
          <a:fontRef idx="minor">
            <a:schemeClr val="lt1"/>
          </a:fontRef>
        </p:style>
        <p:txBody>
          <a:bodyPr rtlCol="1" anchor="ctr"/>
          <a:lstStyle/>
          <a:p>
            <a:pPr algn="justLow"/>
            <a:r>
              <a:rPr lang="fa-IR"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ea typeface="Calibri"/>
                <a:cs typeface="B Zar"/>
              </a:rPr>
              <a:t>بین سال‌های 1958 تا 1960 سیا حداقل مهندسی و طراحی سه کودتا به رهبری ژنرال «فومی نوساوان» را برای دور نگه داشتن گروه‌های چپ گرا از قدرت را بر عهده داشت  و دو میلیون تن بمب بر سر مردم بی گناه لائوس تخلیه کرد.</a:t>
            </a:r>
          </a:p>
        </p:txBody>
      </p:sp>
      <p:sp>
        <p:nvSpPr>
          <p:cNvPr id="18" name="Rounded Rectangle 17"/>
          <p:cNvSpPr/>
          <p:nvPr/>
        </p:nvSpPr>
        <p:spPr>
          <a:xfrm>
            <a:off x="8215338" y="4643446"/>
            <a:ext cx="714380" cy="571504"/>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اندونزی</a:t>
            </a:r>
          </a:p>
        </p:txBody>
      </p:sp>
      <p:sp>
        <p:nvSpPr>
          <p:cNvPr id="19" name="Dodecagon 18"/>
          <p:cNvSpPr/>
          <p:nvPr/>
        </p:nvSpPr>
        <p:spPr>
          <a:xfrm>
            <a:off x="7500958" y="4643446"/>
            <a:ext cx="642942" cy="571504"/>
          </a:xfrm>
          <a:prstGeom prst="dodecagon">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105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1965</a:t>
            </a:r>
          </a:p>
        </p:txBody>
      </p:sp>
      <p:sp>
        <p:nvSpPr>
          <p:cNvPr id="20" name="Rounded Rectangle 19"/>
          <p:cNvSpPr/>
          <p:nvPr/>
        </p:nvSpPr>
        <p:spPr>
          <a:xfrm>
            <a:off x="1214414" y="4572008"/>
            <a:ext cx="6215106" cy="714380"/>
          </a:xfrm>
          <a:prstGeom prst="roundRect">
            <a:avLst/>
          </a:prstGeom>
          <a:solidFill>
            <a:srgbClr val="00B050"/>
          </a:solidFill>
          <a:ln/>
        </p:spPr>
        <p:style>
          <a:lnRef idx="0">
            <a:schemeClr val="accent6"/>
          </a:lnRef>
          <a:fillRef idx="3">
            <a:schemeClr val="accent6"/>
          </a:fillRef>
          <a:effectRef idx="3">
            <a:schemeClr val="accent6"/>
          </a:effectRef>
          <a:fontRef idx="minor">
            <a:schemeClr val="lt1"/>
          </a:fontRef>
        </p:style>
        <p:txBody>
          <a:bodyPr rtlCol="1" anchor="ctr"/>
          <a:lstStyle/>
          <a:p>
            <a:pPr algn="justLow"/>
            <a:r>
              <a:rPr lang="fa-IR"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ea typeface="Calibri"/>
                <a:cs typeface="B Zar"/>
              </a:rPr>
              <a:t>در سال 1965 سازمان اطلاعات و جاسوسی آمریکا – سیا کودتایی نظامی به رهبری «سوهارتو» علیه «سوکارنو»، رئیس جمهور وقت اندونزی تدارک دید و بیش از یک میلیون شهروند اندونزیایی قربانی شدند.</a:t>
            </a:r>
          </a:p>
        </p:txBody>
      </p:sp>
      <p:sp>
        <p:nvSpPr>
          <p:cNvPr id="21" name="Rounded Rectangle 20"/>
          <p:cNvSpPr/>
          <p:nvPr/>
        </p:nvSpPr>
        <p:spPr>
          <a:xfrm>
            <a:off x="8215338" y="5643578"/>
            <a:ext cx="714380" cy="571504"/>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شیلی</a:t>
            </a:r>
          </a:p>
        </p:txBody>
      </p:sp>
      <p:sp>
        <p:nvSpPr>
          <p:cNvPr id="22" name="Dodecagon 21"/>
          <p:cNvSpPr/>
          <p:nvPr/>
        </p:nvSpPr>
        <p:spPr>
          <a:xfrm>
            <a:off x="7500958" y="5643578"/>
            <a:ext cx="642942" cy="571504"/>
          </a:xfrm>
          <a:prstGeom prst="dodecagon">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1973</a:t>
            </a:r>
          </a:p>
        </p:txBody>
      </p:sp>
      <p:sp>
        <p:nvSpPr>
          <p:cNvPr id="23" name="Rounded Rectangle 22"/>
          <p:cNvSpPr/>
          <p:nvPr/>
        </p:nvSpPr>
        <p:spPr>
          <a:xfrm>
            <a:off x="1214414" y="5572140"/>
            <a:ext cx="6215106" cy="714380"/>
          </a:xfrm>
          <a:prstGeom prst="roundRect">
            <a:avLst/>
          </a:prstGeom>
          <a:solidFill>
            <a:srgbClr val="00B050"/>
          </a:solidFill>
          <a:ln/>
        </p:spPr>
        <p:style>
          <a:lnRef idx="0">
            <a:schemeClr val="accent6"/>
          </a:lnRef>
          <a:fillRef idx="3">
            <a:schemeClr val="accent6"/>
          </a:fillRef>
          <a:effectRef idx="3">
            <a:schemeClr val="accent6"/>
          </a:effectRef>
          <a:fontRef idx="minor">
            <a:schemeClr val="lt1"/>
          </a:fontRef>
        </p:style>
        <p:txBody>
          <a:bodyPr rtlCol="1" anchor="ctr"/>
          <a:lstStyle/>
          <a:p>
            <a:pPr algn="justLow"/>
            <a:r>
              <a:rPr lang="fa-IR"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ea typeface="Calibri"/>
                <a:cs typeface="B Zar"/>
              </a:rPr>
              <a:t>در 11 سپتامبر 1973 آمریکا علیه «سالوادور آلنده»، رئیس جمهور وقت کودتا کرد که در نتیجه نه تنها آلنده کشته می‌شود  بلکه این کودتا اعدام 30 هزار نفر و بازداشت و زندانی شدن 100 هزار نفر را در شیلی به دنبال داشت.</a:t>
            </a:r>
          </a:p>
        </p:txBody>
      </p:sp>
      <p:pic>
        <p:nvPicPr>
          <p:cNvPr id="24" name="Picture 23" descr="71.jpg"/>
          <p:cNvPicPr>
            <a:picLocks noChangeAspect="1"/>
          </p:cNvPicPr>
          <p:nvPr/>
        </p:nvPicPr>
        <p:blipFill>
          <a:blip r:embed="rId3"/>
          <a:stretch>
            <a:fillRect/>
          </a:stretch>
        </p:blipFill>
        <p:spPr>
          <a:xfrm>
            <a:off x="0" y="1357298"/>
            <a:ext cx="1214414" cy="10001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5" name="Picture 24" descr="72.jpg"/>
          <p:cNvPicPr>
            <a:picLocks noChangeAspect="1"/>
          </p:cNvPicPr>
          <p:nvPr/>
        </p:nvPicPr>
        <p:blipFill>
          <a:blip r:embed="rId4" cstate="print"/>
          <a:stretch>
            <a:fillRect/>
          </a:stretch>
        </p:blipFill>
        <p:spPr>
          <a:xfrm>
            <a:off x="0" y="2428868"/>
            <a:ext cx="1285852" cy="9776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6" name="Picture 25" descr="73.jpg"/>
          <p:cNvPicPr>
            <a:picLocks noChangeAspect="1"/>
          </p:cNvPicPr>
          <p:nvPr/>
        </p:nvPicPr>
        <p:blipFill>
          <a:blip r:embed="rId5" cstate="print"/>
          <a:stretch>
            <a:fillRect/>
          </a:stretch>
        </p:blipFill>
        <p:spPr>
          <a:xfrm>
            <a:off x="0" y="3429000"/>
            <a:ext cx="1285852" cy="857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7" name="Picture 26" descr="74.jpg"/>
          <p:cNvPicPr>
            <a:picLocks noChangeAspect="1"/>
          </p:cNvPicPr>
          <p:nvPr/>
        </p:nvPicPr>
        <p:blipFill>
          <a:blip r:embed="rId6" cstate="print"/>
          <a:stretch>
            <a:fillRect/>
          </a:stretch>
        </p:blipFill>
        <p:spPr>
          <a:xfrm>
            <a:off x="1" y="4357694"/>
            <a:ext cx="1214414" cy="9763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9" name="Picture 28" descr="76.png"/>
          <p:cNvPicPr>
            <a:picLocks noChangeAspect="1"/>
          </p:cNvPicPr>
          <p:nvPr/>
        </p:nvPicPr>
        <p:blipFill>
          <a:blip r:embed="rId7"/>
          <a:stretch>
            <a:fillRect/>
          </a:stretch>
        </p:blipFill>
        <p:spPr>
          <a:xfrm>
            <a:off x="0" y="5429264"/>
            <a:ext cx="1285843" cy="8810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p:cTn id="7" dur="2000" fill="hold"/>
                                        <p:tgtEl>
                                          <p:spTgt spid="26625"/>
                                        </p:tgtEl>
                                        <p:attrNameLst>
                                          <p:attrName>ppt_w</p:attrName>
                                        </p:attrNameLst>
                                      </p:cBhvr>
                                      <p:tavLst>
                                        <p:tav tm="0">
                                          <p:val>
                                            <p:fltVal val="0"/>
                                          </p:val>
                                        </p:tav>
                                        <p:tav tm="100000">
                                          <p:val>
                                            <p:strVal val="#ppt_w"/>
                                          </p:val>
                                        </p:tav>
                                      </p:tavLst>
                                    </p:anim>
                                    <p:anim calcmode="lin" valueType="num">
                                      <p:cBhvr>
                                        <p:cTn id="8" dur="2000" fill="hold"/>
                                        <p:tgtEl>
                                          <p:spTgt spid="26625"/>
                                        </p:tgtEl>
                                        <p:attrNameLst>
                                          <p:attrName>ppt_h</p:attrName>
                                        </p:attrNameLst>
                                      </p:cBhvr>
                                      <p:tavLst>
                                        <p:tav tm="0">
                                          <p:val>
                                            <p:fltVal val="0"/>
                                          </p:val>
                                        </p:tav>
                                        <p:tav tm="100000">
                                          <p:val>
                                            <p:strVal val="#ppt_h"/>
                                          </p:val>
                                        </p:tav>
                                      </p:tavLst>
                                    </p:anim>
                                    <p:animEffect transition="in" filter="fade">
                                      <p:cBhvr>
                                        <p:cTn id="9" dur="2000"/>
                                        <p:tgtEl>
                                          <p:spTgt spid="2662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2000"/>
                                        <p:tgtEl>
                                          <p:spTgt spid="8"/>
                                        </p:tgtEl>
                                      </p:cBhvr>
                                    </p:animEffect>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2000"/>
                                        <p:tgtEl>
                                          <p:spTgt spid="9"/>
                                        </p:tgtEl>
                                      </p:cBhvr>
                                    </p:animEffect>
                                  </p:childTnLst>
                                </p:cTn>
                              </p:par>
                            </p:childTnLst>
                          </p:cTn>
                        </p:par>
                        <p:par>
                          <p:cTn id="19" fill="hold">
                            <p:stCondLst>
                              <p:cond delay="4000"/>
                            </p:stCondLst>
                            <p:childTnLst>
                              <p:par>
                                <p:cTn id="20" presetID="22" presetClass="entr" presetSubtype="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2000"/>
                                        <p:tgtEl>
                                          <p:spTgt spid="11"/>
                                        </p:tgtEl>
                                      </p:cBhvr>
                                    </p:animEffect>
                                  </p:childTnLst>
                                </p:cTn>
                              </p:par>
                            </p:childTnLst>
                          </p:cTn>
                        </p:par>
                        <p:par>
                          <p:cTn id="23" fill="hold">
                            <p:stCondLst>
                              <p:cond delay="6000"/>
                            </p:stCondLst>
                            <p:childTnLst>
                              <p:par>
                                <p:cTn id="24" presetID="53"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2000" fill="hold"/>
                                        <p:tgtEl>
                                          <p:spTgt spid="24"/>
                                        </p:tgtEl>
                                        <p:attrNameLst>
                                          <p:attrName>ppt_w</p:attrName>
                                        </p:attrNameLst>
                                      </p:cBhvr>
                                      <p:tavLst>
                                        <p:tav tm="0">
                                          <p:val>
                                            <p:fltVal val="0"/>
                                          </p:val>
                                        </p:tav>
                                        <p:tav tm="100000">
                                          <p:val>
                                            <p:strVal val="#ppt_w"/>
                                          </p:val>
                                        </p:tav>
                                      </p:tavLst>
                                    </p:anim>
                                    <p:anim calcmode="lin" valueType="num">
                                      <p:cBhvr>
                                        <p:cTn id="27" dur="2000" fill="hold"/>
                                        <p:tgtEl>
                                          <p:spTgt spid="24"/>
                                        </p:tgtEl>
                                        <p:attrNameLst>
                                          <p:attrName>ppt_h</p:attrName>
                                        </p:attrNameLst>
                                      </p:cBhvr>
                                      <p:tavLst>
                                        <p:tav tm="0">
                                          <p:val>
                                            <p:fltVal val="0"/>
                                          </p:val>
                                        </p:tav>
                                        <p:tav tm="100000">
                                          <p:val>
                                            <p:strVal val="#ppt_h"/>
                                          </p:val>
                                        </p:tav>
                                      </p:tavLst>
                                    </p:anim>
                                    <p:animEffect transition="in" filter="fade">
                                      <p:cBhvr>
                                        <p:cTn id="28" dur="2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right)">
                                      <p:cBhvr>
                                        <p:cTn id="33" dur="2000"/>
                                        <p:tgtEl>
                                          <p:spTgt spid="12"/>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2000"/>
                                        <p:tgtEl>
                                          <p:spTgt spid="13"/>
                                        </p:tgtEl>
                                      </p:cBhvr>
                                    </p:animEffect>
                                  </p:childTnLst>
                                </p:cTn>
                              </p:par>
                            </p:childTnLst>
                          </p:cTn>
                        </p:par>
                        <p:par>
                          <p:cTn id="38" fill="hold">
                            <p:stCondLst>
                              <p:cond delay="4000"/>
                            </p:stCondLst>
                            <p:childTnLst>
                              <p:par>
                                <p:cTn id="39" presetID="2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right)">
                                      <p:cBhvr>
                                        <p:cTn id="41" dur="2000"/>
                                        <p:tgtEl>
                                          <p:spTgt spid="14"/>
                                        </p:tgtEl>
                                      </p:cBhvr>
                                    </p:animEffect>
                                  </p:childTnLst>
                                </p:cTn>
                              </p:par>
                            </p:childTnLst>
                          </p:cTn>
                        </p:par>
                        <p:par>
                          <p:cTn id="42" fill="hold">
                            <p:stCondLst>
                              <p:cond delay="6000"/>
                            </p:stCondLst>
                            <p:childTnLst>
                              <p:par>
                                <p:cTn id="43" presetID="53" presetClass="entr" presetSubtype="0"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000" fill="hold"/>
                                        <p:tgtEl>
                                          <p:spTgt spid="25"/>
                                        </p:tgtEl>
                                        <p:attrNameLst>
                                          <p:attrName>ppt_w</p:attrName>
                                        </p:attrNameLst>
                                      </p:cBhvr>
                                      <p:tavLst>
                                        <p:tav tm="0">
                                          <p:val>
                                            <p:fltVal val="0"/>
                                          </p:val>
                                        </p:tav>
                                        <p:tav tm="100000">
                                          <p:val>
                                            <p:strVal val="#ppt_w"/>
                                          </p:val>
                                        </p:tav>
                                      </p:tavLst>
                                    </p:anim>
                                    <p:anim calcmode="lin" valueType="num">
                                      <p:cBhvr>
                                        <p:cTn id="46" dur="2000" fill="hold"/>
                                        <p:tgtEl>
                                          <p:spTgt spid="25"/>
                                        </p:tgtEl>
                                        <p:attrNameLst>
                                          <p:attrName>ppt_h</p:attrName>
                                        </p:attrNameLst>
                                      </p:cBhvr>
                                      <p:tavLst>
                                        <p:tav tm="0">
                                          <p:val>
                                            <p:fltVal val="0"/>
                                          </p:val>
                                        </p:tav>
                                        <p:tav tm="100000">
                                          <p:val>
                                            <p:strVal val="#ppt_h"/>
                                          </p:val>
                                        </p:tav>
                                      </p:tavLst>
                                    </p:anim>
                                    <p:animEffect transition="in" filter="fade">
                                      <p:cBhvr>
                                        <p:cTn id="47" dur="20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right)">
                                      <p:cBhvr>
                                        <p:cTn id="52" dur="2000"/>
                                        <p:tgtEl>
                                          <p:spTgt spid="15"/>
                                        </p:tgtEl>
                                      </p:cBhvr>
                                    </p:animEffect>
                                  </p:childTnLst>
                                </p:cTn>
                              </p:par>
                            </p:childTnLst>
                          </p:cTn>
                        </p:par>
                        <p:par>
                          <p:cTn id="53" fill="hold">
                            <p:stCondLst>
                              <p:cond delay="2000"/>
                            </p:stCondLst>
                            <p:childTnLst>
                              <p:par>
                                <p:cTn id="54" presetID="22" presetClass="entr" presetSubtype="2"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right)">
                                      <p:cBhvr>
                                        <p:cTn id="56" dur="2000"/>
                                        <p:tgtEl>
                                          <p:spTgt spid="16"/>
                                        </p:tgtEl>
                                      </p:cBhvr>
                                    </p:animEffect>
                                  </p:childTnLst>
                                </p:cTn>
                              </p:par>
                            </p:childTnLst>
                          </p:cTn>
                        </p:par>
                        <p:par>
                          <p:cTn id="57" fill="hold">
                            <p:stCondLst>
                              <p:cond delay="4000"/>
                            </p:stCondLst>
                            <p:childTnLst>
                              <p:par>
                                <p:cTn id="58" presetID="22" presetClass="entr" presetSubtype="2"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right)">
                                      <p:cBhvr>
                                        <p:cTn id="60" dur="2000"/>
                                        <p:tgtEl>
                                          <p:spTgt spid="17"/>
                                        </p:tgtEl>
                                      </p:cBhvr>
                                    </p:animEffect>
                                  </p:childTnLst>
                                </p:cTn>
                              </p:par>
                            </p:childTnLst>
                          </p:cTn>
                        </p:par>
                        <p:par>
                          <p:cTn id="61" fill="hold">
                            <p:stCondLst>
                              <p:cond delay="6000"/>
                            </p:stCondLst>
                            <p:childTnLst>
                              <p:par>
                                <p:cTn id="62" presetID="53" presetClass="entr" presetSubtype="0"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2000" fill="hold"/>
                                        <p:tgtEl>
                                          <p:spTgt spid="26"/>
                                        </p:tgtEl>
                                        <p:attrNameLst>
                                          <p:attrName>ppt_w</p:attrName>
                                        </p:attrNameLst>
                                      </p:cBhvr>
                                      <p:tavLst>
                                        <p:tav tm="0">
                                          <p:val>
                                            <p:fltVal val="0"/>
                                          </p:val>
                                        </p:tav>
                                        <p:tav tm="100000">
                                          <p:val>
                                            <p:strVal val="#ppt_w"/>
                                          </p:val>
                                        </p:tav>
                                      </p:tavLst>
                                    </p:anim>
                                    <p:anim calcmode="lin" valueType="num">
                                      <p:cBhvr>
                                        <p:cTn id="65" dur="2000" fill="hold"/>
                                        <p:tgtEl>
                                          <p:spTgt spid="26"/>
                                        </p:tgtEl>
                                        <p:attrNameLst>
                                          <p:attrName>ppt_h</p:attrName>
                                        </p:attrNameLst>
                                      </p:cBhvr>
                                      <p:tavLst>
                                        <p:tav tm="0">
                                          <p:val>
                                            <p:fltVal val="0"/>
                                          </p:val>
                                        </p:tav>
                                        <p:tav tm="100000">
                                          <p:val>
                                            <p:strVal val="#ppt_h"/>
                                          </p:val>
                                        </p:tav>
                                      </p:tavLst>
                                    </p:anim>
                                    <p:animEffect transition="in" filter="fade">
                                      <p:cBhvr>
                                        <p:cTn id="66" dur="20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right)">
                                      <p:cBhvr>
                                        <p:cTn id="71" dur="2000"/>
                                        <p:tgtEl>
                                          <p:spTgt spid="18"/>
                                        </p:tgtEl>
                                      </p:cBhvr>
                                    </p:animEffect>
                                  </p:childTnLst>
                                </p:cTn>
                              </p:par>
                            </p:childTnLst>
                          </p:cTn>
                        </p:par>
                        <p:par>
                          <p:cTn id="72" fill="hold">
                            <p:stCondLst>
                              <p:cond delay="2000"/>
                            </p:stCondLst>
                            <p:childTnLst>
                              <p:par>
                                <p:cTn id="73" presetID="22" presetClass="entr" presetSubtype="2"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right)">
                                      <p:cBhvr>
                                        <p:cTn id="75" dur="2000"/>
                                        <p:tgtEl>
                                          <p:spTgt spid="19"/>
                                        </p:tgtEl>
                                      </p:cBhvr>
                                    </p:animEffect>
                                  </p:childTnLst>
                                </p:cTn>
                              </p:par>
                            </p:childTnLst>
                          </p:cTn>
                        </p:par>
                        <p:par>
                          <p:cTn id="76" fill="hold">
                            <p:stCondLst>
                              <p:cond delay="4000"/>
                            </p:stCondLst>
                            <p:childTnLst>
                              <p:par>
                                <p:cTn id="77" presetID="22" presetClass="entr" presetSubtype="2"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right)">
                                      <p:cBhvr>
                                        <p:cTn id="79" dur="2000"/>
                                        <p:tgtEl>
                                          <p:spTgt spid="20"/>
                                        </p:tgtEl>
                                      </p:cBhvr>
                                    </p:animEffect>
                                  </p:childTnLst>
                                </p:cTn>
                              </p:par>
                            </p:childTnLst>
                          </p:cTn>
                        </p:par>
                        <p:par>
                          <p:cTn id="80" fill="hold">
                            <p:stCondLst>
                              <p:cond delay="6000"/>
                            </p:stCondLst>
                            <p:childTnLst>
                              <p:par>
                                <p:cTn id="81" presetID="53" presetClass="entr" presetSubtype="0"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2000" fill="hold"/>
                                        <p:tgtEl>
                                          <p:spTgt spid="27"/>
                                        </p:tgtEl>
                                        <p:attrNameLst>
                                          <p:attrName>ppt_w</p:attrName>
                                        </p:attrNameLst>
                                      </p:cBhvr>
                                      <p:tavLst>
                                        <p:tav tm="0">
                                          <p:val>
                                            <p:fltVal val="0"/>
                                          </p:val>
                                        </p:tav>
                                        <p:tav tm="100000">
                                          <p:val>
                                            <p:strVal val="#ppt_w"/>
                                          </p:val>
                                        </p:tav>
                                      </p:tavLst>
                                    </p:anim>
                                    <p:anim calcmode="lin" valueType="num">
                                      <p:cBhvr>
                                        <p:cTn id="84" dur="2000" fill="hold"/>
                                        <p:tgtEl>
                                          <p:spTgt spid="27"/>
                                        </p:tgtEl>
                                        <p:attrNameLst>
                                          <p:attrName>ppt_h</p:attrName>
                                        </p:attrNameLst>
                                      </p:cBhvr>
                                      <p:tavLst>
                                        <p:tav tm="0">
                                          <p:val>
                                            <p:fltVal val="0"/>
                                          </p:val>
                                        </p:tav>
                                        <p:tav tm="100000">
                                          <p:val>
                                            <p:strVal val="#ppt_h"/>
                                          </p:val>
                                        </p:tav>
                                      </p:tavLst>
                                    </p:anim>
                                    <p:animEffect transition="in" filter="fade">
                                      <p:cBhvr>
                                        <p:cTn id="85" dur="20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wipe(right)">
                                      <p:cBhvr>
                                        <p:cTn id="90" dur="2000"/>
                                        <p:tgtEl>
                                          <p:spTgt spid="21"/>
                                        </p:tgtEl>
                                      </p:cBhvr>
                                    </p:animEffect>
                                  </p:childTnLst>
                                </p:cTn>
                              </p:par>
                            </p:childTnLst>
                          </p:cTn>
                        </p:par>
                        <p:par>
                          <p:cTn id="91" fill="hold">
                            <p:stCondLst>
                              <p:cond delay="2000"/>
                            </p:stCondLst>
                            <p:childTnLst>
                              <p:par>
                                <p:cTn id="92" presetID="22" presetClass="entr" presetSubtype="2" fill="hold" grpId="0"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wipe(right)">
                                      <p:cBhvr>
                                        <p:cTn id="94" dur="2000"/>
                                        <p:tgtEl>
                                          <p:spTgt spid="22"/>
                                        </p:tgtEl>
                                      </p:cBhvr>
                                    </p:animEffect>
                                  </p:childTnLst>
                                </p:cTn>
                              </p:par>
                            </p:childTnLst>
                          </p:cTn>
                        </p:par>
                        <p:par>
                          <p:cTn id="95" fill="hold">
                            <p:stCondLst>
                              <p:cond delay="4000"/>
                            </p:stCondLst>
                            <p:childTnLst>
                              <p:par>
                                <p:cTn id="96" presetID="22" presetClass="entr" presetSubtype="2"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right)">
                                      <p:cBhvr>
                                        <p:cTn id="98" dur="2000"/>
                                        <p:tgtEl>
                                          <p:spTgt spid="23"/>
                                        </p:tgtEl>
                                      </p:cBhvr>
                                    </p:animEffect>
                                  </p:childTnLst>
                                </p:cTn>
                              </p:par>
                            </p:childTnLst>
                          </p:cTn>
                        </p:par>
                        <p:par>
                          <p:cTn id="99" fill="hold">
                            <p:stCondLst>
                              <p:cond delay="6000"/>
                            </p:stCondLst>
                            <p:childTnLst>
                              <p:par>
                                <p:cTn id="100" presetID="53" presetClass="entr" presetSubtype="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p:cTn id="102" dur="2000" fill="hold"/>
                                        <p:tgtEl>
                                          <p:spTgt spid="29"/>
                                        </p:tgtEl>
                                        <p:attrNameLst>
                                          <p:attrName>ppt_w</p:attrName>
                                        </p:attrNameLst>
                                      </p:cBhvr>
                                      <p:tavLst>
                                        <p:tav tm="0">
                                          <p:val>
                                            <p:fltVal val="0"/>
                                          </p:val>
                                        </p:tav>
                                        <p:tav tm="100000">
                                          <p:val>
                                            <p:strVal val="#ppt_w"/>
                                          </p:val>
                                        </p:tav>
                                      </p:tavLst>
                                    </p:anim>
                                    <p:anim calcmode="lin" valueType="num">
                                      <p:cBhvr>
                                        <p:cTn id="103" dur="2000" fill="hold"/>
                                        <p:tgtEl>
                                          <p:spTgt spid="29"/>
                                        </p:tgtEl>
                                        <p:attrNameLst>
                                          <p:attrName>ppt_h</p:attrName>
                                        </p:attrNameLst>
                                      </p:cBhvr>
                                      <p:tavLst>
                                        <p:tav tm="0">
                                          <p:val>
                                            <p:fltVal val="0"/>
                                          </p:val>
                                        </p:tav>
                                        <p:tav tm="100000">
                                          <p:val>
                                            <p:strVal val="#ppt_h"/>
                                          </p:val>
                                        </p:tav>
                                      </p:tavLst>
                                    </p:anim>
                                    <p:animEffect transition="in" filter="fade">
                                      <p:cBhvr>
                                        <p:cTn id="104"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2000" t="-31000" r="-2000" b="-2000"/>
          </a:stretch>
        </a:blipFill>
        <a:effectLst/>
      </p:bgPr>
    </p:bg>
    <p:spTree>
      <p:nvGrpSpPr>
        <p:cNvPr id="1" name=""/>
        <p:cNvGrpSpPr/>
        <p:nvPr/>
      </p:nvGrpSpPr>
      <p:grpSpPr>
        <a:xfrm>
          <a:off x="0" y="0"/>
          <a:ext cx="0" cy="0"/>
          <a:chOff x="0" y="0"/>
          <a:chExt cx="0" cy="0"/>
        </a:xfrm>
      </p:grpSpPr>
      <p:sp>
        <p:nvSpPr>
          <p:cNvPr id="3" name="Rectangle 2"/>
          <p:cNvSpPr/>
          <p:nvPr/>
        </p:nvSpPr>
        <p:spPr>
          <a:xfrm>
            <a:off x="2500298" y="428604"/>
            <a:ext cx="4879862" cy="584775"/>
          </a:xfrm>
          <a:prstGeom prst="rect">
            <a:avLst/>
          </a:prstGeom>
        </p:spPr>
        <p:txBody>
          <a:bodyPr wrap="none">
            <a:spAutoFit/>
          </a:bodyPr>
          <a:lstStyle/>
          <a:p>
            <a:pPr lvl="0" algn="justLow"/>
            <a:r>
              <a:rPr lang="fa-IR"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cs typeface="B Zar" pitchFamily="2" charset="-78"/>
              </a:rPr>
              <a:t>استکبار جهانی از دریچه ی امروز</a:t>
            </a:r>
            <a:endPar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cs typeface="B Zar" pitchFamily="2" charset="-78"/>
            </a:endParaRPr>
          </a:p>
        </p:txBody>
      </p:sp>
      <p:sp>
        <p:nvSpPr>
          <p:cNvPr id="4" name="Rectangle 3"/>
          <p:cNvSpPr/>
          <p:nvPr/>
        </p:nvSpPr>
        <p:spPr>
          <a:xfrm>
            <a:off x="214282" y="1142984"/>
            <a:ext cx="8715436" cy="1681229"/>
          </a:xfrm>
          <a:prstGeom prst="rect">
            <a:avLst/>
          </a:prstGeom>
        </p:spPr>
        <p:txBody>
          <a:bodyPr wrap="square">
            <a:spAutoFit/>
          </a:bodyPr>
          <a:lstStyle/>
          <a:p>
            <a:pPr lvl="0" algn="justLow" eaLnBrk="0" hangingPunct="0">
              <a:lnSpc>
                <a:spcPct val="150000"/>
              </a:lnSpc>
            </a:pPr>
            <a:r>
              <a:rPr lang="fa-IR" sz="1400" b="1" cap="all"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محوریت دشمنی آمریکا در دهه 80 و 90 بر سر موضوع هسته ای استوار بود. البته برخی خیال می نمودند با انعقاد برجام این دشمنی تقلیل خواهد یافت اما تحریم هاو بدعهدی های حین حضور در برجام و در آخر خروج از برجام خلف وعده ی آنها را نشان داد . اقدام آمریکا در خروج از برجام در سال 97 با این قصد بود که تهران همچنان به تعهدات هسته‌ای برجامی خود پایبند باشد و از آن سو تمام تحریم‌ها، فشارها و حتی سایه جنگ بر خود را بپذیرد و چنین امری موجب می شد که توان ایران  به شدت تضعیف گردیده و نهایتا تهران از موضع ضعف وارد مذاکره در خصوص مولفه های قدرت ساز خود گردد. </a:t>
            </a:r>
            <a:endParaRPr lang="en-US" sz="900" b="1" cap="all"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6" name="Rounded Rectangle 5"/>
          <p:cNvSpPr/>
          <p:nvPr/>
        </p:nvSpPr>
        <p:spPr>
          <a:xfrm>
            <a:off x="7429520" y="2857496"/>
            <a:ext cx="1357322" cy="192882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1" anchor="ctr"/>
          <a:lstStyle/>
          <a:p>
            <a:pPr lvl="0" algn="ctr"/>
            <a:r>
              <a:rPr lang="fa-IR" sz="2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ahoma" pitchFamily="34" charset="0"/>
                <a:ea typeface="Calibri" pitchFamily="34" charset="0"/>
                <a:cs typeface="B Zar" pitchFamily="2" charset="-78"/>
              </a:rPr>
              <a:t>فرضیه بازی سه سر برد آمریکایی ها علیه ایران</a:t>
            </a:r>
            <a:endParaRPr lang="fa-IR" sz="2000" dirty="0"/>
          </a:p>
        </p:txBody>
      </p:sp>
      <p:sp>
        <p:nvSpPr>
          <p:cNvPr id="8" name="Rectangle 7"/>
          <p:cNvSpPr/>
          <p:nvPr/>
        </p:nvSpPr>
        <p:spPr>
          <a:xfrm>
            <a:off x="3773078" y="2857496"/>
            <a:ext cx="2392001" cy="369332"/>
          </a:xfrm>
          <a:prstGeom prst="rect">
            <a:avLst/>
          </a:prstGeom>
        </p:spPr>
        <p:txBody>
          <a:bodyPr wrap="none">
            <a:spAutoFit/>
          </a:bodyPr>
          <a:lstStyle/>
          <a:p>
            <a:r>
              <a:rPr lang="fa-IR"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latin typeface="Tahoma" pitchFamily="34" charset="0"/>
                <a:ea typeface="Calibri" pitchFamily="34" charset="0"/>
                <a:cs typeface="B Zar" pitchFamily="2" charset="-78"/>
              </a:rPr>
              <a:t>براندازی جمهوری اسلامی </a:t>
            </a:r>
            <a:endParaRPr lang="fa-IR" b="1" cap="all" dirty="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endParaRPr>
          </a:p>
        </p:txBody>
      </p:sp>
      <p:cxnSp>
        <p:nvCxnSpPr>
          <p:cNvPr id="11" name="Elbow Connector 10"/>
          <p:cNvCxnSpPr/>
          <p:nvPr/>
        </p:nvCxnSpPr>
        <p:spPr>
          <a:xfrm rot="10800000">
            <a:off x="6215074" y="3071810"/>
            <a:ext cx="1071570" cy="642942"/>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Rectangle 11"/>
          <p:cNvSpPr/>
          <p:nvPr/>
        </p:nvSpPr>
        <p:spPr>
          <a:xfrm>
            <a:off x="4395994" y="3603408"/>
            <a:ext cx="1604766" cy="923330"/>
          </a:xfrm>
          <a:prstGeom prst="rect">
            <a:avLst/>
          </a:prstGeom>
        </p:spPr>
        <p:txBody>
          <a:bodyPr wrap="square">
            <a:spAutoFit/>
          </a:bodyPr>
          <a:lstStyle/>
          <a:p>
            <a:r>
              <a:rPr lang="fa-IR"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latin typeface="Tahoma" pitchFamily="34" charset="0"/>
                <a:ea typeface="Calibri" pitchFamily="34" charset="0"/>
                <a:cs typeface="B Zar" pitchFamily="2" charset="-78"/>
              </a:rPr>
              <a:t>فشار حداکثری علیه ایران برای مذاکره مجدد</a:t>
            </a:r>
          </a:p>
        </p:txBody>
      </p:sp>
      <p:cxnSp>
        <p:nvCxnSpPr>
          <p:cNvPr id="14" name="Straight Arrow Connector 13"/>
          <p:cNvCxnSpPr/>
          <p:nvPr/>
        </p:nvCxnSpPr>
        <p:spPr>
          <a:xfrm rot="10800000">
            <a:off x="6072198" y="4071942"/>
            <a:ext cx="1214446"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5" name="Right Brace 14"/>
          <p:cNvSpPr/>
          <p:nvPr/>
        </p:nvSpPr>
        <p:spPr>
          <a:xfrm>
            <a:off x="4143372" y="3214686"/>
            <a:ext cx="500066" cy="2000264"/>
          </a:xfrm>
          <a:prstGeom prst="rightBrace">
            <a:avLst/>
          </a:prstGeom>
        </p:spPr>
        <p:style>
          <a:lnRef idx="3">
            <a:schemeClr val="accent4"/>
          </a:lnRef>
          <a:fillRef idx="0">
            <a:schemeClr val="accent4"/>
          </a:fillRef>
          <a:effectRef idx="2">
            <a:schemeClr val="accent4"/>
          </a:effectRef>
          <a:fontRef idx="minor">
            <a:schemeClr val="tx1"/>
          </a:fontRef>
        </p:style>
        <p:txBody>
          <a:bodyPr rtlCol="1" anchor="ctr"/>
          <a:lstStyle/>
          <a:p>
            <a:pPr algn="ctr"/>
            <a:endParaRPr lang="fa-IR"/>
          </a:p>
        </p:txBody>
      </p:sp>
      <p:sp>
        <p:nvSpPr>
          <p:cNvPr id="16" name="Rectangle 15"/>
          <p:cNvSpPr/>
          <p:nvPr/>
        </p:nvSpPr>
        <p:spPr>
          <a:xfrm>
            <a:off x="1029811" y="3304760"/>
            <a:ext cx="2970685" cy="338554"/>
          </a:xfrm>
          <a:prstGeom prst="rect">
            <a:avLst/>
          </a:prstGeom>
        </p:spPr>
        <p:txBody>
          <a:bodyPr wrap="none">
            <a:spAutoFit/>
          </a:bodyPr>
          <a:lstStyle/>
          <a:p>
            <a:pPr lvl="0" algn="justLow" eaLnBrk="0" hangingPunct="0"/>
            <a:r>
              <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حفظ و توسعه ی ساختار کلی تحریم ها</a:t>
            </a:r>
            <a:endPar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17" name="&quot;No&quot; Symbol 16"/>
          <p:cNvSpPr/>
          <p:nvPr/>
        </p:nvSpPr>
        <p:spPr>
          <a:xfrm>
            <a:off x="4000496" y="3357562"/>
            <a:ext cx="285752" cy="285752"/>
          </a:xfrm>
          <a:prstGeom prst="noSmoking">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solidFill>
                <a:schemeClr val="tx1"/>
              </a:solidFill>
            </a:endParaRPr>
          </a:p>
        </p:txBody>
      </p:sp>
      <p:sp>
        <p:nvSpPr>
          <p:cNvPr id="18" name="&quot;No&quot; Symbol 17"/>
          <p:cNvSpPr/>
          <p:nvPr/>
        </p:nvSpPr>
        <p:spPr>
          <a:xfrm>
            <a:off x="4000496" y="3857628"/>
            <a:ext cx="285752" cy="285752"/>
          </a:xfrm>
          <a:prstGeom prst="noSmoking">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solidFill>
                <a:schemeClr val="tx1"/>
              </a:solidFill>
            </a:endParaRPr>
          </a:p>
        </p:txBody>
      </p:sp>
      <p:sp>
        <p:nvSpPr>
          <p:cNvPr id="19" name="Rectangle 18"/>
          <p:cNvSpPr/>
          <p:nvPr/>
        </p:nvSpPr>
        <p:spPr>
          <a:xfrm>
            <a:off x="500034" y="3701481"/>
            <a:ext cx="3428992" cy="584775"/>
          </a:xfrm>
          <a:prstGeom prst="rect">
            <a:avLst/>
          </a:prstGeom>
        </p:spPr>
        <p:txBody>
          <a:bodyPr wrap="square">
            <a:spAutoFit/>
          </a:bodyPr>
          <a:lstStyle/>
          <a:p>
            <a:pPr lvl="0" algn="justLow" eaLnBrk="0" hangingPunct="0"/>
            <a:r>
              <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تضعیف یا نابودی مولفه های قدرت جمهوری اسلامی در مذاکرات مجدد</a:t>
            </a:r>
            <a:endPar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20" name="&quot;No&quot; Symbol 19"/>
          <p:cNvSpPr/>
          <p:nvPr/>
        </p:nvSpPr>
        <p:spPr>
          <a:xfrm>
            <a:off x="4000496" y="4357694"/>
            <a:ext cx="285752" cy="285752"/>
          </a:xfrm>
          <a:prstGeom prst="noSmoking">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solidFill>
                <a:schemeClr val="tx1"/>
              </a:solidFill>
            </a:endParaRPr>
          </a:p>
        </p:txBody>
      </p:sp>
      <p:sp>
        <p:nvSpPr>
          <p:cNvPr id="21" name="Rectangle 20"/>
          <p:cNvSpPr/>
          <p:nvPr/>
        </p:nvSpPr>
        <p:spPr>
          <a:xfrm>
            <a:off x="642910" y="4143380"/>
            <a:ext cx="3286116" cy="684803"/>
          </a:xfrm>
          <a:prstGeom prst="rect">
            <a:avLst/>
          </a:prstGeom>
        </p:spPr>
        <p:txBody>
          <a:bodyPr wrap="square">
            <a:spAutoFit/>
          </a:bodyPr>
          <a:lstStyle/>
          <a:p>
            <a:pPr lvl="0" algn="justLow" eaLnBrk="0" hangingPunct="0"/>
            <a:endParaRPr lang="en-US" sz="105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a:p>
            <a:pPr lvl="0" algn="justLow" eaLnBrk="0" hangingPunct="0"/>
            <a:r>
              <a:rPr lang="fa-IR"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تقویت هم پیمانان نظامی و سیاسی آمریکا در منطقه ی غرب آسیا</a:t>
            </a:r>
            <a:endParaRPr lang="en-US" sz="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22" name="&quot;No&quot; Symbol 21"/>
          <p:cNvSpPr/>
          <p:nvPr/>
        </p:nvSpPr>
        <p:spPr>
          <a:xfrm>
            <a:off x="4000496" y="4857760"/>
            <a:ext cx="285752" cy="285752"/>
          </a:xfrm>
          <a:prstGeom prst="noSmoking">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solidFill>
                <a:schemeClr val="tx1"/>
              </a:solidFill>
            </a:endParaRPr>
          </a:p>
        </p:txBody>
      </p:sp>
      <p:sp>
        <p:nvSpPr>
          <p:cNvPr id="24" name="Rectangle 23"/>
          <p:cNvSpPr/>
          <p:nvPr/>
        </p:nvSpPr>
        <p:spPr>
          <a:xfrm>
            <a:off x="2428860" y="4773051"/>
            <a:ext cx="1500198" cy="584775"/>
          </a:xfrm>
          <a:prstGeom prst="rect">
            <a:avLst/>
          </a:prstGeom>
        </p:spPr>
        <p:txBody>
          <a:bodyPr wrap="square">
            <a:spAutoFit/>
          </a:bodyPr>
          <a:lstStyle/>
          <a:p>
            <a:pPr algn="justLow"/>
            <a:r>
              <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دخالت در امور داخلی ایران </a:t>
            </a:r>
            <a:endParaRPr lang="fa-IR"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5" name="Right Brace 24"/>
          <p:cNvSpPr/>
          <p:nvPr/>
        </p:nvSpPr>
        <p:spPr>
          <a:xfrm>
            <a:off x="2143108" y="4786322"/>
            <a:ext cx="357190" cy="714380"/>
          </a:xfrm>
          <a:prstGeom prst="rightBrace">
            <a:avLst/>
          </a:prstGeom>
        </p:spPr>
        <p:style>
          <a:lnRef idx="3">
            <a:schemeClr val="accent4"/>
          </a:lnRef>
          <a:fillRef idx="0">
            <a:schemeClr val="accent4"/>
          </a:fillRef>
          <a:effectRef idx="2">
            <a:schemeClr val="accent4"/>
          </a:effectRef>
          <a:fontRef idx="minor">
            <a:schemeClr val="tx1"/>
          </a:fontRef>
        </p:style>
        <p:txBody>
          <a:bodyPr rtlCol="1" anchor="ctr"/>
          <a:lstStyle/>
          <a:p>
            <a:pPr algn="ctr"/>
            <a:endParaRPr lang="fa-IR"/>
          </a:p>
        </p:txBody>
      </p:sp>
      <p:sp>
        <p:nvSpPr>
          <p:cNvPr id="26" name="Donut 25"/>
          <p:cNvSpPr/>
          <p:nvPr/>
        </p:nvSpPr>
        <p:spPr>
          <a:xfrm>
            <a:off x="2000232" y="4857760"/>
            <a:ext cx="214314" cy="214314"/>
          </a:xfrm>
          <a:prstGeom prst="donut">
            <a:avLst/>
          </a:prstGeom>
          <a:solidFill>
            <a:srgbClr val="00B0F0"/>
          </a:solidFill>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solidFill>
                <a:schemeClr val="tx1"/>
              </a:solidFill>
            </a:endParaRPr>
          </a:p>
        </p:txBody>
      </p:sp>
      <p:sp>
        <p:nvSpPr>
          <p:cNvPr id="27" name="Donut 26"/>
          <p:cNvSpPr/>
          <p:nvPr/>
        </p:nvSpPr>
        <p:spPr>
          <a:xfrm>
            <a:off x="2000232" y="5214950"/>
            <a:ext cx="214314" cy="214314"/>
          </a:xfrm>
          <a:prstGeom prst="donut">
            <a:avLst/>
          </a:prstGeom>
          <a:solidFill>
            <a:srgbClr val="00B0F0"/>
          </a:solidFill>
          <a:ln>
            <a:solidFill>
              <a:schemeClr val="accent1"/>
            </a:solidFill>
          </a:ln>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solidFill>
                <a:schemeClr val="tx1"/>
              </a:solidFill>
            </a:endParaRPr>
          </a:p>
        </p:txBody>
      </p:sp>
      <p:sp>
        <p:nvSpPr>
          <p:cNvPr id="28" name="Rectangle 27"/>
          <p:cNvSpPr/>
          <p:nvPr/>
        </p:nvSpPr>
        <p:spPr>
          <a:xfrm>
            <a:off x="1406289" y="4774180"/>
            <a:ext cx="543739" cy="338554"/>
          </a:xfrm>
          <a:prstGeom prst="rect">
            <a:avLst/>
          </a:prstGeom>
        </p:spPr>
        <p:txBody>
          <a:bodyPr wrap="none">
            <a:spAutoFit/>
          </a:bodyPr>
          <a:lstStyle/>
          <a:p>
            <a:r>
              <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نفوذ </a:t>
            </a:r>
            <a:endParaRPr lang="fa-IR"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9" name="Rectangle 28"/>
          <p:cNvSpPr/>
          <p:nvPr/>
        </p:nvSpPr>
        <p:spPr>
          <a:xfrm>
            <a:off x="0" y="5072074"/>
            <a:ext cx="2000232" cy="523220"/>
          </a:xfrm>
          <a:prstGeom prst="rect">
            <a:avLst/>
          </a:prstGeom>
        </p:spPr>
        <p:txBody>
          <a:bodyPr wrap="square">
            <a:spAutoFit/>
          </a:bodyPr>
          <a:lstStyle/>
          <a:p>
            <a:r>
              <a:rPr lang="fa-IR"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ایجاد اغتشاش حاصل از نارضایتی های موجود</a:t>
            </a:r>
            <a:endParaRPr lang="fa-IR"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31" name="Elbow Connector 30"/>
          <p:cNvCxnSpPr/>
          <p:nvPr/>
        </p:nvCxnSpPr>
        <p:spPr>
          <a:xfrm rot="16200000" flipH="1">
            <a:off x="7215206" y="4357694"/>
            <a:ext cx="1143008" cy="1143008"/>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35" name="Rectangle 34"/>
          <p:cNvSpPr/>
          <p:nvPr/>
        </p:nvSpPr>
        <p:spPr>
          <a:xfrm>
            <a:off x="7358082" y="5463147"/>
            <a:ext cx="1785918" cy="1323439"/>
          </a:xfrm>
          <a:prstGeom prst="rect">
            <a:avLst/>
          </a:prstGeom>
        </p:spPr>
        <p:txBody>
          <a:bodyPr wrap="square">
            <a:spAutoFit/>
          </a:bodyPr>
          <a:lstStyle/>
          <a:p>
            <a:pPr algn="justLow"/>
            <a:r>
              <a:rPr lang="fa-IR" sz="1600"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latin typeface="Tahoma" pitchFamily="34" charset="0"/>
                <a:ea typeface="Calibri" pitchFamily="34" charset="0"/>
                <a:cs typeface="B Zar" pitchFamily="2" charset="-78"/>
              </a:rPr>
              <a:t>تقابل ایران با رفتارهای خشن آمریکا و فروپاشی ایران بعنوان یک قدرت کوچکتر</a:t>
            </a:r>
          </a:p>
        </p:txBody>
      </p:sp>
      <p:sp>
        <p:nvSpPr>
          <p:cNvPr id="38" name="Donut 37"/>
          <p:cNvSpPr/>
          <p:nvPr/>
        </p:nvSpPr>
        <p:spPr>
          <a:xfrm>
            <a:off x="6063460" y="5429264"/>
            <a:ext cx="214314" cy="214314"/>
          </a:xfrm>
          <a:prstGeom prst="donut">
            <a:avLst/>
          </a:prstGeom>
          <a:solidFill>
            <a:srgbClr val="00B0F0"/>
          </a:solidFill>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solidFill>
                <a:schemeClr val="tx1"/>
              </a:solidFill>
            </a:endParaRPr>
          </a:p>
        </p:txBody>
      </p:sp>
      <p:sp>
        <p:nvSpPr>
          <p:cNvPr id="39" name="Donut 38"/>
          <p:cNvSpPr/>
          <p:nvPr/>
        </p:nvSpPr>
        <p:spPr>
          <a:xfrm>
            <a:off x="6063460" y="5715016"/>
            <a:ext cx="214314" cy="214314"/>
          </a:xfrm>
          <a:prstGeom prst="donut">
            <a:avLst/>
          </a:prstGeom>
          <a:solidFill>
            <a:srgbClr val="00B0F0"/>
          </a:solidFill>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solidFill>
                <a:schemeClr val="tx1"/>
              </a:solidFill>
            </a:endParaRPr>
          </a:p>
        </p:txBody>
      </p:sp>
      <p:sp>
        <p:nvSpPr>
          <p:cNvPr id="40" name="Donut 39"/>
          <p:cNvSpPr/>
          <p:nvPr/>
        </p:nvSpPr>
        <p:spPr>
          <a:xfrm>
            <a:off x="6063460" y="6000768"/>
            <a:ext cx="214314" cy="214314"/>
          </a:xfrm>
          <a:prstGeom prst="donut">
            <a:avLst/>
          </a:prstGeom>
          <a:solidFill>
            <a:srgbClr val="00B0F0"/>
          </a:solidFill>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solidFill>
                <a:schemeClr val="tx1"/>
              </a:solidFill>
            </a:endParaRPr>
          </a:p>
        </p:txBody>
      </p:sp>
      <p:sp>
        <p:nvSpPr>
          <p:cNvPr id="41" name="Donut 40"/>
          <p:cNvSpPr/>
          <p:nvPr/>
        </p:nvSpPr>
        <p:spPr>
          <a:xfrm>
            <a:off x="6063460" y="6286520"/>
            <a:ext cx="214314" cy="214314"/>
          </a:xfrm>
          <a:prstGeom prst="donut">
            <a:avLst/>
          </a:prstGeom>
          <a:solidFill>
            <a:srgbClr val="00B0F0"/>
          </a:solidFill>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solidFill>
                <a:schemeClr val="tx1"/>
              </a:solidFill>
            </a:endParaRPr>
          </a:p>
        </p:txBody>
      </p:sp>
      <p:sp>
        <p:nvSpPr>
          <p:cNvPr id="42" name="Rectangle 41"/>
          <p:cNvSpPr/>
          <p:nvPr/>
        </p:nvSpPr>
        <p:spPr>
          <a:xfrm>
            <a:off x="4037549" y="5357826"/>
            <a:ext cx="2010486" cy="338554"/>
          </a:xfrm>
          <a:prstGeom prst="rect">
            <a:avLst/>
          </a:prstGeom>
        </p:spPr>
        <p:txBody>
          <a:bodyPr wrap="none">
            <a:spAutoFit/>
          </a:bodyPr>
          <a:lstStyle/>
          <a:p>
            <a:r>
              <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کاهش تعهدات هسته ای  </a:t>
            </a:r>
            <a:endParaRPr lang="fa-IR"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3" name="Rectangle 42"/>
          <p:cNvSpPr/>
          <p:nvPr/>
        </p:nvSpPr>
        <p:spPr>
          <a:xfrm>
            <a:off x="3643306" y="5631436"/>
            <a:ext cx="2348720" cy="338554"/>
          </a:xfrm>
          <a:prstGeom prst="rect">
            <a:avLst/>
          </a:prstGeom>
        </p:spPr>
        <p:txBody>
          <a:bodyPr wrap="none">
            <a:spAutoFit/>
          </a:bodyPr>
          <a:lstStyle/>
          <a:p>
            <a:r>
              <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سرنگون کردن پهپاد آمریکایی</a:t>
            </a:r>
            <a:endParaRPr lang="fa-IR"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4" name="Rectangle 43"/>
          <p:cNvSpPr/>
          <p:nvPr/>
        </p:nvSpPr>
        <p:spPr>
          <a:xfrm>
            <a:off x="4206073" y="5929330"/>
            <a:ext cx="1773241" cy="338554"/>
          </a:xfrm>
          <a:prstGeom prst="rect">
            <a:avLst/>
          </a:prstGeom>
        </p:spPr>
        <p:txBody>
          <a:bodyPr wrap="none">
            <a:spAutoFit/>
          </a:bodyPr>
          <a:lstStyle/>
          <a:p>
            <a:r>
              <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توقیف نفتکش انگلیسی</a:t>
            </a:r>
            <a:endParaRPr lang="fa-IR"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5" name="Rectangle 44"/>
          <p:cNvSpPr/>
          <p:nvPr/>
        </p:nvSpPr>
        <p:spPr>
          <a:xfrm>
            <a:off x="3644906" y="6202940"/>
            <a:ext cx="2347116" cy="338554"/>
          </a:xfrm>
          <a:prstGeom prst="rect">
            <a:avLst/>
          </a:prstGeom>
        </p:spPr>
        <p:txBody>
          <a:bodyPr wrap="none">
            <a:spAutoFit/>
          </a:bodyPr>
          <a:lstStyle/>
          <a:p>
            <a:r>
              <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استفاده از ابزارهای منطقه ای </a:t>
            </a:r>
            <a:endParaRPr lang="fa-IR"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7" name="Right Brace 46"/>
          <p:cNvSpPr/>
          <p:nvPr/>
        </p:nvSpPr>
        <p:spPr>
          <a:xfrm flipH="1">
            <a:off x="3357554" y="5357826"/>
            <a:ext cx="357190" cy="1214446"/>
          </a:xfrm>
          <a:prstGeom prst="rightBrace">
            <a:avLst/>
          </a:prstGeom>
        </p:spPr>
        <p:style>
          <a:lnRef idx="3">
            <a:schemeClr val="accent4"/>
          </a:lnRef>
          <a:fillRef idx="0">
            <a:schemeClr val="accent4"/>
          </a:fillRef>
          <a:effectRef idx="2">
            <a:schemeClr val="accent4"/>
          </a:effectRef>
          <a:fontRef idx="minor">
            <a:schemeClr val="tx1"/>
          </a:fontRef>
        </p:style>
        <p:txBody>
          <a:bodyPr rtlCol="1" anchor="ctr"/>
          <a:lstStyle/>
          <a:p>
            <a:pPr algn="ctr"/>
            <a:endParaRPr lang="fa-IR"/>
          </a:p>
        </p:txBody>
      </p:sp>
      <p:sp>
        <p:nvSpPr>
          <p:cNvPr id="48" name="Rectangle 47"/>
          <p:cNvSpPr/>
          <p:nvPr/>
        </p:nvSpPr>
        <p:spPr>
          <a:xfrm>
            <a:off x="285720" y="5774312"/>
            <a:ext cx="3000399" cy="369332"/>
          </a:xfrm>
          <a:prstGeom prst="rect">
            <a:avLst/>
          </a:prstGeom>
        </p:spPr>
        <p:txBody>
          <a:bodyPr wrap="square">
            <a:spAutoFit/>
          </a:bodyPr>
          <a:lstStyle/>
          <a:p>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محاسبات آمریکایی‌ها شکست خورد </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2" name="Left Arrow 51"/>
          <p:cNvSpPr/>
          <p:nvPr/>
        </p:nvSpPr>
        <p:spPr>
          <a:xfrm>
            <a:off x="6357950" y="5643578"/>
            <a:ext cx="1000132" cy="642942"/>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اما با</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Effect transition="in" filter="fade">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2000"/>
                                        <p:tgtEl>
                                          <p:spTgt spid="6"/>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2000"/>
                                        <p:tgtEl>
                                          <p:spTgt spid="11"/>
                                        </p:tgtEl>
                                      </p:cBhvr>
                                    </p:animEffect>
                                  </p:childTnLst>
                                </p:cTn>
                              </p:par>
                            </p:childTnLst>
                          </p:cTn>
                        </p:par>
                        <p:par>
                          <p:cTn id="26" fill="hold">
                            <p:stCondLst>
                              <p:cond delay="4000"/>
                            </p:stCondLst>
                            <p:childTnLst>
                              <p:par>
                                <p:cTn id="27" presetID="22" presetClass="entr" presetSubtype="2"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2000"/>
                                        <p:tgtEl>
                                          <p:spTgt spid="14"/>
                                        </p:tgtEl>
                                      </p:cBhvr>
                                    </p:animEffect>
                                  </p:childTnLst>
                                </p:cTn>
                              </p:par>
                            </p:childTnLst>
                          </p:cTn>
                        </p:par>
                        <p:par>
                          <p:cTn id="35" fill="hold">
                            <p:stCondLst>
                              <p:cond delay="2000"/>
                            </p:stCondLst>
                            <p:childTnLst>
                              <p:par>
                                <p:cTn id="36" presetID="22" presetClass="entr" presetSubtype="2"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right)">
                                      <p:cBhvr>
                                        <p:cTn id="38" dur="2000"/>
                                        <p:tgtEl>
                                          <p:spTgt spid="12"/>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2000"/>
                                        <p:tgtEl>
                                          <p:spTgt spid="15"/>
                                        </p:tgtEl>
                                      </p:cBhvr>
                                    </p:animEffect>
                                  </p:childTnLst>
                                </p:cTn>
                              </p:par>
                            </p:childTnLst>
                          </p:cTn>
                        </p:par>
                        <p:par>
                          <p:cTn id="43" fill="hold">
                            <p:stCondLst>
                              <p:cond delay="6000"/>
                            </p:stCondLst>
                            <p:childTnLst>
                              <p:par>
                                <p:cTn id="44" presetID="22" presetClass="entr" presetSubtype="2"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right)">
                                      <p:cBhvr>
                                        <p:cTn id="46" dur="2000"/>
                                        <p:tgtEl>
                                          <p:spTgt spid="17"/>
                                        </p:tgtEl>
                                      </p:cBhvr>
                                    </p:animEffect>
                                  </p:childTnLst>
                                </p:cTn>
                              </p:par>
                            </p:childTnLst>
                          </p:cTn>
                        </p:par>
                        <p:par>
                          <p:cTn id="47" fill="hold">
                            <p:stCondLst>
                              <p:cond delay="8000"/>
                            </p:stCondLst>
                            <p:childTnLst>
                              <p:par>
                                <p:cTn id="48" presetID="22" presetClass="entr" presetSubtype="2"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right)">
                                      <p:cBhvr>
                                        <p:cTn id="50" dur="2000"/>
                                        <p:tgtEl>
                                          <p:spTgt spid="16"/>
                                        </p:tgtEl>
                                      </p:cBhvr>
                                    </p:animEffect>
                                  </p:childTnLst>
                                </p:cTn>
                              </p:par>
                            </p:childTnLst>
                          </p:cTn>
                        </p:par>
                        <p:par>
                          <p:cTn id="51" fill="hold">
                            <p:stCondLst>
                              <p:cond delay="10000"/>
                            </p:stCondLst>
                            <p:childTnLst>
                              <p:par>
                                <p:cTn id="52" presetID="22" presetClass="entr" presetSubtype="2"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right)">
                                      <p:cBhvr>
                                        <p:cTn id="54" dur="2000"/>
                                        <p:tgtEl>
                                          <p:spTgt spid="18"/>
                                        </p:tgtEl>
                                      </p:cBhvr>
                                    </p:animEffect>
                                  </p:childTnLst>
                                </p:cTn>
                              </p:par>
                            </p:childTnLst>
                          </p:cTn>
                        </p:par>
                        <p:par>
                          <p:cTn id="55" fill="hold">
                            <p:stCondLst>
                              <p:cond delay="12000"/>
                            </p:stCondLst>
                            <p:childTnLst>
                              <p:par>
                                <p:cTn id="56" presetID="22" presetClass="entr" presetSubtype="2"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right)">
                                      <p:cBhvr>
                                        <p:cTn id="58" dur="2000"/>
                                        <p:tgtEl>
                                          <p:spTgt spid="19"/>
                                        </p:tgtEl>
                                      </p:cBhvr>
                                    </p:animEffect>
                                  </p:childTnLst>
                                </p:cTn>
                              </p:par>
                            </p:childTnLst>
                          </p:cTn>
                        </p:par>
                        <p:par>
                          <p:cTn id="59" fill="hold">
                            <p:stCondLst>
                              <p:cond delay="14000"/>
                            </p:stCondLst>
                            <p:childTnLst>
                              <p:par>
                                <p:cTn id="60" presetID="22" presetClass="entr" presetSubtype="2"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right)">
                                      <p:cBhvr>
                                        <p:cTn id="62" dur="2000"/>
                                        <p:tgtEl>
                                          <p:spTgt spid="20"/>
                                        </p:tgtEl>
                                      </p:cBhvr>
                                    </p:animEffect>
                                  </p:childTnLst>
                                </p:cTn>
                              </p:par>
                            </p:childTnLst>
                          </p:cTn>
                        </p:par>
                        <p:par>
                          <p:cTn id="63" fill="hold">
                            <p:stCondLst>
                              <p:cond delay="16000"/>
                            </p:stCondLst>
                            <p:childTnLst>
                              <p:par>
                                <p:cTn id="64" presetID="22" presetClass="entr" presetSubtype="2"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right)">
                                      <p:cBhvr>
                                        <p:cTn id="66" dur="2000"/>
                                        <p:tgtEl>
                                          <p:spTgt spid="21"/>
                                        </p:tgtEl>
                                      </p:cBhvr>
                                    </p:animEffect>
                                  </p:childTnLst>
                                </p:cTn>
                              </p:par>
                            </p:childTnLst>
                          </p:cTn>
                        </p:par>
                        <p:par>
                          <p:cTn id="67" fill="hold">
                            <p:stCondLst>
                              <p:cond delay="18000"/>
                            </p:stCondLst>
                            <p:childTnLst>
                              <p:par>
                                <p:cTn id="68" presetID="22" presetClass="entr" presetSubtype="2"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right)">
                                      <p:cBhvr>
                                        <p:cTn id="70" dur="2000"/>
                                        <p:tgtEl>
                                          <p:spTgt spid="22"/>
                                        </p:tgtEl>
                                      </p:cBhvr>
                                    </p:animEffect>
                                  </p:childTnLst>
                                </p:cTn>
                              </p:par>
                            </p:childTnLst>
                          </p:cTn>
                        </p:par>
                        <p:par>
                          <p:cTn id="71" fill="hold">
                            <p:stCondLst>
                              <p:cond delay="20000"/>
                            </p:stCondLst>
                            <p:childTnLst>
                              <p:par>
                                <p:cTn id="72" presetID="22" presetClass="entr" presetSubtype="2"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right)">
                                      <p:cBhvr>
                                        <p:cTn id="74" dur="2000"/>
                                        <p:tgtEl>
                                          <p:spTgt spid="24"/>
                                        </p:tgtEl>
                                      </p:cBhvr>
                                    </p:animEffect>
                                  </p:childTnLst>
                                </p:cTn>
                              </p:par>
                            </p:childTnLst>
                          </p:cTn>
                        </p:par>
                        <p:par>
                          <p:cTn id="75" fill="hold">
                            <p:stCondLst>
                              <p:cond delay="22000"/>
                            </p:stCondLst>
                            <p:childTnLst>
                              <p:par>
                                <p:cTn id="76" presetID="22" presetClass="entr" presetSubtype="1"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up)">
                                      <p:cBhvr>
                                        <p:cTn id="78" dur="2000"/>
                                        <p:tgtEl>
                                          <p:spTgt spid="25"/>
                                        </p:tgtEl>
                                      </p:cBhvr>
                                    </p:animEffect>
                                  </p:childTnLst>
                                </p:cTn>
                              </p:par>
                            </p:childTnLst>
                          </p:cTn>
                        </p:par>
                        <p:par>
                          <p:cTn id="79" fill="hold">
                            <p:stCondLst>
                              <p:cond delay="24000"/>
                            </p:stCondLst>
                            <p:childTnLst>
                              <p:par>
                                <p:cTn id="80" presetID="22" presetClass="entr" presetSubtype="2"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right)">
                                      <p:cBhvr>
                                        <p:cTn id="82" dur="2000"/>
                                        <p:tgtEl>
                                          <p:spTgt spid="26"/>
                                        </p:tgtEl>
                                      </p:cBhvr>
                                    </p:animEffect>
                                  </p:childTnLst>
                                </p:cTn>
                              </p:par>
                            </p:childTnLst>
                          </p:cTn>
                        </p:par>
                        <p:par>
                          <p:cTn id="83" fill="hold">
                            <p:stCondLst>
                              <p:cond delay="26000"/>
                            </p:stCondLst>
                            <p:childTnLst>
                              <p:par>
                                <p:cTn id="84" presetID="22" presetClass="entr" presetSubtype="2"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right)">
                                      <p:cBhvr>
                                        <p:cTn id="86" dur="2000"/>
                                        <p:tgtEl>
                                          <p:spTgt spid="28"/>
                                        </p:tgtEl>
                                      </p:cBhvr>
                                    </p:animEffect>
                                  </p:childTnLst>
                                </p:cTn>
                              </p:par>
                            </p:childTnLst>
                          </p:cTn>
                        </p:par>
                        <p:par>
                          <p:cTn id="87" fill="hold">
                            <p:stCondLst>
                              <p:cond delay="28000"/>
                            </p:stCondLst>
                            <p:childTnLst>
                              <p:par>
                                <p:cTn id="88" presetID="22" presetClass="entr" presetSubtype="2"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right)">
                                      <p:cBhvr>
                                        <p:cTn id="90" dur="2000"/>
                                        <p:tgtEl>
                                          <p:spTgt spid="27"/>
                                        </p:tgtEl>
                                      </p:cBhvr>
                                    </p:animEffect>
                                  </p:childTnLst>
                                </p:cTn>
                              </p:par>
                            </p:childTnLst>
                          </p:cTn>
                        </p:par>
                        <p:par>
                          <p:cTn id="91" fill="hold">
                            <p:stCondLst>
                              <p:cond delay="30000"/>
                            </p:stCondLst>
                            <p:childTnLst>
                              <p:par>
                                <p:cTn id="92" presetID="22" presetClass="entr" presetSubtype="2" fill="hold" grpId="0" nodeType="after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wipe(right)">
                                      <p:cBhvr>
                                        <p:cTn id="94" dur="2000"/>
                                        <p:tgtEl>
                                          <p:spTgt spid="2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up)">
                                      <p:cBhvr>
                                        <p:cTn id="99" dur="2000"/>
                                        <p:tgtEl>
                                          <p:spTgt spid="31"/>
                                        </p:tgtEl>
                                      </p:cBhvr>
                                    </p:animEffect>
                                  </p:childTnLst>
                                </p:cTn>
                              </p:par>
                            </p:childTnLst>
                          </p:cTn>
                        </p:par>
                        <p:par>
                          <p:cTn id="100" fill="hold">
                            <p:stCondLst>
                              <p:cond delay="2000"/>
                            </p:stCondLst>
                            <p:childTnLst>
                              <p:par>
                                <p:cTn id="101" presetID="22" presetClass="entr" presetSubtype="2" fill="hold" grpId="0" nodeType="after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wipe(right)">
                                      <p:cBhvr>
                                        <p:cTn id="103" dur="2000"/>
                                        <p:tgtEl>
                                          <p:spTgt spid="35"/>
                                        </p:tgtEl>
                                      </p:cBhvr>
                                    </p:animEffect>
                                  </p:childTnLst>
                                </p:cTn>
                              </p:par>
                            </p:childTnLst>
                          </p:cTn>
                        </p:par>
                        <p:par>
                          <p:cTn id="104" fill="hold">
                            <p:stCondLst>
                              <p:cond delay="4000"/>
                            </p:stCondLst>
                            <p:childTnLst>
                              <p:par>
                                <p:cTn id="105" presetID="22" presetClass="entr" presetSubtype="2" fill="hold" grpId="0" nodeType="after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wipe(right)">
                                      <p:cBhvr>
                                        <p:cTn id="107" dur="2000"/>
                                        <p:tgtEl>
                                          <p:spTgt spid="52"/>
                                        </p:tgtEl>
                                      </p:cBhvr>
                                    </p:animEffect>
                                  </p:childTnLst>
                                </p:cTn>
                              </p:par>
                            </p:childTnLst>
                          </p:cTn>
                        </p:par>
                        <p:par>
                          <p:cTn id="108" fill="hold">
                            <p:stCondLst>
                              <p:cond delay="6000"/>
                            </p:stCondLst>
                            <p:childTnLst>
                              <p:par>
                                <p:cTn id="109" presetID="22" presetClass="entr" presetSubtype="2" fill="hold" grpId="0" nodeType="after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wipe(right)">
                                      <p:cBhvr>
                                        <p:cTn id="111" dur="2000"/>
                                        <p:tgtEl>
                                          <p:spTgt spid="38"/>
                                        </p:tgtEl>
                                      </p:cBhvr>
                                    </p:animEffect>
                                  </p:childTnLst>
                                </p:cTn>
                              </p:par>
                            </p:childTnLst>
                          </p:cTn>
                        </p:par>
                        <p:par>
                          <p:cTn id="112" fill="hold">
                            <p:stCondLst>
                              <p:cond delay="8000"/>
                            </p:stCondLst>
                            <p:childTnLst>
                              <p:par>
                                <p:cTn id="113" presetID="22" presetClass="entr" presetSubtype="2"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right)">
                                      <p:cBhvr>
                                        <p:cTn id="115" dur="2000"/>
                                        <p:tgtEl>
                                          <p:spTgt spid="42"/>
                                        </p:tgtEl>
                                      </p:cBhvr>
                                    </p:animEffect>
                                  </p:childTnLst>
                                </p:cTn>
                              </p:par>
                            </p:childTnLst>
                          </p:cTn>
                        </p:par>
                        <p:par>
                          <p:cTn id="116" fill="hold">
                            <p:stCondLst>
                              <p:cond delay="10000"/>
                            </p:stCondLst>
                            <p:childTnLst>
                              <p:par>
                                <p:cTn id="117" presetID="22" presetClass="entr" presetSubtype="2" fill="hold" grpId="0"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2000"/>
                                        <p:tgtEl>
                                          <p:spTgt spid="39"/>
                                        </p:tgtEl>
                                      </p:cBhvr>
                                    </p:animEffect>
                                  </p:childTnLst>
                                </p:cTn>
                              </p:par>
                            </p:childTnLst>
                          </p:cTn>
                        </p:par>
                        <p:par>
                          <p:cTn id="120" fill="hold">
                            <p:stCondLst>
                              <p:cond delay="12000"/>
                            </p:stCondLst>
                            <p:childTnLst>
                              <p:par>
                                <p:cTn id="121" presetID="22" presetClass="entr" presetSubtype="2"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wipe(right)">
                                      <p:cBhvr>
                                        <p:cTn id="123" dur="2000"/>
                                        <p:tgtEl>
                                          <p:spTgt spid="43"/>
                                        </p:tgtEl>
                                      </p:cBhvr>
                                    </p:animEffect>
                                  </p:childTnLst>
                                </p:cTn>
                              </p:par>
                            </p:childTnLst>
                          </p:cTn>
                        </p:par>
                        <p:par>
                          <p:cTn id="124" fill="hold">
                            <p:stCondLst>
                              <p:cond delay="14000"/>
                            </p:stCondLst>
                            <p:childTnLst>
                              <p:par>
                                <p:cTn id="125" presetID="22" presetClass="entr" presetSubtype="2" fill="hold" grpId="0" nodeType="after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wipe(right)">
                                      <p:cBhvr>
                                        <p:cTn id="127" dur="2000"/>
                                        <p:tgtEl>
                                          <p:spTgt spid="40"/>
                                        </p:tgtEl>
                                      </p:cBhvr>
                                    </p:animEffect>
                                  </p:childTnLst>
                                </p:cTn>
                              </p:par>
                            </p:childTnLst>
                          </p:cTn>
                        </p:par>
                        <p:par>
                          <p:cTn id="128" fill="hold">
                            <p:stCondLst>
                              <p:cond delay="16000"/>
                            </p:stCondLst>
                            <p:childTnLst>
                              <p:par>
                                <p:cTn id="129" presetID="22" presetClass="entr" presetSubtype="2" fill="hold" grpId="0" nodeType="afterEffect">
                                  <p:stCondLst>
                                    <p:cond delay="0"/>
                                  </p:stCondLst>
                                  <p:childTnLst>
                                    <p:set>
                                      <p:cBhvr>
                                        <p:cTn id="130" dur="1" fill="hold">
                                          <p:stCondLst>
                                            <p:cond delay="0"/>
                                          </p:stCondLst>
                                        </p:cTn>
                                        <p:tgtEl>
                                          <p:spTgt spid="44"/>
                                        </p:tgtEl>
                                        <p:attrNameLst>
                                          <p:attrName>style.visibility</p:attrName>
                                        </p:attrNameLst>
                                      </p:cBhvr>
                                      <p:to>
                                        <p:strVal val="visible"/>
                                      </p:to>
                                    </p:set>
                                    <p:animEffect transition="in" filter="wipe(right)">
                                      <p:cBhvr>
                                        <p:cTn id="131" dur="2000"/>
                                        <p:tgtEl>
                                          <p:spTgt spid="44"/>
                                        </p:tgtEl>
                                      </p:cBhvr>
                                    </p:animEffect>
                                  </p:childTnLst>
                                </p:cTn>
                              </p:par>
                            </p:childTnLst>
                          </p:cTn>
                        </p:par>
                        <p:par>
                          <p:cTn id="132" fill="hold">
                            <p:stCondLst>
                              <p:cond delay="18000"/>
                            </p:stCondLst>
                            <p:childTnLst>
                              <p:par>
                                <p:cTn id="133" presetID="22" presetClass="entr" presetSubtype="2"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wipe(right)">
                                      <p:cBhvr>
                                        <p:cTn id="135" dur="2000"/>
                                        <p:tgtEl>
                                          <p:spTgt spid="41"/>
                                        </p:tgtEl>
                                      </p:cBhvr>
                                    </p:animEffect>
                                  </p:childTnLst>
                                </p:cTn>
                              </p:par>
                            </p:childTnLst>
                          </p:cTn>
                        </p:par>
                        <p:par>
                          <p:cTn id="136" fill="hold">
                            <p:stCondLst>
                              <p:cond delay="20000"/>
                            </p:stCondLst>
                            <p:childTnLst>
                              <p:par>
                                <p:cTn id="137" presetID="22" presetClass="entr" presetSubtype="2" fill="hold" grpId="0" nodeType="after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wipe(right)">
                                      <p:cBhvr>
                                        <p:cTn id="139" dur="2000"/>
                                        <p:tgtEl>
                                          <p:spTgt spid="45"/>
                                        </p:tgtEl>
                                      </p:cBhvr>
                                    </p:animEffect>
                                  </p:childTnLst>
                                </p:cTn>
                              </p:par>
                            </p:childTnLst>
                          </p:cTn>
                        </p:par>
                        <p:par>
                          <p:cTn id="140" fill="hold">
                            <p:stCondLst>
                              <p:cond delay="22000"/>
                            </p:stCondLst>
                            <p:childTnLst>
                              <p:par>
                                <p:cTn id="141" presetID="22" presetClass="entr" presetSubtype="1" fill="hold" grpId="0" nodeType="afterEffect">
                                  <p:stCondLst>
                                    <p:cond delay="0"/>
                                  </p:stCondLst>
                                  <p:childTnLst>
                                    <p:set>
                                      <p:cBhvr>
                                        <p:cTn id="142" dur="1" fill="hold">
                                          <p:stCondLst>
                                            <p:cond delay="0"/>
                                          </p:stCondLst>
                                        </p:cTn>
                                        <p:tgtEl>
                                          <p:spTgt spid="47"/>
                                        </p:tgtEl>
                                        <p:attrNameLst>
                                          <p:attrName>style.visibility</p:attrName>
                                        </p:attrNameLst>
                                      </p:cBhvr>
                                      <p:to>
                                        <p:strVal val="visible"/>
                                      </p:to>
                                    </p:set>
                                    <p:animEffect transition="in" filter="wipe(up)">
                                      <p:cBhvr>
                                        <p:cTn id="143" dur="2000"/>
                                        <p:tgtEl>
                                          <p:spTgt spid="47"/>
                                        </p:tgtEl>
                                      </p:cBhvr>
                                    </p:animEffect>
                                  </p:childTnLst>
                                </p:cTn>
                              </p:par>
                            </p:childTnLst>
                          </p:cTn>
                        </p:par>
                        <p:par>
                          <p:cTn id="144" fill="hold">
                            <p:stCondLst>
                              <p:cond delay="24000"/>
                            </p:stCondLst>
                            <p:childTnLst>
                              <p:par>
                                <p:cTn id="145" presetID="22" presetClass="entr" presetSubtype="2" fill="hold" grpId="0" nodeType="afterEffect">
                                  <p:stCondLst>
                                    <p:cond delay="0"/>
                                  </p:stCondLst>
                                  <p:childTnLst>
                                    <p:set>
                                      <p:cBhvr>
                                        <p:cTn id="146" dur="1" fill="hold">
                                          <p:stCondLst>
                                            <p:cond delay="0"/>
                                          </p:stCondLst>
                                        </p:cTn>
                                        <p:tgtEl>
                                          <p:spTgt spid="48"/>
                                        </p:tgtEl>
                                        <p:attrNameLst>
                                          <p:attrName>style.visibility</p:attrName>
                                        </p:attrNameLst>
                                      </p:cBhvr>
                                      <p:to>
                                        <p:strVal val="visible"/>
                                      </p:to>
                                    </p:set>
                                    <p:animEffect transition="in" filter="wipe(right)">
                                      <p:cBhvr>
                                        <p:cTn id="147"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8" grpId="0"/>
      <p:bldP spid="12" grpId="0"/>
      <p:bldP spid="15" grpId="0" animBg="1"/>
      <p:bldP spid="16" grpId="0"/>
      <p:bldP spid="17" grpId="0" animBg="1"/>
      <p:bldP spid="18" grpId="0" animBg="1"/>
      <p:bldP spid="19" grpId="0"/>
      <p:bldP spid="20" grpId="0" animBg="1"/>
      <p:bldP spid="21" grpId="0"/>
      <p:bldP spid="22" grpId="0" animBg="1"/>
      <p:bldP spid="24" grpId="0"/>
      <p:bldP spid="25" grpId="0" animBg="1"/>
      <p:bldP spid="26" grpId="0" animBg="1"/>
      <p:bldP spid="27" grpId="0" animBg="1"/>
      <p:bldP spid="28" grpId="0"/>
      <p:bldP spid="29" grpId="0"/>
      <p:bldP spid="35" grpId="0"/>
      <p:bldP spid="38" grpId="0" animBg="1"/>
      <p:bldP spid="39" grpId="0" animBg="1"/>
      <p:bldP spid="40" grpId="0" animBg="1"/>
      <p:bldP spid="41" grpId="0" animBg="1"/>
      <p:bldP spid="42" grpId="0"/>
      <p:bldP spid="43" grpId="0"/>
      <p:bldP spid="44" grpId="0"/>
      <p:bldP spid="45" grpId="0"/>
      <p:bldP spid="47" grpId="0" animBg="1"/>
      <p:bldP spid="48"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643473" y="357166"/>
            <a:ext cx="6000361" cy="523220"/>
          </a:xfrm>
          <a:prstGeom prst="rect">
            <a:avLst/>
          </a:prstGeom>
        </p:spPr>
        <p:txBody>
          <a:bodyPr wrap="none">
            <a:spAutoFit/>
          </a:bodyPr>
          <a:lstStyle/>
          <a:p>
            <a:pPr lvl="0" algn="ctr"/>
            <a:r>
              <a:rPr lang="fa-IR" sz="2800" b="1" cap="all" dirty="0" smtClean="0">
                <a:ln w="9000" cmpd="sng">
                  <a:solidFill>
                    <a:schemeClr val="bg1"/>
                  </a:solidFill>
                  <a:prstDash val="solid"/>
                </a:ln>
                <a:solidFill>
                  <a:schemeClr val="bg1"/>
                </a:solidFill>
                <a:effectLst>
                  <a:reflection blurRad="12700" stA="28000" endPos="45000" dist="1000" dir="5400000" sy="-100000" algn="bl" rotWithShape="0"/>
                </a:effectLst>
                <a:latin typeface="Tahoma" pitchFamily="34" charset="0"/>
                <a:ea typeface="Calibri" pitchFamily="34" charset="0"/>
                <a:cs typeface="B Zar" pitchFamily="2" charset="-78"/>
              </a:rPr>
              <a:t>مهم‌‌‌‌‌ترین دستاوردهای "راهبرد مقاومت فعال"</a:t>
            </a:r>
            <a:endParaRPr lang="en-US" sz="1400" b="1" cap="all" dirty="0" smtClean="0">
              <a:ln w="9000" cmpd="sng">
                <a:solidFill>
                  <a:schemeClr val="bg1"/>
                </a:solidFill>
                <a:prstDash val="solid"/>
              </a:ln>
              <a:solidFill>
                <a:schemeClr val="bg1"/>
              </a:solidFill>
              <a:effectLst>
                <a:reflection blurRad="12700" stA="28000" endPos="45000" dist="1000" dir="5400000" sy="-100000" algn="bl" rotWithShape="0"/>
              </a:effectLst>
              <a:latin typeface="Arial" pitchFamily="34" charset="0"/>
              <a:cs typeface="Arial" pitchFamily="34" charset="0"/>
            </a:endParaRPr>
          </a:p>
        </p:txBody>
      </p:sp>
      <p:sp>
        <p:nvSpPr>
          <p:cNvPr id="4" name="Rectangle 3"/>
          <p:cNvSpPr/>
          <p:nvPr/>
        </p:nvSpPr>
        <p:spPr>
          <a:xfrm>
            <a:off x="428596" y="3282735"/>
            <a:ext cx="8072462" cy="369332"/>
          </a:xfrm>
          <a:prstGeom prst="rect">
            <a:avLst/>
          </a:prstGeom>
        </p:spPr>
        <p:txBody>
          <a:bodyPr wrap="square">
            <a:spAutoFit/>
          </a:bodyPr>
          <a:lstStyle/>
          <a:p>
            <a:pPr lvl="0" algn="justLow" eaLnBrk="0" hangingPunct="0"/>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تصویر ذهنی، محاسبات و امکانات و منطق حاکم بر تصمیمات دشمن از ایران دگرگون شده است. </a:t>
            </a:r>
            <a:endParaRPr lang="en-US" sz="105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5" name="Bevel 4"/>
          <p:cNvSpPr/>
          <p:nvPr/>
        </p:nvSpPr>
        <p:spPr>
          <a:xfrm>
            <a:off x="8572528" y="3282735"/>
            <a:ext cx="428596" cy="357190"/>
          </a:xfrm>
          <a:prstGeom prst="bevel">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6" name="Bevel 5"/>
          <p:cNvSpPr/>
          <p:nvPr/>
        </p:nvSpPr>
        <p:spPr>
          <a:xfrm>
            <a:off x="8572528" y="3997115"/>
            <a:ext cx="428596" cy="357190"/>
          </a:xfrm>
          <a:prstGeom prst="bevel">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7" name="Bevel 6"/>
          <p:cNvSpPr/>
          <p:nvPr/>
        </p:nvSpPr>
        <p:spPr>
          <a:xfrm>
            <a:off x="8572528" y="4711495"/>
            <a:ext cx="428596" cy="357190"/>
          </a:xfrm>
          <a:prstGeom prst="bevel">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8" name="Bevel 7"/>
          <p:cNvSpPr/>
          <p:nvPr/>
        </p:nvSpPr>
        <p:spPr>
          <a:xfrm>
            <a:off x="8572528" y="5425875"/>
            <a:ext cx="428596" cy="357190"/>
          </a:xfrm>
          <a:prstGeom prst="bevel">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9" name="Bevel 8"/>
          <p:cNvSpPr/>
          <p:nvPr/>
        </p:nvSpPr>
        <p:spPr>
          <a:xfrm>
            <a:off x="8572528" y="6140255"/>
            <a:ext cx="428596" cy="357190"/>
          </a:xfrm>
          <a:prstGeom prst="bevel">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0" name="Rectangle 9"/>
          <p:cNvSpPr/>
          <p:nvPr/>
        </p:nvSpPr>
        <p:spPr>
          <a:xfrm>
            <a:off x="142908" y="3850850"/>
            <a:ext cx="8286744" cy="646331"/>
          </a:xfrm>
          <a:prstGeom prst="rect">
            <a:avLst/>
          </a:prstGeom>
        </p:spPr>
        <p:txBody>
          <a:bodyPr wrap="square">
            <a:spAutoFit/>
          </a:bodyPr>
          <a:lstStyle/>
          <a:p>
            <a:pPr lvl="0" algn="justLow" eaLnBrk="0" hangingPunct="0"/>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روند جدی در تغییر محاسبات طرف غربی با به خطر افتادن سرنوشت برجام و همچنین ایجاد دورنمای تشدید تنش‌ها</a:t>
            </a:r>
            <a:endParaRPr lang="en-US" sz="105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11" name="Rectangle 10"/>
          <p:cNvSpPr/>
          <p:nvPr/>
        </p:nvSpPr>
        <p:spPr>
          <a:xfrm>
            <a:off x="71406" y="4674082"/>
            <a:ext cx="8358214" cy="369332"/>
          </a:xfrm>
          <a:prstGeom prst="rect">
            <a:avLst/>
          </a:prstGeom>
        </p:spPr>
        <p:txBody>
          <a:bodyPr wrap="square">
            <a:spAutoFit/>
          </a:bodyPr>
          <a:lstStyle/>
          <a:p>
            <a:pPr lvl="0" algn="justLow" eaLnBrk="0" hangingPunct="0"/>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بی‌اعتبار شدن تهدید نظامی از یک‌سو و آشکار شدن ناکارآمدی کامل رژیم تحریم‌ها از سوی دیگر، </a:t>
            </a:r>
            <a:endParaRPr lang="en-US" sz="105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12" name="Rectangle 11"/>
          <p:cNvSpPr/>
          <p:nvPr/>
        </p:nvSpPr>
        <p:spPr>
          <a:xfrm>
            <a:off x="214282" y="5413733"/>
            <a:ext cx="8215370" cy="369332"/>
          </a:xfrm>
          <a:prstGeom prst="rect">
            <a:avLst/>
          </a:prstGeom>
        </p:spPr>
        <p:txBody>
          <a:bodyPr wrap="square">
            <a:spAutoFit/>
          </a:bodyPr>
          <a:lstStyle/>
          <a:p>
            <a:pPr lvl="0" algn="justLow" eaLnBrk="0" hangingPunct="0"/>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اجتماعی و فراگیر شدن گفتمان مقاومت در ایران و سرایت سریع به لایه‌‌های مختلف جامعه، </a:t>
            </a:r>
            <a:endParaRPr lang="en-US" sz="105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13" name="Rectangle 12"/>
          <p:cNvSpPr/>
          <p:nvPr/>
        </p:nvSpPr>
        <p:spPr>
          <a:xfrm>
            <a:off x="428596" y="5997379"/>
            <a:ext cx="8001056" cy="646331"/>
          </a:xfrm>
          <a:prstGeom prst="rect">
            <a:avLst/>
          </a:prstGeom>
        </p:spPr>
        <p:txBody>
          <a:bodyPr wrap="square">
            <a:spAutoFit/>
          </a:bodyPr>
          <a:lstStyle/>
          <a:p>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مهارت بالای ایران در مدیریت و کنترل تنش و استفاده موثر از ابزارهای قدرت خود بدون افتادن در دام طراحی‌‌های طرف مقابل</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4" name="Picture 13" descr="66.jpg"/>
          <p:cNvPicPr>
            <a:picLocks noChangeAspect="1"/>
          </p:cNvPicPr>
          <p:nvPr/>
        </p:nvPicPr>
        <p:blipFill>
          <a:blip r:embed="rId3"/>
          <a:stretch>
            <a:fillRect/>
          </a:stretch>
        </p:blipFill>
        <p:spPr>
          <a:xfrm rot="1553444">
            <a:off x="6622118" y="1002260"/>
            <a:ext cx="2160000" cy="18269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5" name="Picture 14" descr="67.jpg"/>
          <p:cNvPicPr>
            <a:picLocks noChangeAspect="1"/>
          </p:cNvPicPr>
          <p:nvPr/>
        </p:nvPicPr>
        <p:blipFill>
          <a:blip r:embed="rId4" cstate="print"/>
          <a:stretch>
            <a:fillRect/>
          </a:stretch>
        </p:blipFill>
        <p:spPr>
          <a:xfrm rot="1154905">
            <a:off x="5355133" y="1179477"/>
            <a:ext cx="2160000" cy="15804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6" name="Picture 15" descr="68.jpg"/>
          <p:cNvPicPr>
            <a:picLocks noChangeAspect="1"/>
          </p:cNvPicPr>
          <p:nvPr/>
        </p:nvPicPr>
        <p:blipFill>
          <a:blip r:embed="rId5"/>
          <a:stretch>
            <a:fillRect/>
          </a:stretch>
        </p:blipFill>
        <p:spPr>
          <a:xfrm rot="1242512">
            <a:off x="3792373" y="1118314"/>
            <a:ext cx="2160000" cy="147641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Picture 16" descr="69.jpg"/>
          <p:cNvPicPr>
            <a:picLocks noChangeAspect="1"/>
          </p:cNvPicPr>
          <p:nvPr/>
        </p:nvPicPr>
        <p:blipFill>
          <a:blip r:embed="rId6"/>
          <a:stretch>
            <a:fillRect/>
          </a:stretch>
        </p:blipFill>
        <p:spPr>
          <a:xfrm rot="1572007">
            <a:off x="2229244" y="1097266"/>
            <a:ext cx="2160000" cy="1654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8" name="Picture 17" descr="70.jpg"/>
          <p:cNvPicPr>
            <a:picLocks noChangeAspect="1"/>
          </p:cNvPicPr>
          <p:nvPr/>
        </p:nvPicPr>
        <p:blipFill>
          <a:blip r:embed="rId7"/>
          <a:stretch>
            <a:fillRect/>
          </a:stretch>
        </p:blipFill>
        <p:spPr>
          <a:xfrm rot="1378382">
            <a:off x="697488" y="1280697"/>
            <a:ext cx="2160000" cy="17524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500"/>
                                        <p:tgtEl>
                                          <p:spTgt spid="5"/>
                                        </p:tgtEl>
                                      </p:cBhvr>
                                    </p:animEffec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2000"/>
                                        <p:tgtEl>
                                          <p:spTgt spid="4"/>
                                        </p:tgtEl>
                                      </p:cBhvr>
                                    </p:animEffect>
                                  </p:childTnLst>
                                </p:cTn>
                              </p:par>
                            </p:childTnLst>
                          </p:cTn>
                        </p:par>
                        <p:par>
                          <p:cTn id="19" fill="hold">
                            <p:stCondLst>
                              <p:cond delay="250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2000"/>
                                        <p:tgtEl>
                                          <p:spTgt spid="10"/>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2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ox(in)">
                                      <p:cBhvr>
                                        <p:cTn id="40" dur="500"/>
                                        <p:tgtEl>
                                          <p:spTgt spid="7"/>
                                        </p:tgtEl>
                                      </p:cBhvr>
                                    </p:animEffect>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right)">
                                      <p:cBhvr>
                                        <p:cTn id="44" dur="2000"/>
                                        <p:tgtEl>
                                          <p:spTgt spid="11"/>
                                        </p:tgtEl>
                                      </p:cBhvr>
                                    </p:animEffect>
                                  </p:childTnLst>
                                </p:cTn>
                              </p:par>
                            </p:childTnLst>
                          </p:cTn>
                        </p:par>
                        <p:par>
                          <p:cTn id="45" fill="hold">
                            <p:stCondLst>
                              <p:cond delay="2500"/>
                            </p:stCondLst>
                            <p:childTnLst>
                              <p:par>
                                <p:cTn id="46" presetID="22" presetClass="entr" presetSubtype="2"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right)">
                                      <p:cBhvr>
                                        <p:cTn id="48" dur="2000"/>
                                        <p:tgtEl>
                                          <p:spTgt spid="16"/>
                                        </p:tgtEl>
                                      </p:cBhvr>
                                    </p:animEffect>
                                  </p:childTnLst>
                                </p:cTn>
                              </p:par>
                            </p:childTnLst>
                          </p:cTn>
                        </p:par>
                        <p:par>
                          <p:cTn id="49" fill="hold">
                            <p:stCondLst>
                              <p:cond delay="4500"/>
                            </p:stCondLst>
                            <p:childTnLst>
                              <p:par>
                                <p:cTn id="50" presetID="22" presetClass="entr" presetSubtype="2"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right)">
                                      <p:cBhvr>
                                        <p:cTn id="52" dur="2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ox(in)">
                                      <p:cBhvr>
                                        <p:cTn id="57" dur="500"/>
                                        <p:tgtEl>
                                          <p:spTgt spid="8"/>
                                        </p:tgtEl>
                                      </p:cBhvr>
                                    </p:animEffect>
                                  </p:childTnLst>
                                </p:cTn>
                              </p:par>
                            </p:childTnLst>
                          </p:cTn>
                        </p:par>
                        <p:par>
                          <p:cTn id="58" fill="hold">
                            <p:stCondLst>
                              <p:cond delay="500"/>
                            </p:stCondLst>
                            <p:childTnLst>
                              <p:par>
                                <p:cTn id="59" presetID="22" presetClass="entr" presetSubtype="2"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right)">
                                      <p:cBhvr>
                                        <p:cTn id="61" dur="2000"/>
                                        <p:tgtEl>
                                          <p:spTgt spid="12"/>
                                        </p:tgtEl>
                                      </p:cBhvr>
                                    </p:animEffect>
                                  </p:childTnLst>
                                </p:cTn>
                              </p:par>
                            </p:childTnLst>
                          </p:cTn>
                        </p:par>
                        <p:par>
                          <p:cTn id="62" fill="hold">
                            <p:stCondLst>
                              <p:cond delay="2500"/>
                            </p:stCondLst>
                            <p:childTnLst>
                              <p:par>
                                <p:cTn id="63" presetID="22" presetClass="entr" presetSubtype="2"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right)">
                                      <p:cBhvr>
                                        <p:cTn id="65" dur="20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box(in)">
                                      <p:cBhvr>
                                        <p:cTn id="70" dur="500"/>
                                        <p:tgtEl>
                                          <p:spTgt spid="9"/>
                                        </p:tgtEl>
                                      </p:cBhvr>
                                    </p:animEffect>
                                  </p:childTnLst>
                                </p:cTn>
                              </p:par>
                            </p:childTnLst>
                          </p:cTn>
                        </p:par>
                        <p:par>
                          <p:cTn id="71" fill="hold">
                            <p:stCondLst>
                              <p:cond delay="500"/>
                            </p:stCondLst>
                            <p:childTnLst>
                              <p:par>
                                <p:cTn id="72" presetID="22" presetClass="entr" presetSubtype="2"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right)">
                                      <p:cBhvr>
                                        <p:cTn id="7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P spid="9" grpId="0" animBg="1"/>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45720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4" name="Rectangle 3"/>
          <p:cNvSpPr/>
          <p:nvPr/>
        </p:nvSpPr>
        <p:spPr>
          <a:xfrm>
            <a:off x="2806978" y="428604"/>
            <a:ext cx="3550972" cy="584775"/>
          </a:xfrm>
          <a:prstGeom prst="rect">
            <a:avLst/>
          </a:prstGeom>
        </p:spPr>
        <p:txBody>
          <a:bodyPr wrap="none">
            <a:spAutoFit/>
          </a:bodyPr>
          <a:lstStyle/>
          <a:p>
            <a:pPr lvl="0" algn="justLow"/>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افول موریانه وار آمریکا</a:t>
            </a:r>
            <a:endPar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5" name="Rectangle 4"/>
          <p:cNvSpPr/>
          <p:nvPr/>
        </p:nvSpPr>
        <p:spPr>
          <a:xfrm>
            <a:off x="5786446" y="1353909"/>
            <a:ext cx="1377300"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b="1" dirty="0" smtClean="0">
                <a:ln w="11430"/>
                <a:solidFill>
                  <a:srgbClr val="C00000"/>
                </a:solidFill>
                <a:effectLst>
                  <a:outerShdw blurRad="50800" dist="39000" dir="5460000" algn="tl">
                    <a:srgbClr val="000000">
                      <a:alpha val="38000"/>
                    </a:srgbClr>
                  </a:outerShdw>
                </a:effectLst>
                <a:latin typeface="Tahoma" pitchFamily="34" charset="0"/>
                <a:ea typeface="Calibri" pitchFamily="34" charset="0"/>
                <a:cs typeface="B Zar" pitchFamily="2" charset="-78"/>
              </a:rPr>
              <a:t>رهبر معظم </a:t>
            </a:r>
          </a:p>
          <a:p>
            <a:pPr algn="ctr"/>
            <a:r>
              <a:rPr lang="fa-IR" b="1" dirty="0" smtClean="0">
                <a:ln w="11430"/>
                <a:solidFill>
                  <a:srgbClr val="C00000"/>
                </a:solidFill>
                <a:effectLst>
                  <a:outerShdw blurRad="50800" dist="39000" dir="5460000" algn="tl">
                    <a:srgbClr val="000000">
                      <a:alpha val="38000"/>
                    </a:srgbClr>
                  </a:outerShdw>
                </a:effectLst>
                <a:latin typeface="Tahoma" pitchFamily="34" charset="0"/>
                <a:ea typeface="Calibri" pitchFamily="34" charset="0"/>
                <a:cs typeface="B Zar" pitchFamily="2" charset="-78"/>
              </a:rPr>
              <a:t>انقلاب اسلامی </a:t>
            </a:r>
            <a:endParaRPr lang="fa-IR" b="1" dirty="0">
              <a:ln w="11430"/>
              <a:solidFill>
                <a:srgbClr val="C00000"/>
              </a:solidFill>
              <a:effectLst>
                <a:outerShdw blurRad="50800" dist="39000" dir="5460000" algn="tl">
                  <a:srgbClr val="000000">
                    <a:alpha val="38000"/>
                  </a:srgbClr>
                </a:outerShdw>
              </a:effectLst>
            </a:endParaRPr>
          </a:p>
        </p:txBody>
      </p:sp>
      <p:sp>
        <p:nvSpPr>
          <p:cNvPr id="6" name="Down Arrow 5"/>
          <p:cNvSpPr/>
          <p:nvPr/>
        </p:nvSpPr>
        <p:spPr>
          <a:xfrm>
            <a:off x="6215074" y="2071678"/>
            <a:ext cx="714380" cy="571504"/>
          </a:xfrm>
          <a:prstGeom prst="downArrow">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7" name="Rectangle 6"/>
          <p:cNvSpPr/>
          <p:nvPr/>
        </p:nvSpPr>
        <p:spPr>
          <a:xfrm>
            <a:off x="4429124" y="2643182"/>
            <a:ext cx="4429124" cy="3970318"/>
          </a:xfrm>
          <a:prstGeom prst="rect">
            <a:avLst/>
          </a:prstGeom>
        </p:spPr>
        <p:txBody>
          <a:bodyPr wrap="square">
            <a:spAutoFit/>
          </a:bodyPr>
          <a:lstStyle/>
          <a:p>
            <a:pPr algn="justLow"/>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"به‌وضوح امروز آمریکا، در این منطقه ضعیف‌تر از ده سال پیش و بیست سال پیش است؛ به‌وضوح رژیمِ صهیونیستیِ خبیث، امروز ضعیف‌تر از گذشته است…امروز ملّت ایران و کشور ایران یک درخت تناور است؛ امروز آمریکا و رژیم صهیونیستی غلط می‌کنند که ملّت ایران را تهدید کنند؛ تهدیدهای آن‌ها، حرکات آن‌ها، خباثت‌های آن‌ها تا امروز شکست خورده است، از این پس هم شکست خواهد خورد؛ تحریم هم شکست خواهد خورد، سیاست‌هایشان هم شکست خواهد خورد؛ به برکت مقاومت</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Tahoma" pitchFamily="34" charset="0"/>
              </a:rPr>
              <a:t>.</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بنابراین آمریکا رو به افول است؛ این‌را همه بدانند. آن کسانی هم که به پشتیبانی آمریکا حاضرند مسئله‌ی فلسطین را در این منطقه به‌کلّی فراموش کنند، بدانند آمریکا رو به افول است</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Tahoma" pitchFamily="34" charset="0"/>
              </a:rPr>
              <a:t>.</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1625619" y="1428736"/>
            <a:ext cx="1306768" cy="369332"/>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b="1" dirty="0" smtClean="0" bmk="">
                <a:ln w="11430"/>
                <a:solidFill>
                  <a:srgbClr val="C00000"/>
                </a:solidFill>
                <a:effectLst>
                  <a:outerShdw blurRad="50800" dist="39000" dir="5460000" algn="tl">
                    <a:srgbClr val="000000">
                      <a:alpha val="38000"/>
                    </a:srgbClr>
                  </a:outerShdw>
                </a:effectLst>
                <a:latin typeface="Tahoma" pitchFamily="34" charset="0"/>
                <a:ea typeface="Calibri" pitchFamily="34" charset="0"/>
                <a:cs typeface="B Zar" pitchFamily="2" charset="-78"/>
              </a:rPr>
              <a:t>نوام چامسکی </a:t>
            </a:r>
            <a:endParaRPr lang="fa-IR" b="1" dirty="0">
              <a:ln w="11430"/>
              <a:solidFill>
                <a:srgbClr val="C00000"/>
              </a:solidFill>
              <a:effectLst>
                <a:outerShdw blurRad="50800" dist="39000" dir="5460000" algn="tl">
                  <a:srgbClr val="000000">
                    <a:alpha val="38000"/>
                  </a:srgbClr>
                </a:outerShdw>
              </a:effectLst>
            </a:endParaRPr>
          </a:p>
        </p:txBody>
      </p:sp>
      <p:sp>
        <p:nvSpPr>
          <p:cNvPr id="9" name="Rectangle 8"/>
          <p:cNvSpPr/>
          <p:nvPr/>
        </p:nvSpPr>
        <p:spPr>
          <a:xfrm>
            <a:off x="857224" y="2643182"/>
            <a:ext cx="3428992" cy="1200329"/>
          </a:xfrm>
          <a:prstGeom prst="rect">
            <a:avLst/>
          </a:prstGeom>
        </p:spPr>
        <p:txBody>
          <a:bodyPr wrap="square">
            <a:spAutoFit/>
          </a:bodyPr>
          <a:lstStyle/>
          <a:p>
            <a:pPr algn="justLow"/>
            <a:r>
              <a:rPr lang="fa-IR" b="1" cap="all" dirty="0" smtClean="0" bmk="">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افول آمریکا بعد از جنگ جهانی دوم شروع شده و لفاظی های رهبران آمریکا از سال  1990 نوعی «خود توهمی» (</a:t>
            </a:r>
            <a:r>
              <a:rPr lang="en-US" b="1" cap="all" dirty="0" smtClean="0" bmk="">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Tahoma" pitchFamily="34" charset="0"/>
              </a:rPr>
              <a:t>self-delusion</a:t>
            </a:r>
            <a:r>
              <a:rPr lang="fa-IR" b="1" cap="all" dirty="0" smtClean="0" bmk="">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 بوده است</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Down Arrow 9"/>
          <p:cNvSpPr/>
          <p:nvPr/>
        </p:nvSpPr>
        <p:spPr>
          <a:xfrm>
            <a:off x="2000232" y="2071678"/>
            <a:ext cx="714380" cy="571504"/>
          </a:xfrm>
          <a:prstGeom prst="downArrow">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pic>
        <p:nvPicPr>
          <p:cNvPr id="11" name="Picture 10" descr="64.jpg"/>
          <p:cNvPicPr>
            <a:picLocks noChangeAspect="1"/>
          </p:cNvPicPr>
          <p:nvPr/>
        </p:nvPicPr>
        <p:blipFill>
          <a:blip r:embed="rId3"/>
          <a:stretch>
            <a:fillRect/>
          </a:stretch>
        </p:blipFill>
        <p:spPr>
          <a:xfrm rot="19510694">
            <a:off x="1266891" y="4463035"/>
            <a:ext cx="3103203" cy="1657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65.jpg"/>
          <p:cNvPicPr>
            <a:picLocks noChangeAspect="1"/>
          </p:cNvPicPr>
          <p:nvPr/>
        </p:nvPicPr>
        <p:blipFill>
          <a:blip r:embed="rId4"/>
          <a:stretch>
            <a:fillRect/>
          </a:stretch>
        </p:blipFill>
        <p:spPr>
          <a:xfrm>
            <a:off x="0" y="4143380"/>
            <a:ext cx="2114550" cy="2162175"/>
          </a:xfrm>
          <a:prstGeom prst="ellipse">
            <a:avLst/>
          </a:prstGeom>
          <a:ln>
            <a:noFill/>
          </a:ln>
          <a:effectLst>
            <a:softEdge rad="112500"/>
          </a:effec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2360" y="505295"/>
            <a:ext cx="1219379" cy="1043329"/>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par>
                                <p:cTn id="17" presetID="53"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000" fill="hold"/>
                                        <p:tgtEl>
                                          <p:spTgt spid="11"/>
                                        </p:tgtEl>
                                        <p:attrNameLst>
                                          <p:attrName>ppt_w</p:attrName>
                                        </p:attrNameLst>
                                      </p:cBhvr>
                                      <p:tavLst>
                                        <p:tav tm="0">
                                          <p:val>
                                            <p:fltVal val="0"/>
                                          </p:val>
                                        </p:tav>
                                        <p:tav tm="100000">
                                          <p:val>
                                            <p:strVal val="#ppt_w"/>
                                          </p:val>
                                        </p:tav>
                                      </p:tavLst>
                                    </p:anim>
                                    <p:anim calcmode="lin" valueType="num">
                                      <p:cBhvr>
                                        <p:cTn id="20" dur="2000" fill="hold"/>
                                        <p:tgtEl>
                                          <p:spTgt spid="11"/>
                                        </p:tgtEl>
                                        <p:attrNameLst>
                                          <p:attrName>ppt_h</p:attrName>
                                        </p:attrNameLst>
                                      </p:cBhvr>
                                      <p:tavLst>
                                        <p:tav tm="0">
                                          <p:val>
                                            <p:fltVal val="0"/>
                                          </p:val>
                                        </p:tav>
                                        <p:tav tm="100000">
                                          <p:val>
                                            <p:strVal val="#ppt_h"/>
                                          </p:val>
                                        </p:tav>
                                      </p:tavLst>
                                    </p:anim>
                                    <p:animEffect transition="in" filter="fade">
                                      <p:cBhvr>
                                        <p:cTn id="21" dur="2000"/>
                                        <p:tgtEl>
                                          <p:spTgt spid="11"/>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2000"/>
                                        <p:tgtEl>
                                          <p:spTgt spid="6"/>
                                        </p:tgtEl>
                                      </p:cBhvr>
                                    </p:animEffect>
                                  </p:childTnLst>
                                </p:cTn>
                              </p:par>
                            </p:childTnLst>
                          </p:cTn>
                        </p:par>
                        <p:par>
                          <p:cTn id="26" fill="hold">
                            <p:stCondLst>
                              <p:cond delay="4000"/>
                            </p:stCondLst>
                            <p:childTnLst>
                              <p:par>
                                <p:cTn id="27" presetID="22" presetClass="entr" presetSubtype="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2000" fill="hold"/>
                                        <p:tgtEl>
                                          <p:spTgt spid="8"/>
                                        </p:tgtEl>
                                        <p:attrNameLst>
                                          <p:attrName>ppt_w</p:attrName>
                                        </p:attrNameLst>
                                      </p:cBhvr>
                                      <p:tavLst>
                                        <p:tav tm="0">
                                          <p:val>
                                            <p:fltVal val="0"/>
                                          </p:val>
                                        </p:tav>
                                        <p:tav tm="100000">
                                          <p:val>
                                            <p:strVal val="#ppt_w"/>
                                          </p:val>
                                        </p:tav>
                                      </p:tavLst>
                                    </p:anim>
                                    <p:anim calcmode="lin" valueType="num">
                                      <p:cBhvr>
                                        <p:cTn id="35" dur="2000" fill="hold"/>
                                        <p:tgtEl>
                                          <p:spTgt spid="8"/>
                                        </p:tgtEl>
                                        <p:attrNameLst>
                                          <p:attrName>ppt_h</p:attrName>
                                        </p:attrNameLst>
                                      </p:cBhvr>
                                      <p:tavLst>
                                        <p:tav tm="0">
                                          <p:val>
                                            <p:fltVal val="0"/>
                                          </p:val>
                                        </p:tav>
                                        <p:tav tm="100000">
                                          <p:val>
                                            <p:strVal val="#ppt_h"/>
                                          </p:val>
                                        </p:tav>
                                      </p:tavLst>
                                    </p:anim>
                                    <p:animEffect transition="in" filter="fade">
                                      <p:cBhvr>
                                        <p:cTn id="36" dur="2000"/>
                                        <p:tgtEl>
                                          <p:spTgt spid="8"/>
                                        </p:tgtEl>
                                      </p:cBhvr>
                                    </p:animEffect>
                                  </p:childTnLst>
                                </p:cTn>
                              </p:par>
                              <p:par>
                                <p:cTn id="37" presetID="53"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2000" fill="hold"/>
                                        <p:tgtEl>
                                          <p:spTgt spid="12"/>
                                        </p:tgtEl>
                                        <p:attrNameLst>
                                          <p:attrName>ppt_w</p:attrName>
                                        </p:attrNameLst>
                                      </p:cBhvr>
                                      <p:tavLst>
                                        <p:tav tm="0">
                                          <p:val>
                                            <p:fltVal val="0"/>
                                          </p:val>
                                        </p:tav>
                                        <p:tav tm="100000">
                                          <p:val>
                                            <p:strVal val="#ppt_w"/>
                                          </p:val>
                                        </p:tav>
                                      </p:tavLst>
                                    </p:anim>
                                    <p:anim calcmode="lin" valueType="num">
                                      <p:cBhvr>
                                        <p:cTn id="40" dur="2000" fill="hold"/>
                                        <p:tgtEl>
                                          <p:spTgt spid="12"/>
                                        </p:tgtEl>
                                        <p:attrNameLst>
                                          <p:attrName>ppt_h</p:attrName>
                                        </p:attrNameLst>
                                      </p:cBhvr>
                                      <p:tavLst>
                                        <p:tav tm="0">
                                          <p:val>
                                            <p:fltVal val="0"/>
                                          </p:val>
                                        </p:tav>
                                        <p:tav tm="100000">
                                          <p:val>
                                            <p:strVal val="#ppt_h"/>
                                          </p:val>
                                        </p:tav>
                                      </p:tavLst>
                                    </p:anim>
                                    <p:animEffect transition="in" filter="fade">
                                      <p:cBhvr>
                                        <p:cTn id="41" dur="2000"/>
                                        <p:tgtEl>
                                          <p:spTgt spid="12"/>
                                        </p:tgtEl>
                                      </p:cBhvr>
                                    </p:animEffect>
                                  </p:childTnLst>
                                </p:cTn>
                              </p:par>
                            </p:childTnLst>
                          </p:cTn>
                        </p:par>
                        <p:par>
                          <p:cTn id="42" fill="hold">
                            <p:stCondLst>
                              <p:cond delay="2000"/>
                            </p:stCondLst>
                            <p:childTnLst>
                              <p:par>
                                <p:cTn id="43" presetID="22" presetClass="entr" presetSubtype="1"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2000"/>
                                        <p:tgtEl>
                                          <p:spTgt spid="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9"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1214414" y="500042"/>
            <a:ext cx="6643734" cy="461665"/>
          </a:xfrm>
          <a:prstGeom prst="rect">
            <a:avLst/>
          </a:prstGeom>
        </p:spPr>
        <p:txBody>
          <a:bodyPr wrap="square">
            <a:spAutoFit/>
          </a:bodyPr>
          <a:lstStyle/>
          <a:p>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فروپاشی آمریکا همزمان با ظهور قدرتهای دیگر مثل چین </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Down Arrow 3"/>
          <p:cNvSpPr/>
          <p:nvPr/>
        </p:nvSpPr>
        <p:spPr>
          <a:xfrm>
            <a:off x="6572264" y="1142984"/>
            <a:ext cx="428628" cy="500066"/>
          </a:xfrm>
          <a:prstGeom prst="downArrow">
            <a:avLst/>
          </a:prstGeom>
          <a:solidFill>
            <a:srgbClr val="002060"/>
          </a:solidFill>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a:p>
        </p:txBody>
      </p:sp>
      <p:sp>
        <p:nvSpPr>
          <p:cNvPr id="5" name="Down Arrow 4"/>
          <p:cNvSpPr/>
          <p:nvPr/>
        </p:nvSpPr>
        <p:spPr>
          <a:xfrm>
            <a:off x="5143504" y="1142984"/>
            <a:ext cx="428628" cy="500066"/>
          </a:xfrm>
          <a:prstGeom prst="downArrow">
            <a:avLst/>
          </a:prstGeom>
          <a:solidFill>
            <a:srgbClr val="002060"/>
          </a:solidFill>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a:p>
        </p:txBody>
      </p:sp>
      <p:sp>
        <p:nvSpPr>
          <p:cNvPr id="6" name="Down Arrow 5"/>
          <p:cNvSpPr/>
          <p:nvPr/>
        </p:nvSpPr>
        <p:spPr>
          <a:xfrm>
            <a:off x="3857620" y="1142984"/>
            <a:ext cx="428628" cy="500066"/>
          </a:xfrm>
          <a:prstGeom prst="downArrow">
            <a:avLst/>
          </a:prstGeom>
          <a:solidFill>
            <a:srgbClr val="002060"/>
          </a:solidFill>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a:p>
        </p:txBody>
      </p:sp>
      <p:sp>
        <p:nvSpPr>
          <p:cNvPr id="7" name="Down Arrow 6"/>
          <p:cNvSpPr/>
          <p:nvPr/>
        </p:nvSpPr>
        <p:spPr>
          <a:xfrm>
            <a:off x="2413094" y="1142984"/>
            <a:ext cx="428628" cy="500066"/>
          </a:xfrm>
          <a:prstGeom prst="downArrow">
            <a:avLst/>
          </a:prstGeom>
          <a:solidFill>
            <a:srgbClr val="002060"/>
          </a:solidFill>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a:p>
        </p:txBody>
      </p:sp>
      <p:sp>
        <p:nvSpPr>
          <p:cNvPr id="8" name="Rectangle 7"/>
          <p:cNvSpPr/>
          <p:nvPr/>
        </p:nvSpPr>
        <p:spPr>
          <a:xfrm>
            <a:off x="6006684" y="1714488"/>
            <a:ext cx="1444626" cy="369332"/>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b="1" dirty="0" smtClean="0">
                <a:ln w="11430"/>
                <a:solidFill>
                  <a:srgbClr val="FF0000"/>
                </a:solidFill>
                <a:effectLst>
                  <a:outerShdw blurRad="50800" dist="39000" dir="5460000" algn="tl">
                    <a:srgbClr val="000000">
                      <a:alpha val="38000"/>
                    </a:srgbClr>
                  </a:outerShdw>
                </a:effectLst>
                <a:latin typeface="Tahoma" pitchFamily="34" charset="0"/>
                <a:ea typeface="Calibri" pitchFamily="34" charset="0"/>
                <a:cs typeface="B Zar" pitchFamily="2" charset="-78"/>
              </a:rPr>
              <a:t>قدرت اقتصادی</a:t>
            </a:r>
            <a:endParaRPr lang="fa-IR" b="1" dirty="0">
              <a:ln w="11430"/>
              <a:solidFill>
                <a:srgbClr val="FF0000"/>
              </a:solidFill>
              <a:effectLst>
                <a:outerShdw blurRad="50800" dist="39000" dir="5460000" algn="tl">
                  <a:srgbClr val="000000">
                    <a:alpha val="38000"/>
                  </a:srgbClr>
                </a:outerShdw>
              </a:effectLst>
            </a:endParaRPr>
          </a:p>
        </p:txBody>
      </p:sp>
      <p:sp>
        <p:nvSpPr>
          <p:cNvPr id="9" name="Rectangle 8"/>
          <p:cNvSpPr/>
          <p:nvPr/>
        </p:nvSpPr>
        <p:spPr>
          <a:xfrm>
            <a:off x="4744845" y="1714488"/>
            <a:ext cx="1245854" cy="369332"/>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b="1" dirty="0" smtClean="0">
                <a:ln w="11430"/>
                <a:solidFill>
                  <a:srgbClr val="FF0000"/>
                </a:solidFill>
                <a:effectLst>
                  <a:outerShdw blurRad="50800" dist="39000" dir="5460000" algn="tl">
                    <a:srgbClr val="000000">
                      <a:alpha val="38000"/>
                    </a:srgbClr>
                  </a:outerShdw>
                </a:effectLst>
                <a:latin typeface="Tahoma" pitchFamily="34" charset="0"/>
                <a:ea typeface="Calibri" pitchFamily="34" charset="0"/>
                <a:cs typeface="B Zar" pitchFamily="2" charset="-78"/>
              </a:rPr>
              <a:t>قدرت نظامی</a:t>
            </a:r>
            <a:endParaRPr lang="fa-IR" b="1" dirty="0">
              <a:ln w="11430"/>
              <a:solidFill>
                <a:srgbClr val="FF0000"/>
              </a:solidFill>
              <a:effectLst>
                <a:outerShdw blurRad="50800" dist="39000" dir="5460000" algn="tl">
                  <a:srgbClr val="000000">
                    <a:alpha val="38000"/>
                  </a:srgbClr>
                </a:outerShdw>
              </a:effectLst>
            </a:endParaRPr>
          </a:p>
        </p:txBody>
      </p:sp>
      <p:sp>
        <p:nvSpPr>
          <p:cNvPr id="10" name="Rectangle 9"/>
          <p:cNvSpPr/>
          <p:nvPr/>
        </p:nvSpPr>
        <p:spPr>
          <a:xfrm>
            <a:off x="3572077" y="1785926"/>
            <a:ext cx="1010213" cy="369332"/>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b="1" dirty="0" smtClean="0">
                <a:ln w="11430"/>
                <a:solidFill>
                  <a:srgbClr val="FF0000"/>
                </a:solidFill>
                <a:effectLst>
                  <a:outerShdw blurRad="50800" dist="39000" dir="5460000" algn="tl">
                    <a:srgbClr val="000000">
                      <a:alpha val="38000"/>
                    </a:srgbClr>
                  </a:outerShdw>
                </a:effectLst>
                <a:latin typeface="Tahoma" pitchFamily="34" charset="0"/>
                <a:ea typeface="Calibri" pitchFamily="34" charset="0"/>
                <a:cs typeface="B Zar" pitchFamily="2" charset="-78"/>
              </a:rPr>
              <a:t>قدرت نرم</a:t>
            </a:r>
            <a:endParaRPr lang="fa-IR" b="1" dirty="0">
              <a:ln w="11430"/>
              <a:solidFill>
                <a:srgbClr val="FF0000"/>
              </a:solidFill>
              <a:effectLst>
                <a:outerShdw blurRad="50800" dist="39000" dir="5460000" algn="tl">
                  <a:srgbClr val="000000">
                    <a:alpha val="38000"/>
                  </a:srgbClr>
                </a:outerShdw>
              </a:effectLst>
            </a:endParaRPr>
          </a:p>
        </p:txBody>
      </p:sp>
      <p:sp>
        <p:nvSpPr>
          <p:cNvPr id="11" name="Rectangle 10"/>
          <p:cNvSpPr/>
          <p:nvPr/>
        </p:nvSpPr>
        <p:spPr>
          <a:xfrm>
            <a:off x="2000232" y="1711099"/>
            <a:ext cx="123783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b="1" dirty="0" smtClean="0">
                <a:ln w="11430"/>
                <a:solidFill>
                  <a:srgbClr val="FF0000"/>
                </a:solidFill>
                <a:effectLst>
                  <a:outerShdw blurRad="50800" dist="39000" dir="5460000" algn="tl">
                    <a:srgbClr val="000000">
                      <a:alpha val="38000"/>
                    </a:srgbClr>
                  </a:outerShdw>
                </a:effectLst>
                <a:latin typeface="Tahoma" pitchFamily="34" charset="0"/>
                <a:ea typeface="Calibri" pitchFamily="34" charset="0"/>
                <a:cs typeface="B Zar" pitchFamily="2" charset="-78"/>
              </a:rPr>
              <a:t>قدرت نهادی</a:t>
            </a:r>
          </a:p>
          <a:p>
            <a:pPr algn="ctr"/>
            <a:r>
              <a:rPr lang="fa-IR" b="1" dirty="0" smtClean="0">
                <a:ln w="11430"/>
                <a:solidFill>
                  <a:srgbClr val="FF0000"/>
                </a:solidFill>
                <a:effectLst>
                  <a:outerShdw blurRad="50800" dist="39000" dir="5460000" algn="tl">
                    <a:srgbClr val="000000">
                      <a:alpha val="38000"/>
                    </a:srgbClr>
                  </a:outerShdw>
                </a:effectLst>
                <a:latin typeface="Tahoma" pitchFamily="34" charset="0"/>
                <a:ea typeface="Calibri" pitchFamily="34" charset="0"/>
                <a:cs typeface="B Zar" pitchFamily="2" charset="-78"/>
              </a:rPr>
              <a:t>(رژیمی)</a:t>
            </a:r>
            <a:endParaRPr lang="fa-IR" b="1" dirty="0">
              <a:ln w="11430"/>
              <a:solidFill>
                <a:srgbClr val="FF0000"/>
              </a:solidFill>
              <a:effectLst>
                <a:outerShdw blurRad="50800" dist="39000" dir="5460000" algn="tl">
                  <a:srgbClr val="000000">
                    <a:alpha val="38000"/>
                  </a:srgbClr>
                </a:outerShdw>
              </a:effectLst>
            </a:endParaRPr>
          </a:p>
        </p:txBody>
      </p:sp>
      <p:sp>
        <p:nvSpPr>
          <p:cNvPr id="13" name="Rectangle 12"/>
          <p:cNvSpPr/>
          <p:nvPr/>
        </p:nvSpPr>
        <p:spPr>
          <a:xfrm>
            <a:off x="7358082" y="2828694"/>
            <a:ext cx="1156086" cy="369332"/>
          </a:xfrm>
          <a:prstGeom prst="rect">
            <a:avLst/>
          </a:prstGeom>
        </p:spPr>
        <p:txBody>
          <a:bodyPr wrap="none">
            <a:spAutoFit/>
          </a:bodyPr>
          <a:lstStyle/>
          <a:p>
            <a:r>
              <a:rPr lang="fa-IR"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ahoma" pitchFamily="34" charset="0"/>
                <a:ea typeface="Calibri" pitchFamily="34" charset="0"/>
                <a:cs typeface="B Zar" pitchFamily="2" charset="-78"/>
              </a:rPr>
              <a:t>راجر کلیف </a:t>
            </a:r>
            <a:endParaRPr lang="fa-IR"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14" name="Rectangle 13"/>
          <p:cNvSpPr/>
          <p:nvPr/>
        </p:nvSpPr>
        <p:spPr>
          <a:xfrm>
            <a:off x="0" y="2697960"/>
            <a:ext cx="7072330" cy="584775"/>
          </a:xfrm>
          <a:prstGeom prst="rect">
            <a:avLst/>
          </a:prstGeom>
        </p:spPr>
        <p:txBody>
          <a:bodyPr wrap="square">
            <a:spAutoFit/>
          </a:bodyPr>
          <a:lstStyle/>
          <a:p>
            <a:r>
              <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 تا سال 2020 نیروی نظامی چین تا حد زیادی با آمریکا برابر خواهد شد و پیش بینی می شود سلطه نظامی آمریکا در شرق آسیا به طور قابل ملاحظه ای</a:t>
            </a:r>
            <a:r>
              <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ea typeface="Calibri" pitchFamily="34" charset="0"/>
                <a:cs typeface="Times New Roman" pitchFamily="18" charset="0"/>
              </a:rPr>
              <a:t> </a:t>
            </a:r>
            <a:r>
              <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 به نفع چین تخریب خواهد شد.</a:t>
            </a:r>
            <a:endParaRPr lang="fa-IR"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Donut 14"/>
          <p:cNvSpPr/>
          <p:nvPr/>
        </p:nvSpPr>
        <p:spPr>
          <a:xfrm>
            <a:off x="8572528" y="2840836"/>
            <a:ext cx="357190" cy="357190"/>
          </a:xfrm>
          <a:prstGeom prst="donut">
            <a:avLst/>
          </a:prstGeom>
          <a:solidFill>
            <a:schemeClr val="bg2">
              <a:lumMod val="50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tx1"/>
              </a:solidFill>
            </a:endParaRPr>
          </a:p>
        </p:txBody>
      </p:sp>
      <p:sp>
        <p:nvSpPr>
          <p:cNvPr id="16" name="Left Arrow 15"/>
          <p:cNvSpPr/>
          <p:nvPr/>
        </p:nvSpPr>
        <p:spPr>
          <a:xfrm>
            <a:off x="7072330" y="2885639"/>
            <a:ext cx="357190" cy="285752"/>
          </a:xfrm>
          <a:prstGeom prst="leftArrow">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7" name="Rectangle 16"/>
          <p:cNvSpPr/>
          <p:nvPr/>
        </p:nvSpPr>
        <p:spPr>
          <a:xfrm>
            <a:off x="7196179" y="3429000"/>
            <a:ext cx="1317990" cy="369332"/>
          </a:xfrm>
          <a:prstGeom prst="rect">
            <a:avLst/>
          </a:prstGeom>
        </p:spPr>
        <p:txBody>
          <a:bodyPr wrap="none">
            <a:spAutoFit/>
          </a:bodyPr>
          <a:lstStyle/>
          <a:p>
            <a:r>
              <a:rPr lang="fa-IR"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ahoma" pitchFamily="34" charset="0"/>
                <a:ea typeface="Calibri" pitchFamily="34" charset="0"/>
                <a:cs typeface="B Zar" pitchFamily="2" charset="-78"/>
              </a:rPr>
              <a:t>هنری کسینجر</a:t>
            </a:r>
            <a:endParaRPr lang="fa-IR"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18" name="Donut 17"/>
          <p:cNvSpPr/>
          <p:nvPr/>
        </p:nvSpPr>
        <p:spPr>
          <a:xfrm>
            <a:off x="8572528" y="3441142"/>
            <a:ext cx="357190" cy="357190"/>
          </a:xfrm>
          <a:prstGeom prst="donut">
            <a:avLst/>
          </a:prstGeom>
          <a:solidFill>
            <a:schemeClr val="bg2">
              <a:lumMod val="50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tx1"/>
              </a:solidFill>
            </a:endParaRPr>
          </a:p>
        </p:txBody>
      </p:sp>
      <p:sp>
        <p:nvSpPr>
          <p:cNvPr id="19" name="Left Arrow 18"/>
          <p:cNvSpPr/>
          <p:nvPr/>
        </p:nvSpPr>
        <p:spPr>
          <a:xfrm>
            <a:off x="6858016" y="3485945"/>
            <a:ext cx="357190" cy="285752"/>
          </a:xfrm>
          <a:prstGeom prst="leftArrow">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20" name="Rectangle 19"/>
          <p:cNvSpPr/>
          <p:nvPr/>
        </p:nvSpPr>
        <p:spPr>
          <a:xfrm>
            <a:off x="0" y="3429000"/>
            <a:ext cx="6858000" cy="369332"/>
          </a:xfrm>
          <a:prstGeom prst="rect">
            <a:avLst/>
          </a:prstGeom>
        </p:spPr>
        <p:txBody>
          <a:bodyPr wrap="square">
            <a:spAutoFit/>
          </a:bodyPr>
          <a:lstStyle/>
          <a:p>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ترامپ یکی از شخصیت های تاریخی می باشدکه نشان دهنده پایان یک دوره است. </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1" name="Rectangle 20"/>
          <p:cNvSpPr/>
          <p:nvPr/>
        </p:nvSpPr>
        <p:spPr>
          <a:xfrm>
            <a:off x="7154502" y="4059800"/>
            <a:ext cx="1359668" cy="369332"/>
          </a:xfrm>
          <a:prstGeom prst="rect">
            <a:avLst/>
          </a:prstGeom>
        </p:spPr>
        <p:txBody>
          <a:bodyPr wrap="none">
            <a:spAutoFit/>
          </a:bodyPr>
          <a:lstStyle/>
          <a:p>
            <a:r>
              <a:rPr lang="fa-IR"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ahoma" pitchFamily="34" charset="0"/>
                <a:ea typeface="Calibri" pitchFamily="34" charset="0"/>
                <a:cs typeface="B Zar" pitchFamily="2" charset="-78"/>
              </a:rPr>
              <a:t>درک تامپسون</a:t>
            </a:r>
            <a:endParaRPr lang="fa-IR"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22" name="Donut 21"/>
          <p:cNvSpPr/>
          <p:nvPr/>
        </p:nvSpPr>
        <p:spPr>
          <a:xfrm>
            <a:off x="8572528" y="4071942"/>
            <a:ext cx="357190" cy="357190"/>
          </a:xfrm>
          <a:prstGeom prst="donut">
            <a:avLst/>
          </a:prstGeom>
          <a:solidFill>
            <a:schemeClr val="bg2">
              <a:lumMod val="50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tx1"/>
              </a:solidFill>
            </a:endParaRPr>
          </a:p>
        </p:txBody>
      </p:sp>
      <p:sp>
        <p:nvSpPr>
          <p:cNvPr id="23" name="Left Arrow 22"/>
          <p:cNvSpPr/>
          <p:nvPr/>
        </p:nvSpPr>
        <p:spPr>
          <a:xfrm>
            <a:off x="6858016" y="4116745"/>
            <a:ext cx="357190" cy="285752"/>
          </a:xfrm>
          <a:prstGeom prst="leftArrow">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24" name="Rectangle 23"/>
          <p:cNvSpPr/>
          <p:nvPr/>
        </p:nvSpPr>
        <p:spPr>
          <a:xfrm>
            <a:off x="0" y="3857628"/>
            <a:ext cx="6786546" cy="646331"/>
          </a:xfrm>
          <a:prstGeom prst="rect">
            <a:avLst/>
          </a:prstGeom>
        </p:spPr>
        <p:txBody>
          <a:bodyPr wrap="square">
            <a:spAutoFit/>
          </a:bodyPr>
          <a:lstStyle/>
          <a:p>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طرفداران ترامپ کسانی اند که دچار کینه نژادی و برخورد با بیگانه‌ها (اقلیتهای قومی و نژادی و مهاجران) هستند. مشخصه اصلی آنها خشم است. </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8" name="Picture 27" descr="39.jpg"/>
          <p:cNvPicPr>
            <a:picLocks noChangeAspect="1"/>
          </p:cNvPicPr>
          <p:nvPr/>
        </p:nvPicPr>
        <p:blipFill>
          <a:blip r:embed="rId3"/>
          <a:stretch>
            <a:fillRect/>
          </a:stretch>
        </p:blipFill>
        <p:spPr>
          <a:xfrm rot="20096110">
            <a:off x="-356053" y="895508"/>
            <a:ext cx="2919421" cy="1700220"/>
          </a:xfrm>
          <a:prstGeom prst="ellipse">
            <a:avLst/>
          </a:prstGeom>
          <a:ln>
            <a:noFill/>
          </a:ln>
          <a:effectLst>
            <a:softEdge rad="112500"/>
          </a:effectLst>
        </p:spPr>
      </p:pic>
      <p:pic>
        <p:nvPicPr>
          <p:cNvPr id="29" name="Picture 28" descr="61.jpg"/>
          <p:cNvPicPr>
            <a:picLocks noChangeAspect="1"/>
          </p:cNvPicPr>
          <p:nvPr/>
        </p:nvPicPr>
        <p:blipFill>
          <a:blip r:embed="rId4"/>
          <a:stretch>
            <a:fillRect/>
          </a:stretch>
        </p:blipFill>
        <p:spPr>
          <a:xfrm rot="19586153">
            <a:off x="36460" y="4611726"/>
            <a:ext cx="2806835" cy="2012188"/>
          </a:xfrm>
          <a:prstGeom prst="ellipse">
            <a:avLst/>
          </a:prstGeom>
          <a:ln>
            <a:noFill/>
          </a:ln>
          <a:effectLst>
            <a:softEdge rad="112500"/>
          </a:effectLst>
        </p:spPr>
      </p:pic>
      <p:pic>
        <p:nvPicPr>
          <p:cNvPr id="30" name="Picture 29" descr="62.jpg"/>
          <p:cNvPicPr>
            <a:picLocks noChangeAspect="1"/>
          </p:cNvPicPr>
          <p:nvPr/>
        </p:nvPicPr>
        <p:blipFill>
          <a:blip r:embed="rId5"/>
          <a:stretch>
            <a:fillRect/>
          </a:stretch>
        </p:blipFill>
        <p:spPr>
          <a:xfrm rot="20979574">
            <a:off x="2298115" y="4629986"/>
            <a:ext cx="3018431" cy="20002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1" name="Picture 30" descr="63.JPG"/>
          <p:cNvPicPr>
            <a:picLocks noChangeAspect="1"/>
          </p:cNvPicPr>
          <p:nvPr/>
        </p:nvPicPr>
        <p:blipFill>
          <a:blip r:embed="rId6" cstate="print"/>
          <a:stretch>
            <a:fillRect/>
          </a:stretch>
        </p:blipFill>
        <p:spPr>
          <a:xfrm>
            <a:off x="5786446" y="4382579"/>
            <a:ext cx="2766532" cy="22611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2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2000"/>
                                        <p:tgtEl>
                                          <p:spTgt spid="4"/>
                                        </p:tgtEl>
                                      </p:cBhvr>
                                    </p:animEffect>
                                  </p:childTnLst>
                                </p:cTn>
                              </p:par>
                            </p:childTnLst>
                          </p:cTn>
                        </p:par>
                        <p:par>
                          <p:cTn id="14" fill="hold">
                            <p:stCondLst>
                              <p:cond delay="4000"/>
                            </p:stCondLst>
                            <p:childTnLst>
                              <p:par>
                                <p:cTn id="15" presetID="53"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2000" fill="hold"/>
                                        <p:tgtEl>
                                          <p:spTgt spid="8"/>
                                        </p:tgtEl>
                                        <p:attrNameLst>
                                          <p:attrName>ppt_w</p:attrName>
                                        </p:attrNameLst>
                                      </p:cBhvr>
                                      <p:tavLst>
                                        <p:tav tm="0">
                                          <p:val>
                                            <p:fltVal val="0"/>
                                          </p:val>
                                        </p:tav>
                                        <p:tav tm="100000">
                                          <p:val>
                                            <p:strVal val="#ppt_w"/>
                                          </p:val>
                                        </p:tav>
                                      </p:tavLst>
                                    </p:anim>
                                    <p:anim calcmode="lin" valueType="num">
                                      <p:cBhvr>
                                        <p:cTn id="18" dur="2000" fill="hold"/>
                                        <p:tgtEl>
                                          <p:spTgt spid="8"/>
                                        </p:tgtEl>
                                        <p:attrNameLst>
                                          <p:attrName>ppt_h</p:attrName>
                                        </p:attrNameLst>
                                      </p:cBhvr>
                                      <p:tavLst>
                                        <p:tav tm="0">
                                          <p:val>
                                            <p:fltVal val="0"/>
                                          </p:val>
                                        </p:tav>
                                        <p:tav tm="100000">
                                          <p:val>
                                            <p:strVal val="#ppt_h"/>
                                          </p:val>
                                        </p:tav>
                                      </p:tavLst>
                                    </p:anim>
                                    <p:animEffect transition="in" filter="fade">
                                      <p:cBhvr>
                                        <p:cTn id="19" dur="2000"/>
                                        <p:tgtEl>
                                          <p:spTgt spid="8"/>
                                        </p:tgtEl>
                                      </p:cBhvr>
                                    </p:animEffect>
                                  </p:childTnLst>
                                </p:cTn>
                              </p:par>
                            </p:childTnLst>
                          </p:cTn>
                        </p:par>
                        <p:par>
                          <p:cTn id="20" fill="hold">
                            <p:stCondLst>
                              <p:cond delay="6000"/>
                            </p:stCondLst>
                            <p:childTnLst>
                              <p:par>
                                <p:cTn id="21" presetID="53"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2000" fill="hold"/>
                                        <p:tgtEl>
                                          <p:spTgt spid="28"/>
                                        </p:tgtEl>
                                        <p:attrNameLst>
                                          <p:attrName>ppt_w</p:attrName>
                                        </p:attrNameLst>
                                      </p:cBhvr>
                                      <p:tavLst>
                                        <p:tav tm="0">
                                          <p:val>
                                            <p:fltVal val="0"/>
                                          </p:val>
                                        </p:tav>
                                        <p:tav tm="100000">
                                          <p:val>
                                            <p:strVal val="#ppt_w"/>
                                          </p:val>
                                        </p:tav>
                                      </p:tavLst>
                                    </p:anim>
                                    <p:anim calcmode="lin" valueType="num">
                                      <p:cBhvr>
                                        <p:cTn id="24" dur="2000" fill="hold"/>
                                        <p:tgtEl>
                                          <p:spTgt spid="28"/>
                                        </p:tgtEl>
                                        <p:attrNameLst>
                                          <p:attrName>ppt_h</p:attrName>
                                        </p:attrNameLst>
                                      </p:cBhvr>
                                      <p:tavLst>
                                        <p:tav tm="0">
                                          <p:val>
                                            <p:fltVal val="0"/>
                                          </p:val>
                                        </p:tav>
                                        <p:tav tm="100000">
                                          <p:val>
                                            <p:strVal val="#ppt_h"/>
                                          </p:val>
                                        </p:tav>
                                      </p:tavLst>
                                    </p:anim>
                                    <p:animEffect transition="in" filter="fade">
                                      <p:cBhvr>
                                        <p:cTn id="25" dur="2000"/>
                                        <p:tgtEl>
                                          <p:spTgt spid="28"/>
                                        </p:tgtEl>
                                      </p:cBhvr>
                                    </p:animEffect>
                                  </p:childTnLst>
                                </p:cTn>
                              </p:par>
                            </p:childTnLst>
                          </p:cTn>
                        </p:par>
                        <p:par>
                          <p:cTn id="26" fill="hold">
                            <p:stCondLst>
                              <p:cond delay="8000"/>
                            </p:stCondLst>
                            <p:childTnLst>
                              <p:par>
                                <p:cTn id="27" presetID="22" presetClass="entr" presetSubtype="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2000"/>
                                        <p:tgtEl>
                                          <p:spTgt spid="5"/>
                                        </p:tgtEl>
                                      </p:cBhvr>
                                    </p:animEffect>
                                  </p:childTnLst>
                                </p:cTn>
                              </p:par>
                            </p:childTnLst>
                          </p:cTn>
                        </p:par>
                        <p:par>
                          <p:cTn id="30" fill="hold">
                            <p:stCondLst>
                              <p:cond delay="10000"/>
                            </p:stCondLst>
                            <p:childTnLst>
                              <p:par>
                                <p:cTn id="31" presetID="53"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2000" fill="hold"/>
                                        <p:tgtEl>
                                          <p:spTgt spid="9"/>
                                        </p:tgtEl>
                                        <p:attrNameLst>
                                          <p:attrName>ppt_w</p:attrName>
                                        </p:attrNameLst>
                                      </p:cBhvr>
                                      <p:tavLst>
                                        <p:tav tm="0">
                                          <p:val>
                                            <p:fltVal val="0"/>
                                          </p:val>
                                        </p:tav>
                                        <p:tav tm="100000">
                                          <p:val>
                                            <p:strVal val="#ppt_w"/>
                                          </p:val>
                                        </p:tav>
                                      </p:tavLst>
                                    </p:anim>
                                    <p:anim calcmode="lin" valueType="num">
                                      <p:cBhvr>
                                        <p:cTn id="34" dur="2000" fill="hold"/>
                                        <p:tgtEl>
                                          <p:spTgt spid="9"/>
                                        </p:tgtEl>
                                        <p:attrNameLst>
                                          <p:attrName>ppt_h</p:attrName>
                                        </p:attrNameLst>
                                      </p:cBhvr>
                                      <p:tavLst>
                                        <p:tav tm="0">
                                          <p:val>
                                            <p:fltVal val="0"/>
                                          </p:val>
                                        </p:tav>
                                        <p:tav tm="100000">
                                          <p:val>
                                            <p:strVal val="#ppt_h"/>
                                          </p:val>
                                        </p:tav>
                                      </p:tavLst>
                                    </p:anim>
                                    <p:animEffect transition="in" filter="fade">
                                      <p:cBhvr>
                                        <p:cTn id="35" dur="2000"/>
                                        <p:tgtEl>
                                          <p:spTgt spid="9"/>
                                        </p:tgtEl>
                                      </p:cBhvr>
                                    </p:animEffect>
                                  </p:childTnLst>
                                </p:cTn>
                              </p:par>
                            </p:childTnLst>
                          </p:cTn>
                        </p:par>
                        <p:par>
                          <p:cTn id="36" fill="hold">
                            <p:stCondLst>
                              <p:cond delay="12000"/>
                            </p:stCondLst>
                            <p:childTnLst>
                              <p:par>
                                <p:cTn id="37" presetID="22" presetClass="entr" presetSubtype="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2000"/>
                                        <p:tgtEl>
                                          <p:spTgt spid="6"/>
                                        </p:tgtEl>
                                      </p:cBhvr>
                                    </p:animEffect>
                                  </p:childTnLst>
                                </p:cTn>
                              </p:par>
                            </p:childTnLst>
                          </p:cTn>
                        </p:par>
                        <p:par>
                          <p:cTn id="40" fill="hold">
                            <p:stCondLst>
                              <p:cond delay="14000"/>
                            </p:stCondLst>
                            <p:childTnLst>
                              <p:par>
                                <p:cTn id="41" presetID="53"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000" fill="hold"/>
                                        <p:tgtEl>
                                          <p:spTgt spid="10"/>
                                        </p:tgtEl>
                                        <p:attrNameLst>
                                          <p:attrName>ppt_w</p:attrName>
                                        </p:attrNameLst>
                                      </p:cBhvr>
                                      <p:tavLst>
                                        <p:tav tm="0">
                                          <p:val>
                                            <p:fltVal val="0"/>
                                          </p:val>
                                        </p:tav>
                                        <p:tav tm="100000">
                                          <p:val>
                                            <p:strVal val="#ppt_w"/>
                                          </p:val>
                                        </p:tav>
                                      </p:tavLst>
                                    </p:anim>
                                    <p:anim calcmode="lin" valueType="num">
                                      <p:cBhvr>
                                        <p:cTn id="44" dur="2000" fill="hold"/>
                                        <p:tgtEl>
                                          <p:spTgt spid="10"/>
                                        </p:tgtEl>
                                        <p:attrNameLst>
                                          <p:attrName>ppt_h</p:attrName>
                                        </p:attrNameLst>
                                      </p:cBhvr>
                                      <p:tavLst>
                                        <p:tav tm="0">
                                          <p:val>
                                            <p:fltVal val="0"/>
                                          </p:val>
                                        </p:tav>
                                        <p:tav tm="100000">
                                          <p:val>
                                            <p:strVal val="#ppt_h"/>
                                          </p:val>
                                        </p:tav>
                                      </p:tavLst>
                                    </p:anim>
                                    <p:animEffect transition="in" filter="fade">
                                      <p:cBhvr>
                                        <p:cTn id="45" dur="2000"/>
                                        <p:tgtEl>
                                          <p:spTgt spid="10"/>
                                        </p:tgtEl>
                                      </p:cBhvr>
                                    </p:animEffect>
                                  </p:childTnLst>
                                </p:cTn>
                              </p:par>
                            </p:childTnLst>
                          </p:cTn>
                        </p:par>
                        <p:par>
                          <p:cTn id="46" fill="hold">
                            <p:stCondLst>
                              <p:cond delay="16000"/>
                            </p:stCondLst>
                            <p:childTnLst>
                              <p:par>
                                <p:cTn id="47" presetID="22" presetClass="entr" presetSubtype="1"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2000"/>
                                        <p:tgtEl>
                                          <p:spTgt spid="7"/>
                                        </p:tgtEl>
                                      </p:cBhvr>
                                    </p:animEffect>
                                  </p:childTnLst>
                                </p:cTn>
                              </p:par>
                            </p:childTnLst>
                          </p:cTn>
                        </p:par>
                        <p:par>
                          <p:cTn id="50" fill="hold">
                            <p:stCondLst>
                              <p:cond delay="18000"/>
                            </p:stCondLst>
                            <p:childTnLst>
                              <p:par>
                                <p:cTn id="51" presetID="53" presetClass="entr" presetSubtype="0"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2000" fill="hold"/>
                                        <p:tgtEl>
                                          <p:spTgt spid="11"/>
                                        </p:tgtEl>
                                        <p:attrNameLst>
                                          <p:attrName>ppt_w</p:attrName>
                                        </p:attrNameLst>
                                      </p:cBhvr>
                                      <p:tavLst>
                                        <p:tav tm="0">
                                          <p:val>
                                            <p:fltVal val="0"/>
                                          </p:val>
                                        </p:tav>
                                        <p:tav tm="100000">
                                          <p:val>
                                            <p:strVal val="#ppt_w"/>
                                          </p:val>
                                        </p:tav>
                                      </p:tavLst>
                                    </p:anim>
                                    <p:anim calcmode="lin" valueType="num">
                                      <p:cBhvr>
                                        <p:cTn id="54" dur="2000" fill="hold"/>
                                        <p:tgtEl>
                                          <p:spTgt spid="11"/>
                                        </p:tgtEl>
                                        <p:attrNameLst>
                                          <p:attrName>ppt_h</p:attrName>
                                        </p:attrNameLst>
                                      </p:cBhvr>
                                      <p:tavLst>
                                        <p:tav tm="0">
                                          <p:val>
                                            <p:fltVal val="0"/>
                                          </p:val>
                                        </p:tav>
                                        <p:tav tm="100000">
                                          <p:val>
                                            <p:strVal val="#ppt_h"/>
                                          </p:val>
                                        </p:tav>
                                      </p:tavLst>
                                    </p:anim>
                                    <p:animEffect transition="in" filter="fade">
                                      <p:cBhvr>
                                        <p:cTn id="55" dur="20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2000" fill="hold"/>
                                        <p:tgtEl>
                                          <p:spTgt spid="15"/>
                                        </p:tgtEl>
                                        <p:attrNameLst>
                                          <p:attrName>ppt_w</p:attrName>
                                        </p:attrNameLst>
                                      </p:cBhvr>
                                      <p:tavLst>
                                        <p:tav tm="0">
                                          <p:val>
                                            <p:fltVal val="0"/>
                                          </p:val>
                                        </p:tav>
                                        <p:tav tm="100000">
                                          <p:val>
                                            <p:strVal val="#ppt_w"/>
                                          </p:val>
                                        </p:tav>
                                      </p:tavLst>
                                    </p:anim>
                                    <p:anim calcmode="lin" valueType="num">
                                      <p:cBhvr>
                                        <p:cTn id="61" dur="2000" fill="hold"/>
                                        <p:tgtEl>
                                          <p:spTgt spid="15"/>
                                        </p:tgtEl>
                                        <p:attrNameLst>
                                          <p:attrName>ppt_h</p:attrName>
                                        </p:attrNameLst>
                                      </p:cBhvr>
                                      <p:tavLst>
                                        <p:tav tm="0">
                                          <p:val>
                                            <p:fltVal val="0"/>
                                          </p:val>
                                        </p:tav>
                                        <p:tav tm="100000">
                                          <p:val>
                                            <p:strVal val="#ppt_h"/>
                                          </p:val>
                                        </p:tav>
                                      </p:tavLst>
                                    </p:anim>
                                    <p:animEffect transition="in" filter="fade">
                                      <p:cBhvr>
                                        <p:cTn id="62" dur="2000"/>
                                        <p:tgtEl>
                                          <p:spTgt spid="15"/>
                                        </p:tgtEl>
                                      </p:cBhvr>
                                    </p:animEffect>
                                  </p:childTnLst>
                                </p:cTn>
                              </p:par>
                            </p:childTnLst>
                          </p:cTn>
                        </p:par>
                        <p:par>
                          <p:cTn id="63" fill="hold">
                            <p:stCondLst>
                              <p:cond delay="2000"/>
                            </p:stCondLst>
                            <p:childTnLst>
                              <p:par>
                                <p:cTn id="64" presetID="22" presetClass="entr" presetSubtype="2"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right)">
                                      <p:cBhvr>
                                        <p:cTn id="66" dur="2000"/>
                                        <p:tgtEl>
                                          <p:spTgt spid="13"/>
                                        </p:tgtEl>
                                      </p:cBhvr>
                                    </p:animEffect>
                                  </p:childTnLst>
                                </p:cTn>
                              </p:par>
                            </p:childTnLst>
                          </p:cTn>
                        </p:par>
                        <p:par>
                          <p:cTn id="67" fill="hold">
                            <p:stCondLst>
                              <p:cond delay="4000"/>
                            </p:stCondLst>
                            <p:childTnLst>
                              <p:par>
                                <p:cTn id="68" presetID="53" presetClass="entr" presetSubtype="0"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2000" fill="hold"/>
                                        <p:tgtEl>
                                          <p:spTgt spid="29"/>
                                        </p:tgtEl>
                                        <p:attrNameLst>
                                          <p:attrName>ppt_w</p:attrName>
                                        </p:attrNameLst>
                                      </p:cBhvr>
                                      <p:tavLst>
                                        <p:tav tm="0">
                                          <p:val>
                                            <p:fltVal val="0"/>
                                          </p:val>
                                        </p:tav>
                                        <p:tav tm="100000">
                                          <p:val>
                                            <p:strVal val="#ppt_w"/>
                                          </p:val>
                                        </p:tav>
                                      </p:tavLst>
                                    </p:anim>
                                    <p:anim calcmode="lin" valueType="num">
                                      <p:cBhvr>
                                        <p:cTn id="71" dur="2000" fill="hold"/>
                                        <p:tgtEl>
                                          <p:spTgt spid="29"/>
                                        </p:tgtEl>
                                        <p:attrNameLst>
                                          <p:attrName>ppt_h</p:attrName>
                                        </p:attrNameLst>
                                      </p:cBhvr>
                                      <p:tavLst>
                                        <p:tav tm="0">
                                          <p:val>
                                            <p:fltVal val="0"/>
                                          </p:val>
                                        </p:tav>
                                        <p:tav tm="100000">
                                          <p:val>
                                            <p:strVal val="#ppt_h"/>
                                          </p:val>
                                        </p:tav>
                                      </p:tavLst>
                                    </p:anim>
                                    <p:animEffect transition="in" filter="fade">
                                      <p:cBhvr>
                                        <p:cTn id="72" dur="2000"/>
                                        <p:tgtEl>
                                          <p:spTgt spid="29"/>
                                        </p:tgtEl>
                                      </p:cBhvr>
                                    </p:animEffect>
                                  </p:childTnLst>
                                </p:cTn>
                              </p:par>
                            </p:childTnLst>
                          </p:cTn>
                        </p:par>
                        <p:par>
                          <p:cTn id="73" fill="hold">
                            <p:stCondLst>
                              <p:cond delay="6000"/>
                            </p:stCondLst>
                            <p:childTnLst>
                              <p:par>
                                <p:cTn id="74" presetID="22" presetClass="entr" presetSubtype="2"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right)">
                                      <p:cBhvr>
                                        <p:cTn id="76" dur="2000"/>
                                        <p:tgtEl>
                                          <p:spTgt spid="16"/>
                                        </p:tgtEl>
                                      </p:cBhvr>
                                    </p:animEffect>
                                  </p:childTnLst>
                                </p:cTn>
                              </p:par>
                            </p:childTnLst>
                          </p:cTn>
                        </p:par>
                        <p:par>
                          <p:cTn id="77" fill="hold">
                            <p:stCondLst>
                              <p:cond delay="8000"/>
                            </p:stCondLst>
                            <p:childTnLst>
                              <p:par>
                                <p:cTn id="78" presetID="22" presetClass="entr" presetSubtype="2"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wipe(right)">
                                      <p:cBhvr>
                                        <p:cTn id="80" dur="2000"/>
                                        <p:tgtEl>
                                          <p:spTgt spid="14"/>
                                        </p:tgtEl>
                                      </p:cBhvr>
                                    </p:animEffect>
                                  </p:childTnLst>
                                </p:cTn>
                              </p:par>
                              <p:par>
                                <p:cTn id="81" presetID="53"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2000" fill="hold"/>
                                        <p:tgtEl>
                                          <p:spTgt spid="18"/>
                                        </p:tgtEl>
                                        <p:attrNameLst>
                                          <p:attrName>ppt_w</p:attrName>
                                        </p:attrNameLst>
                                      </p:cBhvr>
                                      <p:tavLst>
                                        <p:tav tm="0">
                                          <p:val>
                                            <p:fltVal val="0"/>
                                          </p:val>
                                        </p:tav>
                                        <p:tav tm="100000">
                                          <p:val>
                                            <p:strVal val="#ppt_w"/>
                                          </p:val>
                                        </p:tav>
                                      </p:tavLst>
                                    </p:anim>
                                    <p:anim calcmode="lin" valueType="num">
                                      <p:cBhvr>
                                        <p:cTn id="84" dur="2000" fill="hold"/>
                                        <p:tgtEl>
                                          <p:spTgt spid="18"/>
                                        </p:tgtEl>
                                        <p:attrNameLst>
                                          <p:attrName>ppt_h</p:attrName>
                                        </p:attrNameLst>
                                      </p:cBhvr>
                                      <p:tavLst>
                                        <p:tav tm="0">
                                          <p:val>
                                            <p:fltVal val="0"/>
                                          </p:val>
                                        </p:tav>
                                        <p:tav tm="100000">
                                          <p:val>
                                            <p:strVal val="#ppt_h"/>
                                          </p:val>
                                        </p:tav>
                                      </p:tavLst>
                                    </p:anim>
                                    <p:animEffect transition="in" filter="fade">
                                      <p:cBhvr>
                                        <p:cTn id="85" dur="2000"/>
                                        <p:tgtEl>
                                          <p:spTgt spid="18"/>
                                        </p:tgtEl>
                                      </p:cBhvr>
                                    </p:animEffect>
                                  </p:childTnLst>
                                </p:cTn>
                              </p:par>
                            </p:childTnLst>
                          </p:cTn>
                        </p:par>
                        <p:par>
                          <p:cTn id="86" fill="hold">
                            <p:stCondLst>
                              <p:cond delay="10000"/>
                            </p:stCondLst>
                            <p:childTnLst>
                              <p:par>
                                <p:cTn id="87" presetID="22" presetClass="entr" presetSubtype="2"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right)">
                                      <p:cBhvr>
                                        <p:cTn id="89" dur="2000"/>
                                        <p:tgtEl>
                                          <p:spTgt spid="17"/>
                                        </p:tgtEl>
                                      </p:cBhvr>
                                    </p:animEffect>
                                  </p:childTnLst>
                                </p:cTn>
                              </p:par>
                            </p:childTnLst>
                          </p:cTn>
                        </p:par>
                        <p:par>
                          <p:cTn id="90" fill="hold">
                            <p:stCondLst>
                              <p:cond delay="12000"/>
                            </p:stCondLst>
                            <p:childTnLst>
                              <p:par>
                                <p:cTn id="91" presetID="53" presetClass="entr" presetSubtype="0" fill="hold" nodeType="after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p:cTn id="93" dur="2000" fill="hold"/>
                                        <p:tgtEl>
                                          <p:spTgt spid="30"/>
                                        </p:tgtEl>
                                        <p:attrNameLst>
                                          <p:attrName>ppt_w</p:attrName>
                                        </p:attrNameLst>
                                      </p:cBhvr>
                                      <p:tavLst>
                                        <p:tav tm="0">
                                          <p:val>
                                            <p:fltVal val="0"/>
                                          </p:val>
                                        </p:tav>
                                        <p:tav tm="100000">
                                          <p:val>
                                            <p:strVal val="#ppt_w"/>
                                          </p:val>
                                        </p:tav>
                                      </p:tavLst>
                                    </p:anim>
                                    <p:anim calcmode="lin" valueType="num">
                                      <p:cBhvr>
                                        <p:cTn id="94" dur="2000" fill="hold"/>
                                        <p:tgtEl>
                                          <p:spTgt spid="30"/>
                                        </p:tgtEl>
                                        <p:attrNameLst>
                                          <p:attrName>ppt_h</p:attrName>
                                        </p:attrNameLst>
                                      </p:cBhvr>
                                      <p:tavLst>
                                        <p:tav tm="0">
                                          <p:val>
                                            <p:fltVal val="0"/>
                                          </p:val>
                                        </p:tav>
                                        <p:tav tm="100000">
                                          <p:val>
                                            <p:strVal val="#ppt_h"/>
                                          </p:val>
                                        </p:tav>
                                      </p:tavLst>
                                    </p:anim>
                                    <p:animEffect transition="in" filter="fade">
                                      <p:cBhvr>
                                        <p:cTn id="95" dur="2000"/>
                                        <p:tgtEl>
                                          <p:spTgt spid="30"/>
                                        </p:tgtEl>
                                      </p:cBhvr>
                                    </p:animEffect>
                                  </p:childTnLst>
                                </p:cTn>
                              </p:par>
                            </p:childTnLst>
                          </p:cTn>
                        </p:par>
                        <p:par>
                          <p:cTn id="96" fill="hold">
                            <p:stCondLst>
                              <p:cond delay="14000"/>
                            </p:stCondLst>
                            <p:childTnLst>
                              <p:par>
                                <p:cTn id="97" presetID="22" presetClass="entr" presetSubtype="2"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right)">
                                      <p:cBhvr>
                                        <p:cTn id="99" dur="2000"/>
                                        <p:tgtEl>
                                          <p:spTgt spid="19"/>
                                        </p:tgtEl>
                                      </p:cBhvr>
                                    </p:animEffect>
                                  </p:childTnLst>
                                </p:cTn>
                              </p:par>
                            </p:childTnLst>
                          </p:cTn>
                        </p:par>
                        <p:par>
                          <p:cTn id="100" fill="hold">
                            <p:stCondLst>
                              <p:cond delay="16000"/>
                            </p:stCondLst>
                            <p:childTnLst>
                              <p:par>
                                <p:cTn id="101" presetID="22" presetClass="entr" presetSubtype="2"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right)">
                                      <p:cBhvr>
                                        <p:cTn id="103" dur="2000"/>
                                        <p:tgtEl>
                                          <p:spTgt spid="20"/>
                                        </p:tgtEl>
                                      </p:cBhvr>
                                    </p:animEffect>
                                  </p:childTnLst>
                                </p:cTn>
                              </p:par>
                              <p:par>
                                <p:cTn id="104" presetID="53" presetClass="entr" presetSubtype="0" fill="hold" grpId="0" nodeType="withEffect">
                                  <p:stCondLst>
                                    <p:cond delay="0"/>
                                  </p:stCondLst>
                                  <p:childTnLst>
                                    <p:set>
                                      <p:cBhvr>
                                        <p:cTn id="105" dur="1" fill="hold">
                                          <p:stCondLst>
                                            <p:cond delay="0"/>
                                          </p:stCondLst>
                                        </p:cTn>
                                        <p:tgtEl>
                                          <p:spTgt spid="22"/>
                                        </p:tgtEl>
                                        <p:attrNameLst>
                                          <p:attrName>style.visibility</p:attrName>
                                        </p:attrNameLst>
                                      </p:cBhvr>
                                      <p:to>
                                        <p:strVal val="visible"/>
                                      </p:to>
                                    </p:set>
                                    <p:anim calcmode="lin" valueType="num">
                                      <p:cBhvr>
                                        <p:cTn id="106" dur="2000" fill="hold"/>
                                        <p:tgtEl>
                                          <p:spTgt spid="22"/>
                                        </p:tgtEl>
                                        <p:attrNameLst>
                                          <p:attrName>ppt_w</p:attrName>
                                        </p:attrNameLst>
                                      </p:cBhvr>
                                      <p:tavLst>
                                        <p:tav tm="0">
                                          <p:val>
                                            <p:fltVal val="0"/>
                                          </p:val>
                                        </p:tav>
                                        <p:tav tm="100000">
                                          <p:val>
                                            <p:strVal val="#ppt_w"/>
                                          </p:val>
                                        </p:tav>
                                      </p:tavLst>
                                    </p:anim>
                                    <p:anim calcmode="lin" valueType="num">
                                      <p:cBhvr>
                                        <p:cTn id="107" dur="2000" fill="hold"/>
                                        <p:tgtEl>
                                          <p:spTgt spid="22"/>
                                        </p:tgtEl>
                                        <p:attrNameLst>
                                          <p:attrName>ppt_h</p:attrName>
                                        </p:attrNameLst>
                                      </p:cBhvr>
                                      <p:tavLst>
                                        <p:tav tm="0">
                                          <p:val>
                                            <p:fltVal val="0"/>
                                          </p:val>
                                        </p:tav>
                                        <p:tav tm="100000">
                                          <p:val>
                                            <p:strVal val="#ppt_h"/>
                                          </p:val>
                                        </p:tav>
                                      </p:tavLst>
                                    </p:anim>
                                    <p:animEffect transition="in" filter="fade">
                                      <p:cBhvr>
                                        <p:cTn id="108" dur="2000"/>
                                        <p:tgtEl>
                                          <p:spTgt spid="22"/>
                                        </p:tgtEl>
                                      </p:cBhvr>
                                    </p:animEffect>
                                  </p:childTnLst>
                                </p:cTn>
                              </p:par>
                            </p:childTnLst>
                          </p:cTn>
                        </p:par>
                        <p:par>
                          <p:cTn id="109" fill="hold">
                            <p:stCondLst>
                              <p:cond delay="18000"/>
                            </p:stCondLst>
                            <p:childTnLst>
                              <p:par>
                                <p:cTn id="110" presetID="2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wipe(right)">
                                      <p:cBhvr>
                                        <p:cTn id="112" dur="2000"/>
                                        <p:tgtEl>
                                          <p:spTgt spid="21"/>
                                        </p:tgtEl>
                                      </p:cBhvr>
                                    </p:animEffect>
                                  </p:childTnLst>
                                </p:cTn>
                              </p:par>
                            </p:childTnLst>
                          </p:cTn>
                        </p:par>
                        <p:par>
                          <p:cTn id="113" fill="hold">
                            <p:stCondLst>
                              <p:cond delay="20000"/>
                            </p:stCondLst>
                            <p:childTnLst>
                              <p:par>
                                <p:cTn id="114" presetID="53" presetClass="entr" presetSubtype="0" fill="hold" nodeType="afterEffect">
                                  <p:stCondLst>
                                    <p:cond delay="0"/>
                                  </p:stCondLst>
                                  <p:childTnLst>
                                    <p:set>
                                      <p:cBhvr>
                                        <p:cTn id="115" dur="1" fill="hold">
                                          <p:stCondLst>
                                            <p:cond delay="0"/>
                                          </p:stCondLst>
                                        </p:cTn>
                                        <p:tgtEl>
                                          <p:spTgt spid="31"/>
                                        </p:tgtEl>
                                        <p:attrNameLst>
                                          <p:attrName>style.visibility</p:attrName>
                                        </p:attrNameLst>
                                      </p:cBhvr>
                                      <p:to>
                                        <p:strVal val="visible"/>
                                      </p:to>
                                    </p:set>
                                    <p:anim calcmode="lin" valueType="num">
                                      <p:cBhvr>
                                        <p:cTn id="116" dur="2000" fill="hold"/>
                                        <p:tgtEl>
                                          <p:spTgt spid="31"/>
                                        </p:tgtEl>
                                        <p:attrNameLst>
                                          <p:attrName>ppt_w</p:attrName>
                                        </p:attrNameLst>
                                      </p:cBhvr>
                                      <p:tavLst>
                                        <p:tav tm="0">
                                          <p:val>
                                            <p:fltVal val="0"/>
                                          </p:val>
                                        </p:tav>
                                        <p:tav tm="100000">
                                          <p:val>
                                            <p:strVal val="#ppt_w"/>
                                          </p:val>
                                        </p:tav>
                                      </p:tavLst>
                                    </p:anim>
                                    <p:anim calcmode="lin" valueType="num">
                                      <p:cBhvr>
                                        <p:cTn id="117" dur="2000" fill="hold"/>
                                        <p:tgtEl>
                                          <p:spTgt spid="31"/>
                                        </p:tgtEl>
                                        <p:attrNameLst>
                                          <p:attrName>ppt_h</p:attrName>
                                        </p:attrNameLst>
                                      </p:cBhvr>
                                      <p:tavLst>
                                        <p:tav tm="0">
                                          <p:val>
                                            <p:fltVal val="0"/>
                                          </p:val>
                                        </p:tav>
                                        <p:tav tm="100000">
                                          <p:val>
                                            <p:strVal val="#ppt_h"/>
                                          </p:val>
                                        </p:tav>
                                      </p:tavLst>
                                    </p:anim>
                                    <p:animEffect transition="in" filter="fade">
                                      <p:cBhvr>
                                        <p:cTn id="118" dur="2000"/>
                                        <p:tgtEl>
                                          <p:spTgt spid="31"/>
                                        </p:tgtEl>
                                      </p:cBhvr>
                                    </p:animEffect>
                                  </p:childTnLst>
                                </p:cTn>
                              </p:par>
                            </p:childTnLst>
                          </p:cTn>
                        </p:par>
                        <p:par>
                          <p:cTn id="119" fill="hold">
                            <p:stCondLst>
                              <p:cond delay="22000"/>
                            </p:stCondLst>
                            <p:childTnLst>
                              <p:par>
                                <p:cTn id="120" presetID="22" presetClass="entr" presetSubtype="2" fill="hold" grpId="0" nodeType="after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wipe(right)">
                                      <p:cBhvr>
                                        <p:cTn id="122" dur="2000"/>
                                        <p:tgtEl>
                                          <p:spTgt spid="23"/>
                                        </p:tgtEl>
                                      </p:cBhvr>
                                    </p:animEffect>
                                  </p:childTnLst>
                                </p:cTn>
                              </p:par>
                            </p:childTnLst>
                          </p:cTn>
                        </p:par>
                        <p:par>
                          <p:cTn id="123" fill="hold">
                            <p:stCondLst>
                              <p:cond delay="24000"/>
                            </p:stCondLst>
                            <p:childTnLst>
                              <p:par>
                                <p:cTn id="124" presetID="22" presetClass="entr" presetSubtype="2" fill="hold" grpId="0" nodeType="afterEffect">
                                  <p:stCondLst>
                                    <p:cond delay="0"/>
                                  </p:stCondLst>
                                  <p:childTnLst>
                                    <p:set>
                                      <p:cBhvr>
                                        <p:cTn id="125" dur="1" fill="hold">
                                          <p:stCondLst>
                                            <p:cond delay="0"/>
                                          </p:stCondLst>
                                        </p:cTn>
                                        <p:tgtEl>
                                          <p:spTgt spid="24"/>
                                        </p:tgtEl>
                                        <p:attrNameLst>
                                          <p:attrName>style.visibility</p:attrName>
                                        </p:attrNameLst>
                                      </p:cBhvr>
                                      <p:to>
                                        <p:strVal val="visible"/>
                                      </p:to>
                                    </p:set>
                                    <p:animEffect transition="in" filter="wipe(right)">
                                      <p:cBhvr>
                                        <p:cTn id="126"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13" grpId="0"/>
      <p:bldP spid="14" grpId="0"/>
      <p:bldP spid="15" grpId="0" animBg="1"/>
      <p:bldP spid="16" grpId="0" animBg="1"/>
      <p:bldP spid="17" grpId="0"/>
      <p:bldP spid="18" grpId="0" animBg="1"/>
      <p:bldP spid="19" grpId="0" animBg="1"/>
      <p:bldP spid="20" grpId="0"/>
      <p:bldP spid="21" grpId="0"/>
      <p:bldP spid="22" grpId="0" animBg="1"/>
      <p:bldP spid="23"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45720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4" name="Rectangle 3"/>
          <p:cNvSpPr/>
          <p:nvPr/>
        </p:nvSpPr>
        <p:spPr>
          <a:xfrm>
            <a:off x="2571736" y="500042"/>
            <a:ext cx="3906839" cy="646331"/>
          </a:xfrm>
          <a:prstGeom prst="rect">
            <a:avLst/>
          </a:prstGeom>
        </p:spPr>
        <p:txBody>
          <a:bodyPr wrap="none">
            <a:spAutoFit/>
          </a:bodyPr>
          <a:lstStyle/>
          <a:p>
            <a:pPr lvl="0" algn="justLow"/>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 نشانه های افول آمریکا</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5" name="Rectangle 4"/>
          <p:cNvSpPr/>
          <p:nvPr/>
        </p:nvSpPr>
        <p:spPr>
          <a:xfrm>
            <a:off x="2443217" y="1304496"/>
            <a:ext cx="4544834" cy="369332"/>
          </a:xfrm>
          <a:prstGeom prst="rect">
            <a:avLst/>
          </a:prstGeom>
        </p:spPr>
        <p:txBody>
          <a:bodyPr wrap="none">
            <a:spAutoFit/>
          </a:bodyPr>
          <a:lstStyle/>
          <a:p>
            <a:r>
              <a:rPr lang="fa-IR" b="1" cap="all" dirty="0" smtClean="0" bmk="">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ahoma" pitchFamily="34" charset="0"/>
                <a:ea typeface="Calibri" pitchFamily="34" charset="0"/>
                <a:cs typeface="B Zar" pitchFamily="2" charset="-78"/>
              </a:rPr>
              <a:t>در پایان جنگ افغانستان و عراق 7 تریلیون دلار بدهی </a:t>
            </a:r>
            <a:endParaRPr lang="fa-IR"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cxnSp>
        <p:nvCxnSpPr>
          <p:cNvPr id="7" name="Straight Arrow Connector 6"/>
          <p:cNvCxnSpPr/>
          <p:nvPr/>
        </p:nvCxnSpPr>
        <p:spPr>
          <a:xfrm rot="10800000">
            <a:off x="7149133" y="1905648"/>
            <a:ext cx="71438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8" name="Rectangle 7"/>
          <p:cNvSpPr/>
          <p:nvPr/>
        </p:nvSpPr>
        <p:spPr>
          <a:xfrm>
            <a:off x="2986564" y="1749876"/>
            <a:ext cx="4097597" cy="369332"/>
          </a:xfrm>
          <a:prstGeom prst="rect">
            <a:avLst/>
          </a:prstGeom>
        </p:spPr>
        <p:txBody>
          <a:bodyPr wrap="none">
            <a:spAutoFit/>
          </a:bodyPr>
          <a:lstStyle/>
          <a:p>
            <a:r>
              <a:rPr lang="fa-IR" b="1" cap="all" dirty="0" smtClean="0" bmk="">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ahoma" pitchFamily="34" charset="0"/>
                <a:ea typeface="Calibri" pitchFamily="34" charset="0"/>
                <a:cs typeface="B Zar" pitchFamily="2" charset="-78"/>
              </a:rPr>
              <a:t> در پایان سال 2018 به 21/5 تریلیون دلار  بدهی</a:t>
            </a:r>
          </a:p>
        </p:txBody>
      </p:sp>
      <p:cxnSp>
        <p:nvCxnSpPr>
          <p:cNvPr id="9" name="Straight Arrow Connector 8"/>
          <p:cNvCxnSpPr/>
          <p:nvPr/>
        </p:nvCxnSpPr>
        <p:spPr>
          <a:xfrm rot="10800000" flipV="1">
            <a:off x="7006257" y="1905648"/>
            <a:ext cx="857256" cy="50006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Rectangle 11"/>
          <p:cNvSpPr/>
          <p:nvPr/>
        </p:nvSpPr>
        <p:spPr>
          <a:xfrm>
            <a:off x="0" y="2214554"/>
            <a:ext cx="6934803" cy="338554"/>
          </a:xfrm>
          <a:prstGeom prst="rect">
            <a:avLst/>
          </a:prstGeom>
        </p:spPr>
        <p:txBody>
          <a:bodyPr wrap="square">
            <a:spAutoFit/>
          </a:bodyPr>
          <a:lstStyle/>
          <a:p>
            <a:pPr algn="justLow"/>
            <a:r>
              <a:rPr lang="fa-IR" sz="1600" b="1" cap="all" dirty="0" smtClean="0" bmk="">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ahoma" pitchFamily="34" charset="0"/>
                <a:ea typeface="Calibri" pitchFamily="34" charset="0"/>
                <a:cs typeface="B Zar" pitchFamily="2" charset="-78"/>
              </a:rPr>
              <a:t>بر اساس پیش بینی فدرال رزرو در سال 2020 به نزدیک 24 تریلیون دلار بدهی خواهد رسید</a:t>
            </a:r>
            <a:endParaRPr lang="fa-IR"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cxnSp>
        <p:nvCxnSpPr>
          <p:cNvPr id="13" name="Straight Arrow Connector 12"/>
          <p:cNvCxnSpPr/>
          <p:nvPr/>
        </p:nvCxnSpPr>
        <p:spPr>
          <a:xfrm rot="10800000">
            <a:off x="7003816" y="1458008"/>
            <a:ext cx="870098" cy="45502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5" name="Rectangle 14"/>
          <p:cNvSpPr/>
          <p:nvPr/>
        </p:nvSpPr>
        <p:spPr>
          <a:xfrm>
            <a:off x="7858148" y="1428736"/>
            <a:ext cx="127159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بدهی های آمریکا</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endParaRPr>
          </a:p>
        </p:txBody>
      </p:sp>
      <p:sp>
        <p:nvSpPr>
          <p:cNvPr id="16" name="Rectangle 15"/>
          <p:cNvSpPr/>
          <p:nvPr/>
        </p:nvSpPr>
        <p:spPr>
          <a:xfrm>
            <a:off x="7572396" y="2798200"/>
            <a:ext cx="1283004" cy="646331"/>
          </a:xfrm>
          <a:prstGeom prst="rect">
            <a:avLst/>
          </a:prstGeom>
        </p:spPr>
        <p:txBody>
          <a:bodyPr wrap="square">
            <a:spAutoFit/>
          </a:bodyPr>
          <a:lstStyle/>
          <a:p>
            <a:pPr algn="ctr"/>
            <a:r>
              <a:rPr lang="fa-IR" b="1" cap="all" dirty="0" smtClean="0" bmk="">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تولید ناخالص داخلی </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17" name="Straight Arrow Connector 16"/>
          <p:cNvCxnSpPr>
            <a:stCxn id="16" idx="1"/>
          </p:cNvCxnSpPr>
          <p:nvPr/>
        </p:nvCxnSpPr>
        <p:spPr>
          <a:xfrm rot="10800000">
            <a:off x="6715140" y="2869638"/>
            <a:ext cx="857256" cy="25172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9" name="Rectangle 18"/>
          <p:cNvSpPr/>
          <p:nvPr/>
        </p:nvSpPr>
        <p:spPr>
          <a:xfrm>
            <a:off x="3775588" y="2643182"/>
            <a:ext cx="2890535" cy="369332"/>
          </a:xfrm>
          <a:prstGeom prst="rect">
            <a:avLst/>
          </a:prstGeom>
        </p:spPr>
        <p:txBody>
          <a:bodyPr wrap="none">
            <a:spAutoFit/>
          </a:bodyPr>
          <a:lstStyle/>
          <a:p>
            <a:r>
              <a:rPr lang="fa-IR" b="1" cap="all" dirty="0" smtClean="0" bmk="">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ahoma" pitchFamily="34" charset="0"/>
                <a:ea typeface="Calibri" pitchFamily="34" charset="0"/>
                <a:cs typeface="B Zar" pitchFamily="2" charset="-78"/>
              </a:rPr>
              <a:t>در سال 2018 به 24 درصد رسید. </a:t>
            </a:r>
            <a:endParaRPr lang="fa-IR"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22" name="Rectangle 21"/>
          <p:cNvSpPr/>
          <p:nvPr/>
        </p:nvSpPr>
        <p:spPr>
          <a:xfrm>
            <a:off x="2214562" y="3232192"/>
            <a:ext cx="4572000" cy="369332"/>
          </a:xfrm>
          <a:prstGeom prst="rect">
            <a:avLst/>
          </a:prstGeom>
        </p:spPr>
        <p:txBody>
          <a:bodyPr>
            <a:spAutoFit/>
          </a:bodyPr>
          <a:lstStyle/>
          <a:p>
            <a:r>
              <a:rPr lang="fa-IR" b="1" cap="all" dirty="0" smtClean="0" bmk="">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ahoma" pitchFamily="34" charset="0"/>
                <a:ea typeface="Calibri" pitchFamily="34" charset="0"/>
                <a:cs typeface="B Zar" pitchFamily="2" charset="-78"/>
              </a:rPr>
              <a:t> در سال 2021  به زیر 20 درصد خواهد رسید.</a:t>
            </a:r>
            <a:endParaRPr lang="fa-IR"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cxnSp>
        <p:nvCxnSpPr>
          <p:cNvPr id="23" name="Straight Arrow Connector 22"/>
          <p:cNvCxnSpPr>
            <a:endCxn id="22" idx="3"/>
          </p:cNvCxnSpPr>
          <p:nvPr/>
        </p:nvCxnSpPr>
        <p:spPr>
          <a:xfrm rot="10800000" flipV="1">
            <a:off x="6786562" y="3115484"/>
            <a:ext cx="785834" cy="30137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6" name="Rectangle 25"/>
          <p:cNvSpPr/>
          <p:nvPr/>
        </p:nvSpPr>
        <p:spPr>
          <a:xfrm>
            <a:off x="7498054" y="3798332"/>
            <a:ext cx="1431664" cy="646331"/>
          </a:xfrm>
          <a:prstGeom prst="rect">
            <a:avLst/>
          </a:prstGeom>
        </p:spPr>
        <p:txBody>
          <a:bodyPr wrap="square">
            <a:spAutoFit/>
          </a:bodyPr>
          <a:lstStyle/>
          <a:p>
            <a:pPr algn="ctr"/>
            <a:r>
              <a:rPr lang="fa-IR" b="1" cap="all" dirty="0" smtClean="0" bmk="">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شاخص برابری قدرت خرید</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27" name="Straight Arrow Connector 26"/>
          <p:cNvCxnSpPr/>
          <p:nvPr/>
        </p:nvCxnSpPr>
        <p:spPr>
          <a:xfrm rot="10800000">
            <a:off x="6715141" y="3894053"/>
            <a:ext cx="857256" cy="25172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8" name="Straight Arrow Connector 27"/>
          <p:cNvCxnSpPr/>
          <p:nvPr/>
        </p:nvCxnSpPr>
        <p:spPr>
          <a:xfrm rot="10800000" flipV="1">
            <a:off x="6786563" y="4139899"/>
            <a:ext cx="785834" cy="30137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9" name="Rectangle 28"/>
          <p:cNvSpPr/>
          <p:nvPr/>
        </p:nvSpPr>
        <p:spPr>
          <a:xfrm>
            <a:off x="3751614" y="3726894"/>
            <a:ext cx="2924198" cy="369332"/>
          </a:xfrm>
          <a:prstGeom prst="rect">
            <a:avLst/>
          </a:prstGeom>
        </p:spPr>
        <p:txBody>
          <a:bodyPr wrap="none">
            <a:spAutoFit/>
          </a:bodyPr>
          <a:lstStyle/>
          <a:p>
            <a:r>
              <a:rPr lang="fa-IR" b="1" cap="all" dirty="0" smtClean="0" bmk="">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ahoma" pitchFamily="34" charset="0"/>
                <a:ea typeface="Calibri" pitchFamily="34" charset="0"/>
                <a:cs typeface="B Zar" pitchFamily="2" charset="-78"/>
              </a:rPr>
              <a:t>رتبه اول : چین با 27 تریلیون دلار</a:t>
            </a:r>
            <a:endParaRPr lang="fa-IR"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30" name="Rectangle 29"/>
          <p:cNvSpPr/>
          <p:nvPr/>
        </p:nvSpPr>
        <p:spPr>
          <a:xfrm>
            <a:off x="3678645" y="4226960"/>
            <a:ext cx="3052439" cy="369332"/>
          </a:xfrm>
          <a:prstGeom prst="rect">
            <a:avLst/>
          </a:prstGeom>
        </p:spPr>
        <p:txBody>
          <a:bodyPr wrap="none">
            <a:spAutoFit/>
          </a:bodyPr>
          <a:lstStyle/>
          <a:p>
            <a:r>
              <a:rPr lang="fa-IR" b="1" cap="all" dirty="0" smtClean="0" bmk="">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ahoma" pitchFamily="34" charset="0"/>
                <a:ea typeface="Calibri" pitchFamily="34" charset="0"/>
                <a:cs typeface="B Zar" pitchFamily="2" charset="-78"/>
              </a:rPr>
              <a:t>رتبه دوم: آمریکا با 20 تریلیون دلار </a:t>
            </a:r>
            <a:endParaRPr lang="fa-IR"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31" name="Rectangle 30"/>
          <p:cNvSpPr/>
          <p:nvPr/>
        </p:nvSpPr>
        <p:spPr>
          <a:xfrm>
            <a:off x="7786710" y="4798464"/>
            <a:ext cx="1049662" cy="646331"/>
          </a:xfrm>
          <a:prstGeom prst="rect">
            <a:avLst/>
          </a:prstGeom>
        </p:spPr>
        <p:txBody>
          <a:bodyPr wrap="square">
            <a:spAutoFit/>
          </a:bodyPr>
          <a:lstStyle/>
          <a:p>
            <a:pPr algn="ctr"/>
            <a:r>
              <a:rPr lang="fa-IR" b="1" cap="all" dirty="0" smtClean="0" bmk="">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شاخص قدرت نرم </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2" name="Rectangle 31"/>
          <p:cNvSpPr/>
          <p:nvPr/>
        </p:nvSpPr>
        <p:spPr>
          <a:xfrm>
            <a:off x="285720" y="4941340"/>
            <a:ext cx="6715140" cy="369332"/>
          </a:xfrm>
          <a:prstGeom prst="rect">
            <a:avLst/>
          </a:prstGeom>
        </p:spPr>
        <p:txBody>
          <a:bodyPr wrap="square">
            <a:spAutoFit/>
          </a:bodyPr>
          <a:lstStyle/>
          <a:p>
            <a:r>
              <a:rPr lang="fa-IR" b="1" cap="all" dirty="0" smtClean="0" bmk="">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ahoma" pitchFamily="34" charset="0"/>
                <a:ea typeface="Calibri" pitchFamily="34" charset="0"/>
                <a:cs typeface="B Zar" pitchFamily="2" charset="-78"/>
              </a:rPr>
              <a:t>آمریکا از سال 2016 تا کنون از رتبه اول  به رتبه چهارم تنزل یافته است.</a:t>
            </a:r>
            <a:endParaRPr lang="fa-IR"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cxnSp>
        <p:nvCxnSpPr>
          <p:cNvPr id="33" name="Straight Arrow Connector 32"/>
          <p:cNvCxnSpPr/>
          <p:nvPr/>
        </p:nvCxnSpPr>
        <p:spPr>
          <a:xfrm rot="10800000" flipV="1">
            <a:off x="7072330" y="5140030"/>
            <a:ext cx="785818" cy="1562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5" name="Rectangle 34"/>
          <p:cNvSpPr/>
          <p:nvPr/>
        </p:nvSpPr>
        <p:spPr>
          <a:xfrm>
            <a:off x="7598137" y="5584282"/>
            <a:ext cx="1331581" cy="923330"/>
          </a:xfrm>
          <a:prstGeom prst="rect">
            <a:avLst/>
          </a:prstGeom>
        </p:spPr>
        <p:txBody>
          <a:bodyPr wrap="square">
            <a:spAutoFit/>
          </a:bodyPr>
          <a:lstStyle/>
          <a:p>
            <a:pPr algn="ctr"/>
            <a:r>
              <a:rPr lang="fa-IR" b="1" cap="all" dirty="0" smtClean="0" bmk="">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شاخص رقابتی ترین اقتصاد جهان </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36" name="Straight Arrow Connector 35"/>
          <p:cNvCxnSpPr/>
          <p:nvPr/>
        </p:nvCxnSpPr>
        <p:spPr>
          <a:xfrm rot="10800000" flipV="1">
            <a:off x="6786579" y="5997286"/>
            <a:ext cx="785818" cy="1562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7" name="Rectangle 36"/>
          <p:cNvSpPr/>
          <p:nvPr/>
        </p:nvSpPr>
        <p:spPr>
          <a:xfrm>
            <a:off x="285752" y="5692237"/>
            <a:ext cx="6429388" cy="646331"/>
          </a:xfrm>
          <a:prstGeom prst="rect">
            <a:avLst/>
          </a:prstGeom>
        </p:spPr>
        <p:txBody>
          <a:bodyPr wrap="square">
            <a:spAutoFit/>
          </a:bodyPr>
          <a:lstStyle/>
          <a:p>
            <a:pPr lvl="0" algn="justLow" eaLnBrk="0" hangingPunct="0"/>
            <a:r>
              <a:rPr lang="fa-IR" b="1" cap="all" dirty="0" smtClean="0" bmk="">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ahoma" pitchFamily="34" charset="0"/>
                <a:ea typeface="Calibri" pitchFamily="34" charset="0"/>
                <a:cs typeface="B Zar" pitchFamily="2" charset="-78"/>
              </a:rPr>
              <a:t>آمریکا تا سال 2018 رقابتی ترین اقتصاد جهان بود،اما طبق آخرین رتبه بندی </a:t>
            </a:r>
            <a:r>
              <a:rPr lang="en-US" b="1" cap="all" dirty="0" smtClean="0" bmk="">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ahoma" pitchFamily="34" charset="0"/>
                <a:ea typeface="Calibri" pitchFamily="34" charset="0"/>
                <a:cs typeface="Tahoma" pitchFamily="34" charset="0"/>
              </a:rPr>
              <a:t>IMD</a:t>
            </a:r>
            <a:r>
              <a:rPr lang="fa-IR" b="1" cap="all" dirty="0" smtClean="0" bmk="">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ahoma" pitchFamily="34" charset="0"/>
                <a:ea typeface="Calibri" pitchFamily="34" charset="0"/>
                <a:cs typeface="B Zar" pitchFamily="2" charset="-78"/>
              </a:rPr>
              <a:t> در سال 2019 به رتبه سوم نزول کرد.</a:t>
            </a:r>
            <a:endParaRPr lang="en-US" sz="1050" b="1" cap="all" dirty="0" smtClean="0" bmk="">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itchFamily="34" charset="0"/>
              <a:cs typeface="Arial" pitchFamily="34" charset="0"/>
            </a:endParaRPr>
          </a:p>
        </p:txBody>
      </p:sp>
      <p:pic>
        <p:nvPicPr>
          <p:cNvPr id="40" name="Picture 39" descr="15.jpg"/>
          <p:cNvPicPr>
            <a:picLocks noChangeAspect="1"/>
          </p:cNvPicPr>
          <p:nvPr/>
        </p:nvPicPr>
        <p:blipFill>
          <a:blip r:embed="rId2"/>
          <a:stretch>
            <a:fillRect/>
          </a:stretch>
        </p:blipFill>
        <p:spPr>
          <a:xfrm rot="923315">
            <a:off x="-72497" y="387482"/>
            <a:ext cx="2894692" cy="2000264"/>
          </a:xfrm>
          <a:prstGeom prst="ellipse">
            <a:avLst/>
          </a:prstGeom>
          <a:ln>
            <a:noFill/>
          </a:ln>
          <a:effectLst>
            <a:softEdge rad="112500"/>
          </a:effectLst>
        </p:spPr>
      </p:pic>
      <p:pic>
        <p:nvPicPr>
          <p:cNvPr id="41" name="Picture 40" descr="27.jpg"/>
          <p:cNvPicPr>
            <a:picLocks noChangeAspect="1"/>
          </p:cNvPicPr>
          <p:nvPr/>
        </p:nvPicPr>
        <p:blipFill>
          <a:blip r:embed="rId3"/>
          <a:stretch>
            <a:fillRect/>
          </a:stretch>
        </p:blipFill>
        <p:spPr>
          <a:xfrm rot="20078682">
            <a:off x="357158" y="2691447"/>
            <a:ext cx="2619375" cy="1743075"/>
          </a:xfrm>
          <a:prstGeom prst="roundRect">
            <a:avLst>
              <a:gd name="adj" fmla="val 28689"/>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2" name="Picture 41" descr="40.jpg"/>
          <p:cNvPicPr>
            <a:picLocks noChangeAspect="1"/>
          </p:cNvPicPr>
          <p:nvPr/>
        </p:nvPicPr>
        <p:blipFill>
          <a:blip r:embed="rId4"/>
          <a:stretch>
            <a:fillRect/>
          </a:stretch>
        </p:blipFill>
        <p:spPr>
          <a:xfrm rot="20146487">
            <a:off x="215579" y="3069061"/>
            <a:ext cx="2781300" cy="16478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par>
                          <p:cTn id="17" fill="hold">
                            <p:stCondLst>
                              <p:cond delay="500"/>
                            </p:stCondLst>
                            <p:childTnLst>
                              <p:par>
                                <p:cTn id="18" presetID="53" presetClass="entr" presetSubtype="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2000" fill="hold"/>
                                        <p:tgtEl>
                                          <p:spTgt spid="40"/>
                                        </p:tgtEl>
                                        <p:attrNameLst>
                                          <p:attrName>ppt_w</p:attrName>
                                        </p:attrNameLst>
                                      </p:cBhvr>
                                      <p:tavLst>
                                        <p:tav tm="0">
                                          <p:val>
                                            <p:fltVal val="0"/>
                                          </p:val>
                                        </p:tav>
                                        <p:tav tm="100000">
                                          <p:val>
                                            <p:strVal val="#ppt_w"/>
                                          </p:val>
                                        </p:tav>
                                      </p:tavLst>
                                    </p:anim>
                                    <p:anim calcmode="lin" valueType="num">
                                      <p:cBhvr>
                                        <p:cTn id="21" dur="2000" fill="hold"/>
                                        <p:tgtEl>
                                          <p:spTgt spid="40"/>
                                        </p:tgtEl>
                                        <p:attrNameLst>
                                          <p:attrName>ppt_h</p:attrName>
                                        </p:attrNameLst>
                                      </p:cBhvr>
                                      <p:tavLst>
                                        <p:tav tm="0">
                                          <p:val>
                                            <p:fltVal val="0"/>
                                          </p:val>
                                        </p:tav>
                                        <p:tav tm="100000">
                                          <p:val>
                                            <p:strVal val="#ppt_h"/>
                                          </p:val>
                                        </p:tav>
                                      </p:tavLst>
                                    </p:anim>
                                    <p:animEffect transition="in" filter="fade">
                                      <p:cBhvr>
                                        <p:cTn id="22" dur="2000"/>
                                        <p:tgtEl>
                                          <p:spTgt spid="40"/>
                                        </p:tgtEl>
                                      </p:cBhvr>
                                    </p:animEffect>
                                  </p:childTnLst>
                                </p:cTn>
                              </p:par>
                            </p:childTnLst>
                          </p:cTn>
                        </p:par>
                        <p:par>
                          <p:cTn id="23" fill="hold">
                            <p:stCondLst>
                              <p:cond delay="25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2000"/>
                                        <p:tgtEl>
                                          <p:spTgt spid="13"/>
                                        </p:tgtEl>
                                      </p:cBhvr>
                                    </p:animEffect>
                                  </p:childTnLst>
                                </p:cTn>
                              </p:par>
                            </p:childTnLst>
                          </p:cTn>
                        </p:par>
                        <p:par>
                          <p:cTn id="27" fill="hold">
                            <p:stCondLst>
                              <p:cond delay="4500"/>
                            </p:stCondLst>
                            <p:childTnLst>
                              <p:par>
                                <p:cTn id="28" presetID="22" presetClass="entr" presetSubtype="2"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2000"/>
                                        <p:tgtEl>
                                          <p:spTgt spid="5"/>
                                        </p:tgtEl>
                                      </p:cBhvr>
                                    </p:animEffect>
                                  </p:childTnLst>
                                </p:cTn>
                              </p:par>
                            </p:childTnLst>
                          </p:cTn>
                        </p:par>
                        <p:par>
                          <p:cTn id="31" fill="hold">
                            <p:stCondLst>
                              <p:cond delay="6500"/>
                            </p:stCondLst>
                            <p:childTnLst>
                              <p:par>
                                <p:cTn id="32" presetID="22" presetClass="entr" presetSubtype="2"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2000"/>
                                        <p:tgtEl>
                                          <p:spTgt spid="7"/>
                                        </p:tgtEl>
                                      </p:cBhvr>
                                    </p:animEffect>
                                  </p:childTnLst>
                                </p:cTn>
                              </p:par>
                            </p:childTnLst>
                          </p:cTn>
                        </p:par>
                        <p:par>
                          <p:cTn id="35" fill="hold">
                            <p:stCondLst>
                              <p:cond delay="8500"/>
                            </p:stCondLst>
                            <p:childTnLst>
                              <p:par>
                                <p:cTn id="36" presetID="22" presetClass="entr" presetSubtype="2"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right)">
                                      <p:cBhvr>
                                        <p:cTn id="38" dur="2000"/>
                                        <p:tgtEl>
                                          <p:spTgt spid="8"/>
                                        </p:tgtEl>
                                      </p:cBhvr>
                                    </p:animEffect>
                                  </p:childTnLst>
                                </p:cTn>
                              </p:par>
                            </p:childTnLst>
                          </p:cTn>
                        </p:par>
                        <p:par>
                          <p:cTn id="39" fill="hold">
                            <p:stCondLst>
                              <p:cond delay="10500"/>
                            </p:stCondLst>
                            <p:childTnLst>
                              <p:par>
                                <p:cTn id="40" presetID="2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2000"/>
                                        <p:tgtEl>
                                          <p:spTgt spid="9"/>
                                        </p:tgtEl>
                                      </p:cBhvr>
                                    </p:animEffect>
                                  </p:childTnLst>
                                </p:cTn>
                              </p:par>
                            </p:childTnLst>
                          </p:cTn>
                        </p:par>
                        <p:par>
                          <p:cTn id="43" fill="hold">
                            <p:stCondLst>
                              <p:cond delay="12500"/>
                            </p:stCondLst>
                            <p:childTnLst>
                              <p:par>
                                <p:cTn id="44" presetID="22" presetClass="entr" presetSubtype="2"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right)">
                                      <p:cBhvr>
                                        <p:cTn id="46" dur="2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500"/>
                            </p:stCondLst>
                            <p:childTnLst>
                              <p:par>
                                <p:cTn id="55" presetID="53" presetClass="entr" presetSubtype="0" fill="hold"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2000" fill="hold"/>
                                        <p:tgtEl>
                                          <p:spTgt spid="41"/>
                                        </p:tgtEl>
                                        <p:attrNameLst>
                                          <p:attrName>ppt_w</p:attrName>
                                        </p:attrNameLst>
                                      </p:cBhvr>
                                      <p:tavLst>
                                        <p:tav tm="0">
                                          <p:val>
                                            <p:fltVal val="0"/>
                                          </p:val>
                                        </p:tav>
                                        <p:tav tm="100000">
                                          <p:val>
                                            <p:strVal val="#ppt_w"/>
                                          </p:val>
                                        </p:tav>
                                      </p:tavLst>
                                    </p:anim>
                                    <p:anim calcmode="lin" valueType="num">
                                      <p:cBhvr>
                                        <p:cTn id="58" dur="2000" fill="hold"/>
                                        <p:tgtEl>
                                          <p:spTgt spid="41"/>
                                        </p:tgtEl>
                                        <p:attrNameLst>
                                          <p:attrName>ppt_h</p:attrName>
                                        </p:attrNameLst>
                                      </p:cBhvr>
                                      <p:tavLst>
                                        <p:tav tm="0">
                                          <p:val>
                                            <p:fltVal val="0"/>
                                          </p:val>
                                        </p:tav>
                                        <p:tav tm="100000">
                                          <p:val>
                                            <p:strVal val="#ppt_h"/>
                                          </p:val>
                                        </p:tav>
                                      </p:tavLst>
                                    </p:anim>
                                    <p:animEffect transition="in" filter="fade">
                                      <p:cBhvr>
                                        <p:cTn id="59" dur="2000"/>
                                        <p:tgtEl>
                                          <p:spTgt spid="41"/>
                                        </p:tgtEl>
                                      </p:cBhvr>
                                    </p:animEffect>
                                  </p:childTnLst>
                                </p:cTn>
                              </p:par>
                            </p:childTnLst>
                          </p:cTn>
                        </p:par>
                        <p:par>
                          <p:cTn id="60" fill="hold">
                            <p:stCondLst>
                              <p:cond delay="2500"/>
                            </p:stCondLst>
                            <p:childTnLst>
                              <p:par>
                                <p:cTn id="61" presetID="22" presetClass="entr" presetSubtype="2"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right)">
                                      <p:cBhvr>
                                        <p:cTn id="63" dur="2000"/>
                                        <p:tgtEl>
                                          <p:spTgt spid="17"/>
                                        </p:tgtEl>
                                      </p:cBhvr>
                                    </p:animEffect>
                                  </p:childTnLst>
                                </p:cTn>
                              </p:par>
                            </p:childTnLst>
                          </p:cTn>
                        </p:par>
                        <p:par>
                          <p:cTn id="64" fill="hold">
                            <p:stCondLst>
                              <p:cond delay="4500"/>
                            </p:stCondLst>
                            <p:childTnLst>
                              <p:par>
                                <p:cTn id="65" presetID="22" presetClass="entr" presetSubtype="2"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right)">
                                      <p:cBhvr>
                                        <p:cTn id="67" dur="2000"/>
                                        <p:tgtEl>
                                          <p:spTgt spid="19"/>
                                        </p:tgtEl>
                                      </p:cBhvr>
                                    </p:animEffect>
                                  </p:childTnLst>
                                </p:cTn>
                              </p:par>
                            </p:childTnLst>
                          </p:cTn>
                        </p:par>
                        <p:par>
                          <p:cTn id="68" fill="hold">
                            <p:stCondLst>
                              <p:cond delay="6500"/>
                            </p:stCondLst>
                            <p:childTnLst>
                              <p:par>
                                <p:cTn id="69" presetID="22" presetClass="entr" presetSubtype="2"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right)">
                                      <p:cBhvr>
                                        <p:cTn id="71" dur="2000"/>
                                        <p:tgtEl>
                                          <p:spTgt spid="23"/>
                                        </p:tgtEl>
                                      </p:cBhvr>
                                    </p:animEffect>
                                  </p:childTnLst>
                                </p:cTn>
                              </p:par>
                            </p:childTnLst>
                          </p:cTn>
                        </p:par>
                        <p:par>
                          <p:cTn id="72" fill="hold">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20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500" fill="hold"/>
                                        <p:tgtEl>
                                          <p:spTgt spid="26"/>
                                        </p:tgtEl>
                                        <p:attrNameLst>
                                          <p:attrName>ppt_w</p:attrName>
                                        </p:attrNameLst>
                                      </p:cBhvr>
                                      <p:tavLst>
                                        <p:tav tm="0">
                                          <p:val>
                                            <p:fltVal val="0"/>
                                          </p:val>
                                        </p:tav>
                                        <p:tav tm="100000">
                                          <p:val>
                                            <p:strVal val="#ppt_w"/>
                                          </p:val>
                                        </p:tav>
                                      </p:tavLst>
                                    </p:anim>
                                    <p:anim calcmode="lin" valueType="num">
                                      <p:cBhvr>
                                        <p:cTn id="81" dur="500" fill="hold"/>
                                        <p:tgtEl>
                                          <p:spTgt spid="26"/>
                                        </p:tgtEl>
                                        <p:attrNameLst>
                                          <p:attrName>ppt_h</p:attrName>
                                        </p:attrNameLst>
                                      </p:cBhvr>
                                      <p:tavLst>
                                        <p:tav tm="0">
                                          <p:val>
                                            <p:fltVal val="0"/>
                                          </p:val>
                                        </p:tav>
                                        <p:tav tm="100000">
                                          <p:val>
                                            <p:strVal val="#ppt_h"/>
                                          </p:val>
                                        </p:tav>
                                      </p:tavLst>
                                    </p:anim>
                                    <p:animEffect transition="in" filter="fade">
                                      <p:cBhvr>
                                        <p:cTn id="82" dur="500"/>
                                        <p:tgtEl>
                                          <p:spTgt spid="26"/>
                                        </p:tgtEl>
                                      </p:cBhvr>
                                    </p:animEffect>
                                  </p:childTnLst>
                                </p:cTn>
                              </p:par>
                            </p:childTnLst>
                          </p:cTn>
                        </p:par>
                        <p:par>
                          <p:cTn id="83" fill="hold">
                            <p:stCondLst>
                              <p:cond delay="500"/>
                            </p:stCondLst>
                            <p:childTnLst>
                              <p:par>
                                <p:cTn id="84" presetID="53" presetClass="entr" presetSubtype="0" fill="hold"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2000" fill="hold"/>
                                        <p:tgtEl>
                                          <p:spTgt spid="42"/>
                                        </p:tgtEl>
                                        <p:attrNameLst>
                                          <p:attrName>ppt_w</p:attrName>
                                        </p:attrNameLst>
                                      </p:cBhvr>
                                      <p:tavLst>
                                        <p:tav tm="0">
                                          <p:val>
                                            <p:fltVal val="0"/>
                                          </p:val>
                                        </p:tav>
                                        <p:tav tm="100000">
                                          <p:val>
                                            <p:strVal val="#ppt_w"/>
                                          </p:val>
                                        </p:tav>
                                      </p:tavLst>
                                    </p:anim>
                                    <p:anim calcmode="lin" valueType="num">
                                      <p:cBhvr>
                                        <p:cTn id="87" dur="2000" fill="hold"/>
                                        <p:tgtEl>
                                          <p:spTgt spid="42"/>
                                        </p:tgtEl>
                                        <p:attrNameLst>
                                          <p:attrName>ppt_h</p:attrName>
                                        </p:attrNameLst>
                                      </p:cBhvr>
                                      <p:tavLst>
                                        <p:tav tm="0">
                                          <p:val>
                                            <p:fltVal val="0"/>
                                          </p:val>
                                        </p:tav>
                                        <p:tav tm="100000">
                                          <p:val>
                                            <p:strVal val="#ppt_h"/>
                                          </p:val>
                                        </p:tav>
                                      </p:tavLst>
                                    </p:anim>
                                    <p:animEffect transition="in" filter="fade">
                                      <p:cBhvr>
                                        <p:cTn id="88" dur="2000"/>
                                        <p:tgtEl>
                                          <p:spTgt spid="42"/>
                                        </p:tgtEl>
                                      </p:cBhvr>
                                    </p:animEffect>
                                  </p:childTnLst>
                                </p:cTn>
                              </p:par>
                            </p:childTnLst>
                          </p:cTn>
                        </p:par>
                        <p:par>
                          <p:cTn id="89" fill="hold">
                            <p:stCondLst>
                              <p:cond delay="2500"/>
                            </p:stCondLst>
                            <p:childTnLst>
                              <p:par>
                                <p:cTn id="90" presetID="22" presetClass="entr" presetSubtype="2" fill="hold"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wipe(right)">
                                      <p:cBhvr>
                                        <p:cTn id="92" dur="2000"/>
                                        <p:tgtEl>
                                          <p:spTgt spid="27"/>
                                        </p:tgtEl>
                                      </p:cBhvr>
                                    </p:animEffect>
                                  </p:childTnLst>
                                </p:cTn>
                              </p:par>
                            </p:childTnLst>
                          </p:cTn>
                        </p:par>
                        <p:par>
                          <p:cTn id="93" fill="hold">
                            <p:stCondLst>
                              <p:cond delay="4500"/>
                            </p:stCondLst>
                            <p:childTnLst>
                              <p:par>
                                <p:cTn id="94" presetID="22" presetClass="entr" presetSubtype="2" fill="hold" grpId="0" nodeType="after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wipe(right)">
                                      <p:cBhvr>
                                        <p:cTn id="96" dur="2000"/>
                                        <p:tgtEl>
                                          <p:spTgt spid="29"/>
                                        </p:tgtEl>
                                      </p:cBhvr>
                                    </p:animEffect>
                                  </p:childTnLst>
                                </p:cTn>
                              </p:par>
                            </p:childTnLst>
                          </p:cTn>
                        </p:par>
                        <p:par>
                          <p:cTn id="97" fill="hold">
                            <p:stCondLst>
                              <p:cond delay="6500"/>
                            </p:stCondLst>
                            <p:childTnLst>
                              <p:par>
                                <p:cTn id="98" presetID="22" presetClass="entr" presetSubtype="2" fill="hold"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right)">
                                      <p:cBhvr>
                                        <p:cTn id="100" dur="2000"/>
                                        <p:tgtEl>
                                          <p:spTgt spid="28"/>
                                        </p:tgtEl>
                                      </p:cBhvr>
                                    </p:animEffect>
                                  </p:childTnLst>
                                </p:cTn>
                              </p:par>
                            </p:childTnLst>
                          </p:cTn>
                        </p:par>
                        <p:par>
                          <p:cTn id="101" fill="hold">
                            <p:stCondLst>
                              <p:cond delay="8500"/>
                            </p:stCondLst>
                            <p:childTnLst>
                              <p:par>
                                <p:cTn id="102" presetID="22" presetClass="entr" presetSubtype="2" fill="hold" grpId="0"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right)">
                                      <p:cBhvr>
                                        <p:cTn id="104" dur="2000"/>
                                        <p:tgtEl>
                                          <p:spTgt spid="30"/>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0"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p:cTn id="109" dur="500" fill="hold"/>
                                        <p:tgtEl>
                                          <p:spTgt spid="31"/>
                                        </p:tgtEl>
                                        <p:attrNameLst>
                                          <p:attrName>ppt_w</p:attrName>
                                        </p:attrNameLst>
                                      </p:cBhvr>
                                      <p:tavLst>
                                        <p:tav tm="0">
                                          <p:val>
                                            <p:fltVal val="0"/>
                                          </p:val>
                                        </p:tav>
                                        <p:tav tm="100000">
                                          <p:val>
                                            <p:strVal val="#ppt_w"/>
                                          </p:val>
                                        </p:tav>
                                      </p:tavLst>
                                    </p:anim>
                                    <p:anim calcmode="lin" valueType="num">
                                      <p:cBhvr>
                                        <p:cTn id="110" dur="500" fill="hold"/>
                                        <p:tgtEl>
                                          <p:spTgt spid="31"/>
                                        </p:tgtEl>
                                        <p:attrNameLst>
                                          <p:attrName>ppt_h</p:attrName>
                                        </p:attrNameLst>
                                      </p:cBhvr>
                                      <p:tavLst>
                                        <p:tav tm="0">
                                          <p:val>
                                            <p:fltVal val="0"/>
                                          </p:val>
                                        </p:tav>
                                        <p:tav tm="100000">
                                          <p:val>
                                            <p:strVal val="#ppt_h"/>
                                          </p:val>
                                        </p:tav>
                                      </p:tavLst>
                                    </p:anim>
                                    <p:animEffect transition="in" filter="fade">
                                      <p:cBhvr>
                                        <p:cTn id="111" dur="500"/>
                                        <p:tgtEl>
                                          <p:spTgt spid="31"/>
                                        </p:tgtEl>
                                      </p:cBhvr>
                                    </p:animEffect>
                                  </p:childTnLst>
                                </p:cTn>
                              </p:par>
                            </p:childTnLst>
                          </p:cTn>
                        </p:par>
                        <p:par>
                          <p:cTn id="112" fill="hold">
                            <p:stCondLst>
                              <p:cond delay="500"/>
                            </p:stCondLst>
                            <p:childTnLst>
                              <p:par>
                                <p:cTn id="113" presetID="22" presetClass="entr" presetSubtype="2" fill="hold" nodeType="after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wipe(right)">
                                      <p:cBhvr>
                                        <p:cTn id="115" dur="2000"/>
                                        <p:tgtEl>
                                          <p:spTgt spid="33"/>
                                        </p:tgtEl>
                                      </p:cBhvr>
                                    </p:animEffect>
                                  </p:childTnLst>
                                </p:cTn>
                              </p:par>
                            </p:childTnLst>
                          </p:cTn>
                        </p:par>
                        <p:par>
                          <p:cTn id="116" fill="hold">
                            <p:stCondLst>
                              <p:cond delay="2500"/>
                            </p:stCondLst>
                            <p:childTnLst>
                              <p:par>
                                <p:cTn id="117" presetID="22" presetClass="entr" presetSubtype="2" fill="hold" grpId="0"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wipe(right)">
                                      <p:cBhvr>
                                        <p:cTn id="119" dur="2000"/>
                                        <p:tgtEl>
                                          <p:spTgt spid="32"/>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0" fill="hold" grpId="0" nodeType="clickEffect">
                                  <p:stCondLst>
                                    <p:cond delay="0"/>
                                  </p:stCondLst>
                                  <p:childTnLst>
                                    <p:set>
                                      <p:cBhvr>
                                        <p:cTn id="123" dur="1" fill="hold">
                                          <p:stCondLst>
                                            <p:cond delay="0"/>
                                          </p:stCondLst>
                                        </p:cTn>
                                        <p:tgtEl>
                                          <p:spTgt spid="35"/>
                                        </p:tgtEl>
                                        <p:attrNameLst>
                                          <p:attrName>style.visibility</p:attrName>
                                        </p:attrNameLst>
                                      </p:cBhvr>
                                      <p:to>
                                        <p:strVal val="visible"/>
                                      </p:to>
                                    </p:set>
                                    <p:anim calcmode="lin" valueType="num">
                                      <p:cBhvr>
                                        <p:cTn id="124" dur="500" fill="hold"/>
                                        <p:tgtEl>
                                          <p:spTgt spid="35"/>
                                        </p:tgtEl>
                                        <p:attrNameLst>
                                          <p:attrName>ppt_w</p:attrName>
                                        </p:attrNameLst>
                                      </p:cBhvr>
                                      <p:tavLst>
                                        <p:tav tm="0">
                                          <p:val>
                                            <p:fltVal val="0"/>
                                          </p:val>
                                        </p:tav>
                                        <p:tav tm="100000">
                                          <p:val>
                                            <p:strVal val="#ppt_w"/>
                                          </p:val>
                                        </p:tav>
                                      </p:tavLst>
                                    </p:anim>
                                    <p:anim calcmode="lin" valueType="num">
                                      <p:cBhvr>
                                        <p:cTn id="125" dur="500" fill="hold"/>
                                        <p:tgtEl>
                                          <p:spTgt spid="35"/>
                                        </p:tgtEl>
                                        <p:attrNameLst>
                                          <p:attrName>ppt_h</p:attrName>
                                        </p:attrNameLst>
                                      </p:cBhvr>
                                      <p:tavLst>
                                        <p:tav tm="0">
                                          <p:val>
                                            <p:fltVal val="0"/>
                                          </p:val>
                                        </p:tav>
                                        <p:tav tm="100000">
                                          <p:val>
                                            <p:strVal val="#ppt_h"/>
                                          </p:val>
                                        </p:tav>
                                      </p:tavLst>
                                    </p:anim>
                                    <p:animEffect transition="in" filter="fade">
                                      <p:cBhvr>
                                        <p:cTn id="126" dur="500"/>
                                        <p:tgtEl>
                                          <p:spTgt spid="35"/>
                                        </p:tgtEl>
                                      </p:cBhvr>
                                    </p:animEffect>
                                  </p:childTnLst>
                                </p:cTn>
                              </p:par>
                            </p:childTnLst>
                          </p:cTn>
                        </p:par>
                        <p:par>
                          <p:cTn id="127" fill="hold">
                            <p:stCondLst>
                              <p:cond delay="5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2000"/>
                                        <p:tgtEl>
                                          <p:spTgt spid="36"/>
                                        </p:tgtEl>
                                      </p:cBhvr>
                                    </p:animEffect>
                                  </p:childTnLst>
                                </p:cTn>
                              </p:par>
                            </p:childTnLst>
                          </p:cTn>
                        </p:par>
                        <p:par>
                          <p:cTn id="131" fill="hold">
                            <p:stCondLst>
                              <p:cond delay="2500"/>
                            </p:stCondLst>
                            <p:childTnLst>
                              <p:par>
                                <p:cTn id="132" presetID="22" presetClass="entr" presetSubtype="2" fill="hold" grpId="0" nodeType="afterEffect">
                                  <p:stCondLst>
                                    <p:cond delay="0"/>
                                  </p:stCondLst>
                                  <p:childTnLst>
                                    <p:set>
                                      <p:cBhvr>
                                        <p:cTn id="133" dur="1" fill="hold">
                                          <p:stCondLst>
                                            <p:cond delay="0"/>
                                          </p:stCondLst>
                                        </p:cTn>
                                        <p:tgtEl>
                                          <p:spTgt spid="37"/>
                                        </p:tgtEl>
                                        <p:attrNameLst>
                                          <p:attrName>style.visibility</p:attrName>
                                        </p:attrNameLst>
                                      </p:cBhvr>
                                      <p:to>
                                        <p:strVal val="visible"/>
                                      </p:to>
                                    </p:set>
                                    <p:animEffect transition="in" filter="wipe(right)">
                                      <p:cBhvr>
                                        <p:cTn id="134"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2" grpId="0"/>
      <p:bldP spid="15" grpId="0"/>
      <p:bldP spid="16" grpId="0"/>
      <p:bldP spid="19" grpId="0"/>
      <p:bldP spid="22" grpId="0"/>
      <p:bldP spid="26" grpId="0"/>
      <p:bldP spid="29" grpId="0"/>
      <p:bldP spid="30" grpId="0"/>
      <p:bldP spid="31" grpId="0"/>
      <p:bldP spid="32" grpId="0"/>
      <p:bldP spid="35"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4000" r="-4000"/>
          </a:stretch>
        </a:blipFill>
        <a:effectLst/>
      </p:bgPr>
    </p:bg>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857224" y="3494506"/>
            <a:ext cx="7572364"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rgbClr val="000000"/>
                </a:solidFill>
                <a:effectLst/>
                <a:latin typeface="Tahoma" pitchFamily="34" charset="0"/>
                <a:ea typeface="Calibri" pitchFamily="34" charset="0"/>
                <a:cs typeface="B Zar" pitchFamily="2" charset="-78"/>
              </a:rPr>
              <a:t>:</a:t>
            </a:r>
          </a:p>
          <a:p>
            <a:pPr marL="0" marR="0" lvl="0" indent="0" algn="justLow" defTabSz="914400" eaLnBrk="0" fontAlgn="base" latinLnBrk="0" hangingPunct="0">
              <a:lnSpc>
                <a:spcPct val="100000"/>
              </a:lnSpc>
              <a:spcBef>
                <a:spcPct val="0"/>
              </a:spcBef>
              <a:spcAft>
                <a:spcPct val="0"/>
              </a:spcAft>
              <a:buClrTx/>
              <a:buSzTx/>
              <a:buFontTx/>
              <a:buNone/>
              <a:tabLst/>
            </a:pPr>
            <a:r>
              <a:rPr kumimoji="0" lang="fa-IR"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دشمنی نظام سلطه با انقلاب اسلامی حاصل به خطر افتادن منافع مادی و قدرت نرم آنها در منطقه و جهان بوده است . اما در کشمکش نظام سلطه به رهبری آمریکا به انقلاب و نظام اسلامی به رهبری امامین انقلاب ، انقلاب اسلامی توانسته است روز به روز پویاتر و بالنده تر گردد . انهدام پهپاد آمریکایی و توقیف نفتکش انگلیسی در این چند ماهه ی اخیر نشان از ضعف و زبونی آنها و توانمندی نظام اسلامی دارد . بی شک دشمنی آنها نیز در این مرحله متوقف نخواهد گردید بلکه شاید آنگونه که رهبر معظم انقلاب در سال 97 فرمودند ممکن است پیچیده تر و منسجم تر گردد . اما اینکه راهکار چه می تواند باشد را شاید اینگونه از کلام حضرت امیرالمومنین(ع) پاسخ داد که "وَ إنَّ أَخَا الْحَرْبِ الْأَرِقُ وَ مَنْ نَامَ لَمْ يُنَمْ عَنْهُ” و همانا برادر جنگ، بيدارى و هوشيارى است، هر آن كس كه به خواب رود، دشمن او نخواهد خوابيد</a:t>
            </a:r>
            <a:r>
              <a:rPr kumimoji="0" lang="en-US" sz="11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ea typeface="Calibri" pitchFamily="34" charset="0"/>
                <a:cs typeface="Arial" pitchFamily="34" charset="0"/>
              </a:rPr>
              <a:t> </a:t>
            </a:r>
            <a:r>
              <a:rPr kumimoji="0" lang="ar-SA" sz="11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azir"/>
                <a:ea typeface="Calibri" pitchFamily="34" charset="0"/>
                <a:cs typeface="Arial" pitchFamily="34" charset="0"/>
              </a:rPr>
              <a:t>." .</a:t>
            </a:r>
            <a:r>
              <a:rPr kumimoji="0" lang="en-US" sz="105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a:t>
            </a:r>
            <a:endParaRPr kumimoji="0" lang="en-US"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3" name="Rectangle 2"/>
          <p:cNvSpPr/>
          <p:nvPr/>
        </p:nvSpPr>
        <p:spPr>
          <a:xfrm>
            <a:off x="6858016" y="1714488"/>
            <a:ext cx="1749197" cy="523220"/>
          </a:xfrm>
          <a:prstGeom prst="rect">
            <a:avLst/>
          </a:prstGeom>
        </p:spPr>
        <p:txBody>
          <a:bodyPr wrap="none">
            <a:spAutoFit/>
          </a:bodyPr>
          <a:lstStyle/>
          <a:p>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نتیجه گیری </a:t>
            </a:r>
            <a:endParaRPr lang="fa-I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Picture 3" descr="56.jpg"/>
          <p:cNvPicPr>
            <a:picLocks noChangeAspect="1"/>
          </p:cNvPicPr>
          <p:nvPr/>
        </p:nvPicPr>
        <p:blipFill>
          <a:blip r:embed="rId3"/>
          <a:stretch>
            <a:fillRect/>
          </a:stretch>
        </p:blipFill>
        <p:spPr>
          <a:xfrm rot="20227743">
            <a:off x="1453988" y="520651"/>
            <a:ext cx="3286148" cy="3000396"/>
          </a:xfrm>
          <a:prstGeom prst="ellipse">
            <a:avLst/>
          </a:prstGeom>
          <a:ln>
            <a:noFill/>
          </a:ln>
          <a:effectLst>
            <a:softEdge rad="112500"/>
          </a:effectLst>
        </p:spPr>
      </p:pic>
      <p:pic>
        <p:nvPicPr>
          <p:cNvPr id="5" name="Picture 4" descr="59.jpg"/>
          <p:cNvPicPr>
            <a:picLocks noChangeAspect="1"/>
          </p:cNvPicPr>
          <p:nvPr/>
        </p:nvPicPr>
        <p:blipFill>
          <a:blip r:embed="rId4"/>
          <a:stretch>
            <a:fillRect/>
          </a:stretch>
        </p:blipFill>
        <p:spPr>
          <a:xfrm rot="21072007">
            <a:off x="3287921" y="645831"/>
            <a:ext cx="3071824" cy="3014678"/>
          </a:xfrm>
          <a:prstGeom prst="ellipse">
            <a:avLst/>
          </a:prstGeom>
          <a:ln>
            <a:noFill/>
          </a:ln>
          <a:effectLst>
            <a:softEdge rad="11250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9898" y="488873"/>
            <a:ext cx="1219379" cy="1043329"/>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3793"/>
                                        </p:tgtEl>
                                        <p:attrNameLst>
                                          <p:attrName>style.visibility</p:attrName>
                                        </p:attrNameLst>
                                      </p:cBhvr>
                                      <p:to>
                                        <p:strVal val="visible"/>
                                      </p:to>
                                    </p:set>
                                    <p:anim calcmode="lin" valueType="num">
                                      <p:cBhvr>
                                        <p:cTn id="13" dur="2000" fill="hold"/>
                                        <p:tgtEl>
                                          <p:spTgt spid="33793"/>
                                        </p:tgtEl>
                                        <p:attrNameLst>
                                          <p:attrName>ppt_w</p:attrName>
                                        </p:attrNameLst>
                                      </p:cBhvr>
                                      <p:tavLst>
                                        <p:tav tm="0">
                                          <p:val>
                                            <p:fltVal val="0"/>
                                          </p:val>
                                        </p:tav>
                                        <p:tav tm="100000">
                                          <p:val>
                                            <p:strVal val="#ppt_w"/>
                                          </p:val>
                                        </p:tav>
                                      </p:tavLst>
                                    </p:anim>
                                    <p:anim calcmode="lin" valueType="num">
                                      <p:cBhvr>
                                        <p:cTn id="14" dur="2000" fill="hold"/>
                                        <p:tgtEl>
                                          <p:spTgt spid="33793"/>
                                        </p:tgtEl>
                                        <p:attrNameLst>
                                          <p:attrName>ppt_h</p:attrName>
                                        </p:attrNameLst>
                                      </p:cBhvr>
                                      <p:tavLst>
                                        <p:tav tm="0">
                                          <p:val>
                                            <p:fltVal val="0"/>
                                          </p:val>
                                        </p:tav>
                                        <p:tav tm="100000">
                                          <p:val>
                                            <p:strVal val="#ppt_h"/>
                                          </p:val>
                                        </p:tav>
                                      </p:tavLst>
                                    </p:anim>
                                    <p:animEffect transition="in" filter="fade">
                                      <p:cBhvr>
                                        <p:cTn id="15" dur="2000"/>
                                        <p:tgtEl>
                                          <p:spTgt spid="33793"/>
                                        </p:tgtEl>
                                      </p:cBhvr>
                                    </p:animEffect>
                                  </p:childTnLst>
                                </p:cTn>
                              </p:par>
                            </p:childTnLst>
                          </p:cTn>
                        </p:par>
                        <p:par>
                          <p:cTn id="16" fill="hold">
                            <p:stCondLst>
                              <p:cond delay="2500"/>
                            </p:stCondLst>
                            <p:childTnLst>
                              <p:par>
                                <p:cTn id="17" presetID="53"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fltVal val="0"/>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Effect transition="in" filter="fade">
                                      <p:cBhvr>
                                        <p:cTn id="21" dur="2000"/>
                                        <p:tgtEl>
                                          <p:spTgt spid="4"/>
                                        </p:tgtEl>
                                      </p:cBhvr>
                                    </p:animEffect>
                                  </p:childTnLst>
                                </p:cTn>
                              </p:par>
                            </p:childTnLst>
                          </p:cTn>
                        </p:par>
                        <p:par>
                          <p:cTn id="22" fill="hold">
                            <p:stCondLst>
                              <p:cond delay="4500"/>
                            </p:stCondLst>
                            <p:childTnLst>
                              <p:par>
                                <p:cTn id="23" presetID="53"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2000" fill="hold"/>
                                        <p:tgtEl>
                                          <p:spTgt spid="5"/>
                                        </p:tgtEl>
                                        <p:attrNameLst>
                                          <p:attrName>ppt_w</p:attrName>
                                        </p:attrNameLst>
                                      </p:cBhvr>
                                      <p:tavLst>
                                        <p:tav tm="0">
                                          <p:val>
                                            <p:fltVal val="0"/>
                                          </p:val>
                                        </p:tav>
                                        <p:tav tm="100000">
                                          <p:val>
                                            <p:strVal val="#ppt_w"/>
                                          </p:val>
                                        </p:tav>
                                      </p:tavLst>
                                    </p:anim>
                                    <p:anim calcmode="lin" valueType="num">
                                      <p:cBhvr>
                                        <p:cTn id="26" dur="2000" fill="hold"/>
                                        <p:tgtEl>
                                          <p:spTgt spid="5"/>
                                        </p:tgtEl>
                                        <p:attrNameLst>
                                          <p:attrName>ppt_h</p:attrName>
                                        </p:attrNameLst>
                                      </p:cBhvr>
                                      <p:tavLst>
                                        <p:tav tm="0">
                                          <p:val>
                                            <p:fltVal val="0"/>
                                          </p:val>
                                        </p:tav>
                                        <p:tav tm="100000">
                                          <p:val>
                                            <p:strVal val="#ppt_h"/>
                                          </p:val>
                                        </p:tav>
                                      </p:tavLst>
                                    </p:anim>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81160" y="2076456"/>
            <a:ext cx="8277252" cy="2209800"/>
          </a:xfrm>
        </p:spPr>
        <p:txBody>
          <a:bodyPr/>
          <a:lstStyle/>
          <a:p>
            <a:pPr algn="ctr"/>
            <a:r>
              <a:rPr lang="fa-IR"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A Thuluth" pitchFamily="2" charset="-78"/>
                <a:cs typeface="A Thuluth" pitchFamily="2" charset="-78"/>
              </a:rPr>
              <a:t>استکبارستیزی و مقاومت اسلامی؛ </a:t>
            </a:r>
            <a:br>
              <a:rPr lang="fa-IR"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A Thuluth" pitchFamily="2" charset="-78"/>
                <a:cs typeface="A Thuluth" pitchFamily="2" charset="-78"/>
              </a:rPr>
            </a:br>
            <a:r>
              <a:rPr lang="fa-IR"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A Thuluth" pitchFamily="2" charset="-78"/>
                <a:cs typeface="A Thuluth" pitchFamily="2" charset="-78"/>
              </a:rPr>
              <a:t>سرآغاز افول آمریکا</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A Thuluth" pitchFamily="2" charset="-78"/>
              <a:cs typeface="A Thuluth" pitchFamily="2" charset="-78"/>
            </a:endParaRPr>
          </a:p>
        </p:txBody>
      </p:sp>
      <p:sp>
        <p:nvSpPr>
          <p:cNvPr id="3" name="Oval 2"/>
          <p:cNvSpPr/>
          <p:nvPr/>
        </p:nvSpPr>
        <p:spPr>
          <a:xfrm>
            <a:off x="2928926" y="5500702"/>
            <a:ext cx="3643338" cy="128588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تهیه کننده:</a:t>
            </a:r>
          </a:p>
          <a:p>
            <a:pPr algn="ctr"/>
            <a:r>
              <a:rPr lang="fa-I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رضا زین العابدین</a:t>
            </a:r>
            <a:endPar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5500702"/>
            <a:ext cx="1219379" cy="1043329"/>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4191664"/>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این آیه</a:t>
            </a:r>
            <a:r>
              <a:rPr kumimoji="0" lang="en-US"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ea typeface="Calibri" pitchFamily="34" charset="0"/>
                <a:cs typeface="Tahoma" pitchFamily="34" charset="0"/>
              </a:rPr>
              <a:t> </a:t>
            </a:r>
            <a:r>
              <a:rPr kumimoji="0" lang="fa-IR"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باطل را به</a:t>
            </a:r>
            <a:r>
              <a:rPr kumimoji="0" lang="en-US"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ea typeface="Calibri" pitchFamily="34" charset="0"/>
                <a:cs typeface="Tahoma" pitchFamily="34" charset="0"/>
              </a:rPr>
              <a:t> </a:t>
            </a:r>
            <a:r>
              <a:rPr kumimoji="0" lang="fa-IR"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hlinkClick r:id="rId3" tooltip="کف (پیوندی وجود ندارد)"/>
              </a:rPr>
              <a:t>کف</a:t>
            </a:r>
            <a:r>
              <a:rPr kumimoji="0" lang="en-US"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ea typeface="Calibri" pitchFamily="34" charset="0"/>
                <a:cs typeface="Tahoma" pitchFamily="34" charset="0"/>
              </a:rPr>
              <a:t> </a:t>
            </a:r>
            <a:r>
              <a:rPr kumimoji="0" lang="fa-IR"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روی سیلاب</a:t>
            </a:r>
            <a:r>
              <a:rPr kumimoji="0" lang="en-US"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ea typeface="Calibri" pitchFamily="34" charset="0"/>
                <a:cs typeface="Tahoma" pitchFamily="34" charset="0"/>
              </a:rPr>
              <a:t> </a:t>
            </a:r>
            <a:r>
              <a:rPr kumimoji="0" lang="fa-IR"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hlinkClick r:id="rId4" tooltip="تشبیه"/>
              </a:rPr>
              <a:t>تشبیه</a:t>
            </a:r>
            <a:r>
              <a:rPr kumimoji="0" lang="en-US"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ea typeface="Calibri" pitchFamily="34" charset="0"/>
                <a:cs typeface="Tahoma" pitchFamily="34" charset="0"/>
              </a:rPr>
              <a:t> </a:t>
            </a:r>
            <a:r>
              <a:rPr kumimoji="0" lang="fa-IR"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کرده است که با فرو نشستن سیلاب از بین می رود . بی شک نظام سلطه و استکبار هم از این قانون مستثنی نیست و لوازم و شرایطی دارد که یکی از آنها پایمردی و استقامت اهل حق و حقیقت است .</a:t>
            </a:r>
            <a:endParaRPr kumimoji="0" lang="fa-IR"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2049" name="Rectangle 1"/>
          <p:cNvSpPr>
            <a:spLocks noChangeArrowheads="1"/>
          </p:cNvSpPr>
          <p:nvPr/>
        </p:nvSpPr>
        <p:spPr bwMode="auto">
          <a:xfrm>
            <a:off x="3071802" y="428604"/>
            <a:ext cx="607223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50000"/>
              </a:lnSpc>
              <a:spcBef>
                <a:spcPct val="0"/>
              </a:spcBef>
              <a:spcAft>
                <a:spcPct val="0"/>
              </a:spcAft>
              <a:buClrTx/>
              <a:buSzTx/>
              <a:buFontTx/>
              <a:buNone/>
              <a:tabLst/>
            </a:pPr>
            <a:r>
              <a:rPr kumimoji="0" lang="ar-SA" sz="2400" b="1" i="0" u="none" strike="noStrike" cap="all" normalizeH="0" baseline="0" dirty="0" smtClean="0">
                <a:ln w="9000" cmpd="sng">
                  <a:solidFill>
                    <a:srgbClr val="002060"/>
                  </a:solidFill>
                  <a:prstDash val="solid"/>
                </a:ln>
                <a:solidFill>
                  <a:srgbClr val="FF0000"/>
                </a:solidFill>
                <a:effectLst>
                  <a:reflection blurRad="12700" stA="28000" endPos="45000" dist="1000" dir="5400000" sy="-100000" algn="bl" rotWithShape="0"/>
                </a:effectLst>
                <a:latin typeface="me_quran"/>
                <a:cs typeface="B Zar" pitchFamily="2" charset="-78"/>
              </a:rPr>
              <a:t>أَنْزَلَ مِنَ السَّمَاءِ مَاءً فَسَالَتْ أَوْدِيَةٌ بِقَدَرِهَا فَاحْتَمَلَ السَّيْلُ زَبَدًا رَابِيًا ۚ وَمِمَّا يُوقِدُونَ عَلَيْهِ فِي النَّارِ ابْتِغَاءَ حِلْيَةٍ أَوْ مَتَاعٍ زَبَدٌ مِثْلُهُ ۚ كَذَٰلِكَ يَضْرِبُ اللَّهُ الْحَقَّ وَالْبَاطِلَ ۚ فَأَمَّا الزَّبَدُ فَيَذْهَبُ جُفَاءً ۖ وَأَمَّا مَا يَنْفَعُ النَّاسَ فَيَمْكُثُ فِي الْأَرْضِ ۚ كَذَٰلِكَ يَضْرِبُ اللَّهُ الْأَمْثَالَ</a:t>
            </a:r>
            <a:r>
              <a:rPr kumimoji="0" lang="ar-SA" sz="1400" b="1" i="0" u="none" strike="noStrike" cap="all" normalizeH="0" baseline="0" dirty="0" smtClean="0">
                <a:ln w="9000" cmpd="sng">
                  <a:solidFill>
                    <a:srgbClr val="002060"/>
                  </a:solidFill>
                  <a:prstDash val="solid"/>
                </a:ln>
                <a:solidFill>
                  <a:srgbClr val="FF0000"/>
                </a:solidFill>
                <a:effectLst>
                  <a:reflection blurRad="12700" stA="28000" endPos="45000" dist="1000" dir="5400000" sy="-100000" algn="bl" rotWithShape="0"/>
                </a:effectLst>
                <a:latin typeface="Arial" pitchFamily="34" charset="0"/>
                <a:cs typeface="B Zar" pitchFamily="2" charset="-78"/>
              </a:rPr>
              <a:t> </a:t>
            </a:r>
            <a:endParaRPr kumimoji="0" lang="ar-SA" sz="3600" b="1" i="0" u="none" strike="noStrike" cap="all" normalizeH="0" baseline="0" dirty="0" smtClean="0">
              <a:ln w="9000" cmpd="sng">
                <a:solidFill>
                  <a:srgbClr val="002060"/>
                </a:solidFill>
                <a:prstDash val="solid"/>
              </a:ln>
              <a:solidFill>
                <a:srgbClr val="FF0000"/>
              </a:solidFill>
              <a:effectLst>
                <a:reflection blurRad="12700" stA="28000" endPos="45000" dist="1000" dir="5400000" sy="-100000" algn="bl" rotWithShape="0"/>
              </a:effectLst>
              <a:latin typeface="Arial" pitchFamily="34" charset="0"/>
              <a:cs typeface="B Zar" pitchFamily="2" charset="-78"/>
            </a:endParaRPr>
          </a:p>
        </p:txBody>
      </p:sp>
      <p:pic>
        <p:nvPicPr>
          <p:cNvPr id="2050" name="Picture 2" descr="مشاهده آیه در سوره">
            <a:hlinkClick r:id="rId5" tooltip="مشاهده آیه در سوره"/>
          </p:cNvPr>
          <p:cNvPicPr>
            <a:picLocks noChangeAspect="1" noChangeArrowheads="1"/>
          </p:cNvPicPr>
          <p:nvPr/>
        </p:nvPicPr>
        <p:blipFill>
          <a:blip r:embed="rId6"/>
          <a:srcRect/>
          <a:stretch>
            <a:fillRect/>
          </a:stretch>
        </p:blipFill>
        <p:spPr bwMode="auto">
          <a:xfrm>
            <a:off x="6629400" y="-358775"/>
            <a:ext cx="2381250" cy="333375"/>
          </a:xfrm>
          <a:prstGeom prst="rect">
            <a:avLst/>
          </a:prstGeom>
          <a:noFill/>
        </p:spPr>
      </p:pic>
      <p:sp>
        <p:nvSpPr>
          <p:cNvPr id="5" name="Rectangle 4"/>
          <p:cNvSpPr/>
          <p:nvPr/>
        </p:nvSpPr>
        <p:spPr>
          <a:xfrm>
            <a:off x="500034" y="714356"/>
            <a:ext cx="1721945" cy="369332"/>
          </a:xfrm>
          <a:prstGeom prst="rect">
            <a:avLst/>
          </a:prstGeom>
        </p:spPr>
        <p:txBody>
          <a:bodyPr wrap="none">
            <a:spAutoFit/>
          </a:bodyPr>
          <a:lstStyle/>
          <a:p>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hlinkClick r:id="rId7" tooltip="آیه"/>
              </a:rPr>
              <a:t>آیه</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ea typeface="Calibri" pitchFamily="34" charset="0"/>
                <a:cs typeface="Tahoma" pitchFamily="34" charset="0"/>
              </a:rPr>
              <a:t> </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۱۷</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ea typeface="Calibri" pitchFamily="34" charset="0"/>
                <a:cs typeface="Tahoma" pitchFamily="34" charset="0"/>
              </a:rPr>
              <a:t> </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hlinkClick r:id="rId8" tooltip="سوره رعد"/>
              </a:rPr>
              <a:t>سوره رعد</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Calibri" pitchFamily="34" charset="0"/>
                <a:cs typeface="B Zar" pitchFamily="2" charset="-78"/>
              </a:rPr>
              <a:t>، </a:t>
            </a:r>
            <a:endParaRPr lang="fa-IR" dirty="0"/>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68344" y="5517232"/>
            <a:ext cx="1219379" cy="1043329"/>
          </a:xfrm>
          <a:prstGeom prst="rect">
            <a:avLst/>
          </a:prstGeom>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50000"/>
              </a:schemeClr>
            </a:gs>
            <a:gs pos="50000">
              <a:schemeClr val="accent1">
                <a:tint val="44500"/>
                <a:satMod val="160000"/>
              </a:schemeClr>
            </a:gs>
            <a:gs pos="100000">
              <a:schemeClr val="accent1">
                <a:tint val="23500"/>
                <a:satMod val="160000"/>
              </a:schemeClr>
            </a:gs>
          </a:gsLst>
          <a:lin ang="16200000" scaled="0"/>
        </a:gradFill>
        <a:effectLst/>
      </p:bgPr>
    </p:bg>
    <p:spTree>
      <p:nvGrpSpPr>
        <p:cNvPr id="1" name=""/>
        <p:cNvGrpSpPr/>
        <p:nvPr/>
      </p:nvGrpSpPr>
      <p:grpSpPr>
        <a:xfrm>
          <a:off x="0" y="0"/>
          <a:ext cx="0" cy="0"/>
          <a:chOff x="0" y="0"/>
          <a:chExt cx="0" cy="0"/>
        </a:xfrm>
      </p:grpSpPr>
      <p:pic>
        <p:nvPicPr>
          <p:cNvPr id="4" name="Picture 8" descr="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309" y="3429000"/>
            <a:ext cx="1991381" cy="170387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71472" y="3357562"/>
            <a:ext cx="8072494" cy="3071834"/>
          </a:xfrm>
        </p:spPr>
        <p:txBody>
          <a:bodyPr/>
          <a:lstStyle/>
          <a:p>
            <a:pPr algn="justLow"/>
            <a:r>
              <a:rPr lang="ar-SA" sz="2400" b="1" kern="1200" cap="all" dirty="0" smtClean="0">
                <a:ln w="9000" cmpd="sng">
                  <a:solidFill>
                    <a:schemeClr val="accent6">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mn-ea"/>
                <a:cs typeface="B Zar" pitchFamily="2" charset="-78"/>
              </a:rPr>
              <a:t>قطعا 13 آبان ها که در كشور ما محمل پيدايش حوادث مهمي بوده و در شكل‌دهي تاريخ انقلاب اسلامي نقش سترگ و سرنوشت‌سازي داشته از روزهای الهی است. تحولات سياسي - اجتماعي ثبت شده در روز 13آبان نقاط عطف مهمي در تاريخ ايران بوده‌اند و هر كدام تحولي را در تاريخ مبارزات ضداستكباري و ضداستبدادی مردم ایران آفريده اند که باید به حکم قرآن و عقل آنها را بزرگ و گرامی داشت:«و ذكرهم بايام الله».</a:t>
            </a:r>
            <a:r>
              <a:rPr lang="ar-SA" sz="1600" b="1" kern="1200" cap="all" dirty="0" smtClean="0">
                <a:ln w="9000" cmpd="sng">
                  <a:solidFill>
                    <a:schemeClr val="accent6">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mn-ea"/>
                <a:cs typeface="B Zar" pitchFamily="2" charset="-78"/>
              </a:rPr>
              <a:t>(ابراهیم/5)</a:t>
            </a:r>
            <a:r>
              <a:rPr lang="en-US" sz="1600" b="1" kern="1200" cap="all" dirty="0" smtClean="0">
                <a:ln w="9000" cmpd="sng">
                  <a:solidFill>
                    <a:schemeClr val="accent6">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mn-ea"/>
                <a:cs typeface="B Zar" pitchFamily="2" charset="-78"/>
              </a:rPr>
              <a:t>	</a:t>
            </a:r>
            <a:endParaRPr lang="en-US" sz="2400" b="1" kern="1200" cap="all" dirty="0" smtClean="0">
              <a:ln w="9000" cmpd="sng">
                <a:solidFill>
                  <a:schemeClr val="accent6">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mn-ea"/>
              <a:cs typeface="B Zar" pitchFamily="2" charset="-78"/>
            </a:endParaRPr>
          </a:p>
        </p:txBody>
      </p:sp>
      <p:sp>
        <p:nvSpPr>
          <p:cNvPr id="4" name="Rounded Rectangle 3"/>
          <p:cNvSpPr/>
          <p:nvPr/>
        </p:nvSpPr>
        <p:spPr>
          <a:xfrm>
            <a:off x="6286512" y="571480"/>
            <a:ext cx="2428892" cy="6429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sz="3600" b="1" dirty="0" smtClean="0">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cs typeface="B Zar" pitchFamily="2" charset="-78"/>
              </a:rPr>
              <a:t>مقدمه</a:t>
            </a:r>
            <a:endParaRPr lang="fa-IR" b="1" dirty="0">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cs typeface="B Zar" pitchFamily="2" charset="-78"/>
            </a:endParaRPr>
          </a:p>
        </p:txBody>
      </p:sp>
      <p:sp>
        <p:nvSpPr>
          <p:cNvPr id="5" name="Rectangle 4"/>
          <p:cNvSpPr/>
          <p:nvPr/>
        </p:nvSpPr>
        <p:spPr>
          <a:xfrm>
            <a:off x="642910" y="1275694"/>
            <a:ext cx="8072494" cy="1938992"/>
          </a:xfrm>
          <a:prstGeom prst="rect">
            <a:avLst/>
          </a:prstGeom>
        </p:spPr>
        <p:txBody>
          <a:bodyPr wrap="square">
            <a:spAutoFit/>
          </a:bodyPr>
          <a:lstStyle/>
          <a:p>
            <a:pPr algn="justLow"/>
            <a:r>
              <a:rPr lang="ar-SA" sz="2400" b="1" cap="all" dirty="0" smtClean="0">
                <a:ln w="9000" cmpd="sng">
                  <a:solidFill>
                    <a:schemeClr val="accent6">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روزها و مناسبت‌های فراوان انقلاب اسلامی مانند 12 و 22 بهمن که طلیعه طلوع خورشید انقلاب اسلامی شدند، روز سوم خرداد،9 دی و ... جزء ایام الله هستند. نظر مشترک مفسران در خصوص اضافه «ايام» به «الله» اشاره به روزهاي سرنوشت ساز و مهم در زندگي انسان‌ها را افاده می نماید كه به خاطر عظمتش به نام «الله»آراسته و اضافه گرديده است</a:t>
            </a:r>
            <a:r>
              <a:rPr lang="en-US" sz="2400" b="1" cap="all" dirty="0" smtClean="0">
                <a:ln w="9000" cmpd="sng">
                  <a:solidFill>
                    <a:schemeClr val="accent6">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a:t>
            </a:r>
            <a:endParaRPr lang="fa-IR" sz="2400" b="1" cap="all" dirty="0">
              <a:ln w="9000" cmpd="sng">
                <a:solidFill>
                  <a:schemeClr val="accent6">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2000"/>
                                        <p:tgtEl>
                                          <p:spTgt spid="4"/>
                                        </p:tgtEl>
                                      </p:cBhvr>
                                    </p:animEffect>
                                  </p:childTnLst>
                                </p:cTn>
                              </p:par>
                            </p:childTnLst>
                          </p:cTn>
                        </p:par>
                        <p:par>
                          <p:cTn id="8" fill="hold">
                            <p:stCondLst>
                              <p:cond delay="2000"/>
                            </p:stCondLst>
                            <p:childTnLst>
                              <p:par>
                                <p:cTn id="9" presetID="45" presetClass="entr" presetSubtype="0" fill="hold" grpId="0" nodeType="afterEffect">
                                  <p:stCondLst>
                                    <p:cond delay="0"/>
                                  </p:stCondLst>
                                  <p:iterate type="lt">
                                    <p:tmPct val="5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ppt_w</p:attrName>
                                        </p:attrNameLst>
                                      </p:cBhvr>
                                      <p:tavLst>
                                        <p:tav tm="0" fmla="#ppt_w*sin(2.5*pi*$)">
                                          <p:val>
                                            <p:fltVal val="0"/>
                                          </p:val>
                                        </p:tav>
                                        <p:tav tm="100000">
                                          <p:val>
                                            <p:fltVal val="1"/>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29700"/>
                            </p:stCondLst>
                            <p:childTnLst>
                              <p:par>
                                <p:cTn id="15" presetID="45" presetClass="entr" presetSubtype="0" fill="hold" grpId="0" nodeType="afterEffect">
                                  <p:stCondLst>
                                    <p:cond delay="0"/>
                                  </p:stCondLst>
                                  <p:iterate type="lt">
                                    <p:tmPct val="5000"/>
                                  </p:iterate>
                                  <p:childTnLst>
                                    <p:set>
                                      <p:cBhvr>
                                        <p:cTn id="16" dur="1" fill="hold">
                                          <p:stCondLst>
                                            <p:cond delay="0"/>
                                          </p:stCondLst>
                                        </p:cTn>
                                        <p:tgtEl>
                                          <p:spTgt spid="3074"/>
                                        </p:tgtEl>
                                        <p:attrNameLst>
                                          <p:attrName>style.visibility</p:attrName>
                                        </p:attrNameLst>
                                      </p:cBhvr>
                                      <p:to>
                                        <p:strVal val="visible"/>
                                      </p:to>
                                    </p:set>
                                    <p:animEffect transition="in" filter="fade">
                                      <p:cBhvr>
                                        <p:cTn id="17" dur="2000"/>
                                        <p:tgtEl>
                                          <p:spTgt spid="3074"/>
                                        </p:tgtEl>
                                      </p:cBhvr>
                                    </p:animEffect>
                                    <p:anim calcmode="lin" valueType="num">
                                      <p:cBhvr>
                                        <p:cTn id="18" dur="2000" fill="hold"/>
                                        <p:tgtEl>
                                          <p:spTgt spid="3074"/>
                                        </p:tgtEl>
                                        <p:attrNameLst>
                                          <p:attrName>ppt_w</p:attrName>
                                        </p:attrNameLst>
                                      </p:cBhvr>
                                      <p:tavLst>
                                        <p:tav tm="0" fmla="#ppt_w*sin(2.5*pi*$)">
                                          <p:val>
                                            <p:fltVal val="0"/>
                                          </p:val>
                                        </p:tav>
                                        <p:tav tm="100000">
                                          <p:val>
                                            <p:fltVal val="1"/>
                                          </p:val>
                                        </p:tav>
                                      </p:tavLst>
                                    </p:anim>
                                    <p:anim calcmode="lin" valueType="num">
                                      <p:cBhvr>
                                        <p:cTn id="1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alphaModFix amt="51000"/>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457200"/>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9" name="Flowchart: Terminator 8"/>
          <p:cNvSpPr/>
          <p:nvPr/>
        </p:nvSpPr>
        <p:spPr>
          <a:xfrm>
            <a:off x="3000364" y="642918"/>
            <a:ext cx="3500462" cy="642942"/>
          </a:xfrm>
          <a:prstGeom prst="flowChartTerminator">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p:spPr>
        <p:style>
          <a:lnRef idx="0">
            <a:schemeClr val="accent4"/>
          </a:lnRef>
          <a:fillRef idx="3">
            <a:schemeClr val="accent4"/>
          </a:fillRef>
          <a:effectRef idx="3">
            <a:schemeClr val="accent4"/>
          </a:effectRef>
          <a:fontRef idx="minor">
            <a:schemeClr val="lt1"/>
          </a:fontRef>
        </p:style>
        <p:txBody>
          <a:bodyPr rtlCol="1" anchor="ctr"/>
          <a:lstStyle/>
          <a:p>
            <a:pPr algn="ctr"/>
            <a:r>
              <a:rPr lang="fa-I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مفهوم‌شناسی استکبار</a:t>
            </a:r>
            <a:endParaRPr lang="fa-I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Flowchart: Terminator 11"/>
          <p:cNvSpPr/>
          <p:nvPr/>
        </p:nvSpPr>
        <p:spPr>
          <a:xfrm>
            <a:off x="4071934" y="1571612"/>
            <a:ext cx="1500198" cy="500066"/>
          </a:xfrm>
          <a:prstGeom prst="flowChartTerminator">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Zar" pitchFamily="2" charset="-78"/>
              </a:rPr>
              <a:t>لغوی</a:t>
            </a:r>
            <a:endParaRPr lang="fa-IR" dirty="0"/>
          </a:p>
        </p:txBody>
      </p:sp>
      <p:sp>
        <p:nvSpPr>
          <p:cNvPr id="13" name="Flowchart: Terminator 12"/>
          <p:cNvSpPr/>
          <p:nvPr/>
        </p:nvSpPr>
        <p:spPr>
          <a:xfrm>
            <a:off x="2000232" y="2357430"/>
            <a:ext cx="5715040" cy="642942"/>
          </a:xfrm>
          <a:prstGeom prst="flowChartTerminator">
            <a:avLst/>
          </a:prstGeom>
          <a:solidFill>
            <a:srgbClr val="7030A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Zar" pitchFamily="2" charset="-78"/>
              </a:rPr>
              <a:t>از ریشه کبر، به معنای «عظمت و بزرگی</a:t>
            </a:r>
            <a:r>
              <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Zar" pitchFamily="2" charset="-78"/>
              </a:rPr>
              <a:t>»</a:t>
            </a:r>
          </a:p>
        </p:txBody>
      </p:sp>
      <p:sp>
        <p:nvSpPr>
          <p:cNvPr id="14" name="Flowchart: Terminator 13"/>
          <p:cNvSpPr/>
          <p:nvPr/>
        </p:nvSpPr>
        <p:spPr>
          <a:xfrm>
            <a:off x="3857620" y="3500438"/>
            <a:ext cx="1714512" cy="500066"/>
          </a:xfrm>
          <a:prstGeom prst="flowChartTerminator">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Zar" pitchFamily="2" charset="-78"/>
              </a:rPr>
              <a:t>اصطلاحی</a:t>
            </a:r>
            <a:endParaRPr lang="fa-IR" dirty="0"/>
          </a:p>
        </p:txBody>
      </p:sp>
      <p:sp>
        <p:nvSpPr>
          <p:cNvPr id="15" name="Flowchart: Terminator 14"/>
          <p:cNvSpPr/>
          <p:nvPr/>
        </p:nvSpPr>
        <p:spPr>
          <a:xfrm>
            <a:off x="714348" y="4143380"/>
            <a:ext cx="8001056" cy="642942"/>
          </a:xfrm>
          <a:prstGeom prst="flowChartTerminator">
            <a:avLst/>
          </a:prstGeom>
          <a:solidFill>
            <a:srgbClr val="7030A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cap="all" dirty="0" smtClean="0">
                <a:ln w="0"/>
                <a:solidFill>
                  <a:schemeClr val="bg2">
                    <a:lumMod val="60000"/>
                    <a:lumOff val="40000"/>
                  </a:schemeClr>
                </a:solidFill>
                <a:effectLst>
                  <a:reflection blurRad="12700" stA="50000" endPos="50000" dist="5000" dir="5400000" sy="-100000" rotWithShape="0"/>
                </a:effectLst>
                <a:cs typeface="B Zar" pitchFamily="2" charset="-78"/>
              </a:rPr>
              <a:t>راغب اصفهانی</a:t>
            </a:r>
            <a:r>
              <a:rPr lang="fa-IR" sz="2400" b="1" cap="all" dirty="0" smtClean="0">
                <a:ln w="0"/>
                <a:solidFill>
                  <a:schemeClr val="bg2">
                    <a:lumMod val="60000"/>
                    <a:lumOff val="40000"/>
                  </a:schemeClr>
                </a:solidFill>
                <a:effectLst>
                  <a:reflection blurRad="12700" stA="50000" endPos="50000" dist="5000" dir="5400000" sy="-100000" rotWithShape="0"/>
                </a:effectLst>
                <a:cs typeface="B Zar" pitchFamily="2" charset="-78"/>
              </a:rPr>
              <a:t>: </a:t>
            </a:r>
            <a:r>
              <a:rPr lang="ar-SA"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Zar" pitchFamily="2" charset="-78"/>
              </a:rPr>
              <a:t>حالتی از اعجاب نفس و احساس خودبرتربینی</a:t>
            </a:r>
            <a:endPar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Zar" pitchFamily="2" charset="-78"/>
            </a:endParaRPr>
          </a:p>
        </p:txBody>
      </p:sp>
      <p:sp>
        <p:nvSpPr>
          <p:cNvPr id="16" name="Flowchart: Terminator 15"/>
          <p:cNvSpPr/>
          <p:nvPr/>
        </p:nvSpPr>
        <p:spPr>
          <a:xfrm>
            <a:off x="714348" y="4929198"/>
            <a:ext cx="8001056" cy="642942"/>
          </a:xfrm>
          <a:prstGeom prst="flowChartTerminator">
            <a:avLst/>
          </a:prstGeom>
          <a:solidFill>
            <a:srgbClr val="7030A0"/>
          </a:solidFill>
        </p:spPr>
        <p:style>
          <a:lnRef idx="0">
            <a:schemeClr val="accent3"/>
          </a:lnRef>
          <a:fillRef idx="3">
            <a:schemeClr val="accent3"/>
          </a:fillRef>
          <a:effectRef idx="3">
            <a:schemeClr val="accent3"/>
          </a:effectRef>
          <a:fontRef idx="minor">
            <a:schemeClr val="lt1"/>
          </a:fontRef>
        </p:style>
        <p:txBody>
          <a:bodyPr rtlCol="1" anchor="ctr"/>
          <a:lstStyle/>
          <a:p>
            <a:pPr lvl="0" algn="ctr"/>
            <a:r>
              <a:rPr lang="ar-SA" sz="2400" b="1" cap="all" dirty="0" smtClean="0">
                <a:ln w="0"/>
                <a:solidFill>
                  <a:schemeClr val="bg2">
                    <a:lumMod val="60000"/>
                    <a:lumOff val="40000"/>
                  </a:schemeClr>
                </a:solidFill>
                <a:effectLst>
                  <a:reflection blurRad="12700" stA="50000" endPos="50000" dist="5000" dir="5400000" sy="-100000" rotWithShape="0"/>
                </a:effectLst>
                <a:cs typeface="B Zar" pitchFamily="2" charset="-78"/>
              </a:rPr>
              <a:t>ابن منظور</a:t>
            </a:r>
            <a:r>
              <a:rPr lang="fa-IR" sz="2400" b="1" cap="all" dirty="0" smtClean="0">
                <a:ln w="0"/>
                <a:solidFill>
                  <a:schemeClr val="bg2">
                    <a:lumMod val="60000"/>
                    <a:lumOff val="40000"/>
                  </a:schemeClr>
                </a:solidFill>
                <a:effectLst>
                  <a:reflection blurRad="12700" stA="50000" endPos="50000" dist="5000" dir="5400000" sy="-100000" rotWithShape="0"/>
                </a:effectLst>
                <a:cs typeface="B Zar" pitchFamily="2" charset="-78"/>
              </a:rPr>
              <a:t>: </a:t>
            </a:r>
            <a:r>
              <a:rPr lang="ar-SA"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Zar" pitchFamily="2" charset="-78"/>
              </a:rPr>
              <a:t>نپذیرفتن حق از روی عناد و تکبّر</a:t>
            </a:r>
            <a:endPar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Zar" pitchFamily="2" charset="-78"/>
            </a:endParaRPr>
          </a:p>
        </p:txBody>
      </p:sp>
      <p:sp>
        <p:nvSpPr>
          <p:cNvPr id="17" name="Flowchart: Terminator 16"/>
          <p:cNvSpPr/>
          <p:nvPr/>
        </p:nvSpPr>
        <p:spPr>
          <a:xfrm>
            <a:off x="785786" y="5715016"/>
            <a:ext cx="8001056" cy="642942"/>
          </a:xfrm>
          <a:prstGeom prst="flowChartTerminator">
            <a:avLst/>
          </a:prstGeom>
          <a:solidFill>
            <a:srgbClr val="7030A0"/>
          </a:solidFill>
        </p:spPr>
        <p:style>
          <a:lnRef idx="0">
            <a:schemeClr val="accent3"/>
          </a:lnRef>
          <a:fillRef idx="3">
            <a:schemeClr val="accent3"/>
          </a:fillRef>
          <a:effectRef idx="3">
            <a:schemeClr val="accent3"/>
          </a:effectRef>
          <a:fontRef idx="minor">
            <a:schemeClr val="lt1"/>
          </a:fontRef>
        </p:style>
        <p:txBody>
          <a:bodyPr rtlCol="1" anchor="ctr"/>
          <a:lstStyle/>
          <a:p>
            <a:pPr lvl="0" algn="ctr"/>
            <a:r>
              <a:rPr lang="ar-SA" sz="2400" b="1" cap="all" dirty="0" smtClean="0">
                <a:ln w="0"/>
                <a:solidFill>
                  <a:schemeClr val="bg2">
                    <a:lumMod val="60000"/>
                    <a:lumOff val="40000"/>
                  </a:schemeClr>
                </a:solidFill>
                <a:effectLst>
                  <a:reflection blurRad="12700" stA="50000" endPos="50000" dist="5000" dir="5400000" sy="-100000" rotWithShape="0"/>
                </a:effectLst>
                <a:cs typeface="B Zar" pitchFamily="2" charset="-78"/>
              </a:rPr>
              <a:t>علامه طباطبایی</a:t>
            </a:r>
            <a:r>
              <a:rPr lang="fa-IR" sz="2400" b="1" cap="all" dirty="0" smtClean="0">
                <a:ln w="0"/>
                <a:solidFill>
                  <a:schemeClr val="bg2">
                    <a:lumMod val="60000"/>
                    <a:lumOff val="40000"/>
                  </a:schemeClr>
                </a:solidFill>
                <a:effectLst>
                  <a:reflection blurRad="12700" stA="50000" endPos="50000" dist="5000" dir="5400000" sy="-100000" rotWithShape="0"/>
                </a:effectLst>
                <a:cs typeface="B Zar" pitchFamily="2" charset="-78"/>
              </a:rPr>
              <a:t>:</a:t>
            </a:r>
            <a:r>
              <a:rPr lang="ar-SA" sz="2400" b="1" cap="all" dirty="0" smtClean="0">
                <a:ln w="0"/>
                <a:solidFill>
                  <a:schemeClr val="bg2">
                    <a:lumMod val="60000"/>
                    <a:lumOff val="40000"/>
                  </a:schemeClr>
                </a:solidFill>
                <a:effectLst>
                  <a:reflection blurRad="12700" stA="50000" endPos="50000" dist="5000" dir="5400000" sy="-100000" rotWithShape="0"/>
                </a:effectLst>
                <a:cs typeface="B Zar" pitchFamily="2" charset="-78"/>
              </a:rPr>
              <a:t> </a:t>
            </a:r>
            <a:r>
              <a:rPr lang="ar-SA"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Zar" pitchFamily="2" charset="-78"/>
              </a:rPr>
              <a:t>اصرار بر نشنیدن سخن حق و پذیرش دعوت الهی</a:t>
            </a:r>
            <a:endPar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Zar" pitchFamily="2" charset="-78"/>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442724"/>
            <a:ext cx="1219379" cy="1043329"/>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2000"/>
                                        <p:tgtEl>
                                          <p:spTgt spid="9"/>
                                        </p:tgtEl>
                                      </p:cBhvr>
                                    </p:animEffect>
                                  </p:childTnLst>
                                </p:cTn>
                              </p:par>
                            </p:childTnLst>
                          </p:cTn>
                        </p:par>
                        <p:par>
                          <p:cTn id="8" fill="hold">
                            <p:stCondLst>
                              <p:cond delay="2000"/>
                            </p:stCondLst>
                            <p:childTnLst>
                              <p:par>
                                <p:cTn id="9" presetID="4" presetClass="entr" presetSubtype="3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out)">
                                      <p:cBhvr>
                                        <p:cTn id="11" dur="2000"/>
                                        <p:tgtEl>
                                          <p:spTgt spid="12"/>
                                        </p:tgtEl>
                                      </p:cBhvr>
                                    </p:animEffect>
                                  </p:childTnLst>
                                </p:cTn>
                              </p:par>
                            </p:childTnLst>
                          </p:cTn>
                        </p:par>
                        <p:par>
                          <p:cTn id="12" fill="hold">
                            <p:stCondLst>
                              <p:cond delay="4000"/>
                            </p:stCondLst>
                            <p:childTnLst>
                              <p:par>
                                <p:cTn id="13" presetID="4" presetClass="entr" presetSubtype="3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out)">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ox(out)">
                                      <p:cBhvr>
                                        <p:cTn id="20" dur="2000"/>
                                        <p:tgtEl>
                                          <p:spTgt spid="14"/>
                                        </p:tgtEl>
                                      </p:cBhvr>
                                    </p:animEffect>
                                  </p:childTnLst>
                                </p:cTn>
                              </p:par>
                            </p:childTnLst>
                          </p:cTn>
                        </p:par>
                        <p:par>
                          <p:cTn id="21" fill="hold">
                            <p:stCondLst>
                              <p:cond delay="2000"/>
                            </p:stCondLst>
                            <p:childTnLst>
                              <p:par>
                                <p:cTn id="22" presetID="4" presetClass="entr" presetSubtype="32"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out)">
                                      <p:cBhvr>
                                        <p:cTn id="24" dur="2000"/>
                                        <p:tgtEl>
                                          <p:spTgt spid="15"/>
                                        </p:tgtEl>
                                      </p:cBhvr>
                                    </p:animEffect>
                                  </p:childTnLst>
                                </p:cTn>
                              </p:par>
                            </p:childTnLst>
                          </p:cTn>
                        </p:par>
                        <p:par>
                          <p:cTn id="25" fill="hold">
                            <p:stCondLst>
                              <p:cond delay="4000"/>
                            </p:stCondLst>
                            <p:childTnLst>
                              <p:par>
                                <p:cTn id="26" presetID="4" presetClass="entr" presetSubtype="32"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ox(out)">
                                      <p:cBhvr>
                                        <p:cTn id="28" dur="2000"/>
                                        <p:tgtEl>
                                          <p:spTgt spid="16"/>
                                        </p:tgtEl>
                                      </p:cBhvr>
                                    </p:animEffect>
                                  </p:childTnLst>
                                </p:cTn>
                              </p:par>
                            </p:childTnLst>
                          </p:cTn>
                        </p:par>
                        <p:par>
                          <p:cTn id="29" fill="hold">
                            <p:stCondLst>
                              <p:cond delay="6000"/>
                            </p:stCondLst>
                            <p:childTnLst>
                              <p:par>
                                <p:cTn id="30" presetID="4" presetClass="entr" presetSubtype="3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out)">
                                      <p:cBhvr>
                                        <p:cTn id="3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alphaModFix amt="99000"/>
            <a:lum/>
          </a:blip>
          <a:srcRect/>
          <a:stretch>
            <a:fillRect r="50000" b="50000"/>
          </a:stretch>
        </a:blipFill>
        <a:effectLst/>
      </p:bgPr>
    </p:bg>
    <p:spTree>
      <p:nvGrpSpPr>
        <p:cNvPr id="1" name=""/>
        <p:cNvGrpSpPr/>
        <p:nvPr/>
      </p:nvGrpSpPr>
      <p:grpSpPr>
        <a:xfrm>
          <a:off x="0" y="0"/>
          <a:ext cx="0" cy="0"/>
          <a:chOff x="0" y="0"/>
          <a:chExt cx="0" cy="0"/>
        </a:xfrm>
      </p:grpSpPr>
      <p:sp>
        <p:nvSpPr>
          <p:cNvPr id="5" name="Flowchart: Terminator 4"/>
          <p:cNvSpPr/>
          <p:nvPr/>
        </p:nvSpPr>
        <p:spPr>
          <a:xfrm>
            <a:off x="3714744" y="571480"/>
            <a:ext cx="5286412" cy="571504"/>
          </a:xfrm>
          <a:prstGeom prst="flowChartTerminator">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نگاه معرفت شناختي قرآن به استکبار</a:t>
            </a:r>
            <a:endParaRPr lang="fa-IR" sz="2000" dirty="0"/>
          </a:p>
        </p:txBody>
      </p:sp>
      <p:sp>
        <p:nvSpPr>
          <p:cNvPr id="7" name="Rounded Rectangle 6"/>
          <p:cNvSpPr/>
          <p:nvPr/>
        </p:nvSpPr>
        <p:spPr>
          <a:xfrm>
            <a:off x="4929190" y="1428736"/>
            <a:ext cx="3857652" cy="5000660"/>
          </a:xfrm>
          <a:prstGeom prst="roundRect">
            <a:avLst/>
          </a:prstGeom>
          <a:solidFill>
            <a:srgbClr val="00B050"/>
          </a:solidFill>
          <a:scene3d>
            <a:camera prst="perspectiveAbove"/>
            <a:lightRig rig="threePt" dir="t"/>
          </a:scene3d>
        </p:spPr>
        <p:style>
          <a:lnRef idx="3">
            <a:schemeClr val="lt1"/>
          </a:lnRef>
          <a:fillRef idx="1">
            <a:schemeClr val="accent6"/>
          </a:fillRef>
          <a:effectRef idx="1">
            <a:schemeClr val="accent6"/>
          </a:effectRef>
          <a:fontRef idx="minor">
            <a:schemeClr val="lt1"/>
          </a:fontRef>
        </p:style>
        <p:txBody>
          <a:bodyPr rtlCol="1" anchor="ctr"/>
          <a:lstStyle/>
          <a:p>
            <a:pPr algn="ctr"/>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«وَلَن تَرْضَى عَنكَ الْيَهُودُ وَلاَ النَّصَارَى حَتَّى تَتَّبِعَ مِلَّتَهُمْ قُلْ إِنَّ هُدَى اللّهِ هُوَ الْهُدَى وَلَئِنِ اتَّبَعْتَ أَهْوَاءهُم بَعْدَ الَّذِي جَاءكَ مِنَ الْعِلْمِ مَا لَكَ مِنَ اللّهِ مِن وَلِيٍّ وَلاَ نَصِيرٍ»</a:t>
            </a:r>
            <a:endPar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endParaRPr>
          </a:p>
          <a:p>
            <a:pPr algn="ctr"/>
            <a:r>
              <a:rPr lang="ar-SA"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(سوره بقره ، آیه 120) </a:t>
            </a:r>
            <a:endPar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endParaRPr>
          </a:p>
          <a:p>
            <a:pPr algn="ctr"/>
            <a:endPar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endParaRPr>
          </a:p>
          <a:p>
            <a:pPr algn="ctr"/>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«هرگز یهود و نصاری از تو راضی نخواهند شد مگر آنکه پیروی از آیین آنها کنی. بگو: راهی که خدا بنماید به یقین راه حق تنها همان است؛ و البته اگر از میل و خواهش آنها پیروی کنی بعد از آنکه طریق حق را دریافتی، دیگر از سوی خدا یار و یاوری نخواهی داشت.»</a:t>
            </a:r>
            <a:endPar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endParaRPr>
          </a:p>
        </p:txBody>
      </p:sp>
      <p:sp>
        <p:nvSpPr>
          <p:cNvPr id="8" name="Rounded Rectangle 7"/>
          <p:cNvSpPr/>
          <p:nvPr/>
        </p:nvSpPr>
        <p:spPr>
          <a:xfrm>
            <a:off x="428596" y="3286124"/>
            <a:ext cx="4071966" cy="3071834"/>
          </a:xfrm>
          <a:prstGeom prst="roundRect">
            <a:avLst/>
          </a:prstGeom>
          <a:solidFill>
            <a:srgbClr val="92D050"/>
          </a:solidFill>
          <a:scene3d>
            <a:camera prst="perspectiveAbove"/>
            <a:lightRig rig="threePt" dir="t">
              <a:rot lat="0" lon="0" rev="1200000"/>
            </a:lightRig>
          </a:scene3d>
          <a:sp3d>
            <a:bevelT w="63500" h="25400"/>
          </a:sp3d>
        </p:spPr>
        <p:style>
          <a:lnRef idx="0">
            <a:schemeClr val="dk1"/>
          </a:lnRef>
          <a:fillRef idx="3">
            <a:schemeClr val="dk1"/>
          </a:fillRef>
          <a:effectRef idx="3">
            <a:schemeClr val="dk1"/>
          </a:effectRef>
          <a:fontRef idx="minor">
            <a:schemeClr val="lt1"/>
          </a:fontRef>
        </p:style>
        <p:txBody>
          <a:bodyPr rtlCol="1" anchor="ctr"/>
          <a:lstStyle/>
          <a:p>
            <a:pPr lvl="0" algn="ctr"/>
            <a:r>
              <a:rPr lang="ar-SA" sz="2400" b="1" dirty="0" smtClean="0">
                <a:ln w="50800"/>
                <a:solidFill>
                  <a:schemeClr val="bg2">
                    <a:lumMod val="75000"/>
                  </a:schemeClr>
                </a:solidFill>
                <a:latin typeface="Arial" pitchFamily="34" charset="0"/>
                <a:ea typeface="Calibri" pitchFamily="34" charset="0"/>
                <a:cs typeface="B Nazanin" pitchFamily="2" charset="-78"/>
              </a:rPr>
              <a:t>«وَلَا يَزَالُونَ يُقَاتِلُونَكُمْ حَتَّى يَرُدُّوكُمْ عَنْ دِينِكُمْ إِنِ اسْتَطَاعُوا» </a:t>
            </a:r>
            <a:endParaRPr lang="fa-IR" sz="2400" b="1" dirty="0" smtClean="0">
              <a:ln w="50800"/>
              <a:solidFill>
                <a:schemeClr val="bg2">
                  <a:lumMod val="75000"/>
                </a:schemeClr>
              </a:solidFill>
              <a:latin typeface="Arial" pitchFamily="34" charset="0"/>
              <a:ea typeface="Calibri" pitchFamily="34" charset="0"/>
              <a:cs typeface="B Nazanin" pitchFamily="2" charset="-78"/>
            </a:endParaRPr>
          </a:p>
          <a:p>
            <a:pPr lvl="0" algn="ctr"/>
            <a:r>
              <a:rPr lang="ar-SA" b="1" dirty="0" smtClean="0">
                <a:ln w="50800"/>
                <a:solidFill>
                  <a:schemeClr val="bg2">
                    <a:lumMod val="75000"/>
                  </a:schemeClr>
                </a:solidFill>
                <a:latin typeface="Arial" pitchFamily="34" charset="0"/>
                <a:ea typeface="Calibri" pitchFamily="34" charset="0"/>
                <a:cs typeface="B Nazanin" pitchFamily="2" charset="-78"/>
              </a:rPr>
              <a:t>(سوره بقره ، آیه 217)</a:t>
            </a:r>
            <a:endParaRPr lang="fa-IR" b="1" dirty="0" smtClean="0">
              <a:ln w="50800"/>
              <a:solidFill>
                <a:schemeClr val="bg2">
                  <a:lumMod val="75000"/>
                </a:schemeClr>
              </a:solidFill>
              <a:latin typeface="Arial" pitchFamily="34" charset="0"/>
              <a:ea typeface="Calibri" pitchFamily="34" charset="0"/>
              <a:cs typeface="B Nazanin" pitchFamily="2" charset="-78"/>
            </a:endParaRPr>
          </a:p>
          <a:p>
            <a:pPr lvl="0" algn="ctr"/>
            <a:endParaRPr lang="fa-IR" sz="2400" b="1" dirty="0" smtClean="0">
              <a:ln w="50800"/>
              <a:solidFill>
                <a:schemeClr val="bg2">
                  <a:lumMod val="75000"/>
                </a:schemeClr>
              </a:solidFill>
              <a:latin typeface="Arial" pitchFamily="34" charset="0"/>
              <a:ea typeface="Calibri" pitchFamily="34" charset="0"/>
              <a:cs typeface="B Nazanin" pitchFamily="2" charset="-78"/>
            </a:endParaRPr>
          </a:p>
          <a:p>
            <a:pPr lvl="0" algn="ctr"/>
            <a:r>
              <a:rPr lang="ar-SA" sz="2400" b="1" dirty="0" smtClean="0">
                <a:ln w="50800"/>
                <a:solidFill>
                  <a:schemeClr val="bg2">
                    <a:lumMod val="75000"/>
                  </a:schemeClr>
                </a:solidFill>
                <a:latin typeface="Arial" pitchFamily="34" charset="0"/>
                <a:ea typeface="Calibri" pitchFamily="34" charset="0"/>
                <a:cs typeface="B Nazanin" pitchFamily="2" charset="-78"/>
              </a:rPr>
              <a:t>« و آنان پيوسته با شما مى ‏جنگند تا اگر بتوانند شما را از دينتان برگردانند»</a:t>
            </a:r>
            <a:endParaRPr lang="fa-IR" sz="24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fltVal val="0"/>
                                          </p:val>
                                        </p:tav>
                                        <p:tav tm="100000">
                                          <p:val>
                                            <p:strVal val="#ppt_w"/>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Effect transition="in" filter="fad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000" fill="hold"/>
                                        <p:tgtEl>
                                          <p:spTgt spid="8"/>
                                        </p:tgtEl>
                                        <p:attrNameLst>
                                          <p:attrName>ppt_w</p:attrName>
                                        </p:attrNameLst>
                                      </p:cBhvr>
                                      <p:tavLst>
                                        <p:tav tm="0">
                                          <p:val>
                                            <p:fltVal val="0"/>
                                          </p:val>
                                        </p:tav>
                                        <p:tav tm="100000">
                                          <p:val>
                                            <p:strVal val="#ppt_w"/>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Effect transition="in" filter="fade">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alphaModFix amt="73000"/>
            <a:lum/>
          </a:blip>
          <a:srcRect/>
          <a:stretch>
            <a:fillRect l="-25000" r="-25000"/>
          </a:stretch>
        </a:blipFill>
        <a:effectLst/>
      </p:bgPr>
    </p:bg>
    <p:spTree>
      <p:nvGrpSpPr>
        <p:cNvPr id="1" name=""/>
        <p:cNvGrpSpPr/>
        <p:nvPr/>
      </p:nvGrpSpPr>
      <p:grpSpPr>
        <a:xfrm>
          <a:off x="0" y="0"/>
          <a:ext cx="0" cy="0"/>
          <a:chOff x="0" y="0"/>
          <a:chExt cx="0" cy="0"/>
        </a:xfrm>
      </p:grpSpPr>
      <p:sp>
        <p:nvSpPr>
          <p:cNvPr id="4" name="Flowchart: Terminator 3"/>
          <p:cNvSpPr/>
          <p:nvPr/>
        </p:nvSpPr>
        <p:spPr>
          <a:xfrm>
            <a:off x="3000364" y="714356"/>
            <a:ext cx="6072230" cy="571504"/>
          </a:xfrm>
          <a:prstGeom prst="flowChartTerminator">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نگاه معرفت شناختي حضرت امام به استکبار</a:t>
            </a:r>
            <a:endParaRPr lang="fa-IR" sz="2000" dirty="0"/>
          </a:p>
        </p:txBody>
      </p:sp>
      <p:sp>
        <p:nvSpPr>
          <p:cNvPr id="5" name="Rounded Rectangle 4"/>
          <p:cNvSpPr/>
          <p:nvPr/>
        </p:nvSpPr>
        <p:spPr>
          <a:xfrm>
            <a:off x="642910" y="2143116"/>
            <a:ext cx="8001056" cy="4643470"/>
          </a:xfrm>
          <a:prstGeom prst="roundRect">
            <a:avLst/>
          </a:prstGeom>
          <a:scene3d>
            <a:camera prst="perspectiveAbove"/>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1" anchor="ctr"/>
          <a:lstStyle/>
          <a:p>
            <a:pPr algn="justLow"/>
            <a:r>
              <a:rPr lang="ar-SA"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"نكته مهمي كه همه بايد به آن توجه كنيم و آن را اصل و اساس سياست خود با بيگانگان قرار دهيم اين است كه دشمنان ما و جهانخواران تا كي و كجا ما را تحمل مي كنند و تا چه مرزي استقلال وآزادي ما راقبول دارند ؟ به يقين آنان مرزي جز عدول از همه هويت ها و ارزش هاي معنوي و الهي مان نمي شناسند به گفته قرآن كريم هرگز دست از مقاتله و ستيز با شما بر نمي دارند مگر اين كه شما را از دين تان برگردانند ...آري اگر ملت ايران از همه اصول و موازين اسلامي و انقلابي خود عدول كند و خانه عزت و اعتبار پيامبر و ائمه معصومين عليهم السلام را با دستهاي خود ويران نمايد , آن وقت ممكن است جهانخواران او را به عنوان يك ملت ضعيف و فقير و بي فرهنگ به رسميت بشناسند ولي در همان حدي كه آنها آقا باشند ما نوكر , آنها ابر قدرت باشند ما ضعيف , آنها ولي و قيم باشند , ما جيره خوار و حافظ منافع آنها , نه يك ايران با هويت ايران اسلامی."</a:t>
            </a:r>
            <a:endParaRPr lang="fa-IR"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endParaRPr>
          </a:p>
          <a:p>
            <a:pPr algn="justLow"/>
            <a:endParaRPr lang="fa-IR"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Picture 5" descr="84.jpg"/>
          <p:cNvPicPr>
            <a:picLocks noChangeAspect="1"/>
          </p:cNvPicPr>
          <p:nvPr/>
        </p:nvPicPr>
        <p:blipFill>
          <a:blip r:embed="rId3"/>
          <a:stretch>
            <a:fillRect/>
          </a:stretch>
        </p:blipFill>
        <p:spPr>
          <a:xfrm rot="20402835">
            <a:off x="-85684" y="339431"/>
            <a:ext cx="3203869" cy="21431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Effect transition="in" filter="fade">
                                      <p:cBhvr>
                                        <p:cTn id="15" dur="2000"/>
                                        <p:tgtEl>
                                          <p:spTgt spid="6"/>
                                        </p:tgtEl>
                                      </p:cBhvr>
                                    </p:animEffect>
                                  </p:childTnLst>
                                </p:cTn>
                              </p:par>
                            </p:childTnLst>
                          </p:cTn>
                        </p:par>
                        <p:par>
                          <p:cTn id="16" fill="hold">
                            <p:stCondLst>
                              <p:cond delay="4000"/>
                            </p:stCondLst>
                            <p:childTnLst>
                              <p:par>
                                <p:cTn id="17" presetID="53"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16000" t="4000" r="-35000" b="31000"/>
          </a:stretch>
        </a:blip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6" name="Flowchart: Terminator 5"/>
          <p:cNvSpPr/>
          <p:nvPr/>
        </p:nvSpPr>
        <p:spPr>
          <a:xfrm>
            <a:off x="214282" y="714356"/>
            <a:ext cx="4714908" cy="571504"/>
          </a:xfrm>
          <a:prstGeom prst="flowChartTerminator">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استکبار از نگاه مقام معظم رهبری</a:t>
            </a:r>
            <a:endParaRPr lang="fa-IR" sz="2000" dirty="0"/>
          </a:p>
        </p:txBody>
      </p:sp>
      <p:sp>
        <p:nvSpPr>
          <p:cNvPr id="8" name="Rounded Rectangle 7"/>
          <p:cNvSpPr/>
          <p:nvPr/>
        </p:nvSpPr>
        <p:spPr>
          <a:xfrm>
            <a:off x="357158" y="1571612"/>
            <a:ext cx="4643470" cy="5000660"/>
          </a:xfrm>
          <a:prstGeom prst="round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scene3d>
            <a:camera prst="perspectiveAbove"/>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1" anchor="ctr"/>
          <a:lstStyle/>
          <a:p>
            <a:pPr lvl="0" algn="justLow"/>
            <a:r>
              <a:rPr lang="ar-SA" sz="24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Calibri" pitchFamily="34" charset="0"/>
                <a:ea typeface="Calibri" pitchFamily="34" charset="0"/>
                <a:cs typeface="B Nazanin" pitchFamily="2" charset="-78"/>
              </a:rPr>
              <a:t>استکبار یعنی چه؟ استکبار یک تعبیر قرآنی است؛ در قرآن کلمه‌ی استکبار به کار رفته است؛ آدم مستکبر، دولت مستکبر، گروه مستکبر، یعنی آن کسانی و آن دولتی که قصد دخالت در امور انسانها و ملّتهای دیگر را دارد، در همه‌ی کارهای آنها مداخله می کند برای حفظ منافع خود؛ خود را آزاد می داند، حقّ تحمیل بر ملّتها را برای خود قائل است، حقّ دخالت در امور کشورها را برای خود قائل است، پاسخگو هم به هیچ ‌کس نیست؛ </a:t>
            </a:r>
            <a:endPar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rial" pitchFamily="34" charset="0"/>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5517232"/>
            <a:ext cx="1219379" cy="1043329"/>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alphaModFix amt="68000"/>
            <a:lum/>
          </a:blip>
          <a:srcRect/>
          <a:stretch>
            <a:fillRect l="-25000" r="-25000"/>
          </a:stretch>
        </a:blipFill>
        <a:effectLst/>
      </p:bgPr>
    </p:bg>
    <p:spTree>
      <p:nvGrpSpPr>
        <p:cNvPr id="1" name=""/>
        <p:cNvGrpSpPr/>
        <p:nvPr/>
      </p:nvGrpSpPr>
      <p:grpSpPr>
        <a:xfrm>
          <a:off x="0" y="0"/>
          <a:ext cx="0" cy="0"/>
          <a:chOff x="0" y="0"/>
          <a:chExt cx="0" cy="0"/>
        </a:xfrm>
      </p:grpSpPr>
      <p:sp>
        <p:nvSpPr>
          <p:cNvPr id="4" name="Rectangle 3"/>
          <p:cNvSpPr/>
          <p:nvPr/>
        </p:nvSpPr>
        <p:spPr>
          <a:xfrm>
            <a:off x="428596" y="1582341"/>
            <a:ext cx="8358246" cy="4832092"/>
          </a:xfrm>
          <a:prstGeom prst="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5400000" scaled="1"/>
            <a:tileRect/>
          </a:gradFill>
          <a:ln>
            <a:noFill/>
          </a:ln>
          <a:effectLst>
            <a:outerShdw blurRad="44450" dist="27940" dir="5400000" algn="ctr">
              <a:srgbClr val="000000">
                <a:alpha val="32000"/>
              </a:srgbClr>
            </a:outerShdw>
          </a:effectLst>
          <a:scene3d>
            <a:camera prst="perspectiveAbove"/>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pPr algn="justLow"/>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عمق دشمنی آمریکا با ایران و با جمهوری اسلامی است. دشمنی، دشمنیِ عمیق است، دشمنیِ سطحی نیست. مخالفت بر اساس و بر محور مسئله‌ای مثل مسئله‌ی اتمی نیست، این را همه فهمیده‌اند؛ بحث، فراتر از اینها است. بحث این است که اینها با نظامی که در این منطقه‌ی حسّاس سر بلند کرده، ایستاده، قد برافراشته، رشد کرده، با ظلمهای آمریکا مخالفت میکند، نسبت به آمریکا هیچ‌گونه ملاحظه‌کاری نمیکند، روحیه‌ی مقاومت را در منطقه توسعه میدهد، پرچم اسلام را در دست گرفته مخالفند؛ عمیقاً مخالفند. مسئله‌ی آنها این است که این نظام اسلامی و جمهوری اسلامی نباید باشد؛ نه‌فقط این نظام نباشد، [بلکه] آن مردمی که این نظام را حمایت میکنند یعنی ملّت ایران هم منفور سران حکومتهای آمریکایند</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 </a:t>
            </a:r>
            <a:endParaRPr lang="fa-I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endParaRPr>
          </a:p>
        </p:txBody>
      </p:sp>
      <p:sp>
        <p:nvSpPr>
          <p:cNvPr id="5" name="Flowchart: Terminator 4"/>
          <p:cNvSpPr/>
          <p:nvPr/>
        </p:nvSpPr>
        <p:spPr>
          <a:xfrm>
            <a:off x="1071538" y="714356"/>
            <a:ext cx="7000924" cy="571504"/>
          </a:xfrm>
          <a:prstGeom prst="flowChartTerminator">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B Zar" pitchFamily="2" charset="-78"/>
              </a:rPr>
              <a:t>نگاه معرفت شناختي مقام معظم رهبری به استکبار</a:t>
            </a:r>
            <a:endParaRPr lang="fa-IR" sz="2800" dirty="0">
              <a:cs typeface="B Zar"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alphaModFix amt="49000"/>
            <a:lum/>
          </a:blip>
          <a:srcRect/>
          <a:stretch>
            <a:fillRect l="-3000" r="-3000" b="-6000"/>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57200"/>
            <a:ext cx="8229600" cy="93345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2800" b="1" dirty="0" smtClean="0">
                <a:ln w="11430">
                  <a:solidFill>
                    <a:srgbClr val="002060"/>
                  </a:solidFill>
                </a:ln>
                <a:solidFill>
                  <a:srgbClr val="002060"/>
                </a:solidFill>
                <a:effectLst>
                  <a:glow rad="101600">
                    <a:schemeClr val="accent1">
                      <a:satMod val="175000"/>
                      <a:alpha val="40000"/>
                    </a:schemeClr>
                  </a:glow>
                  <a:outerShdw blurRad="50800" dist="39000" dir="5460000" algn="tl">
                    <a:srgbClr val="000000">
                      <a:alpha val="38000"/>
                    </a:srgbClr>
                  </a:outerShdw>
                </a:effectLst>
                <a:cs typeface="B Zar" pitchFamily="2" charset="-78"/>
              </a:rPr>
              <a:t>عمق دشمني استکبار به رهبری آمریکا </a:t>
            </a:r>
            <a:r>
              <a:rPr lang="fa-IR" sz="2800" b="1" dirty="0" smtClean="0">
                <a:ln w="11430">
                  <a:solidFill>
                    <a:srgbClr val="002060"/>
                  </a:solidFill>
                </a:ln>
                <a:solidFill>
                  <a:srgbClr val="002060"/>
                </a:solidFill>
                <a:effectLst>
                  <a:glow rad="101600">
                    <a:schemeClr val="accent1">
                      <a:satMod val="175000"/>
                      <a:alpha val="40000"/>
                    </a:schemeClr>
                  </a:glow>
                  <a:outerShdw blurRad="50800" dist="39000" dir="5460000" algn="tl">
                    <a:srgbClr val="000000">
                      <a:alpha val="38000"/>
                    </a:srgbClr>
                  </a:outerShdw>
                </a:effectLst>
                <a:cs typeface="B Zar" pitchFamily="2" charset="-78"/>
              </a:rPr>
              <a:t>علیه </a:t>
            </a:r>
            <a:r>
              <a:rPr lang="ar-SA" sz="2800" b="1" dirty="0" smtClean="0">
                <a:ln w="11430">
                  <a:solidFill>
                    <a:srgbClr val="002060"/>
                  </a:solidFill>
                </a:ln>
                <a:solidFill>
                  <a:srgbClr val="002060"/>
                </a:solidFill>
                <a:effectLst>
                  <a:glow rad="101600">
                    <a:schemeClr val="accent1">
                      <a:satMod val="175000"/>
                      <a:alpha val="40000"/>
                    </a:schemeClr>
                  </a:glow>
                  <a:outerShdw blurRad="50800" dist="39000" dir="5460000" algn="tl">
                    <a:srgbClr val="000000">
                      <a:alpha val="38000"/>
                    </a:srgbClr>
                  </a:outerShdw>
                </a:effectLst>
                <a:cs typeface="B Zar" pitchFamily="2" charset="-78"/>
              </a:rPr>
              <a:t>جمهوري اسلامي</a:t>
            </a:r>
            <a:r>
              <a:rPr lang="fa-IR" sz="2800" b="1" dirty="0" smtClean="0">
                <a:ln w="11430">
                  <a:solidFill>
                    <a:srgbClr val="002060"/>
                  </a:solidFill>
                </a:ln>
                <a:solidFill>
                  <a:srgbClr val="002060"/>
                </a:solidFill>
                <a:effectLst>
                  <a:glow rad="101600">
                    <a:schemeClr val="accent1">
                      <a:satMod val="175000"/>
                      <a:alpha val="40000"/>
                    </a:schemeClr>
                  </a:glow>
                  <a:outerShdw blurRad="50800" dist="39000" dir="5460000" algn="tl">
                    <a:srgbClr val="000000">
                      <a:alpha val="38000"/>
                    </a:srgbClr>
                  </a:outerShdw>
                </a:effectLst>
                <a:cs typeface="B Zar" pitchFamily="2" charset="-78"/>
              </a:rPr>
              <a:t> از نگاه مقام معظم رهبری</a:t>
            </a:r>
            <a:endParaRPr lang="en-US" sz="2800" b="1" dirty="0">
              <a:ln w="11430">
                <a:solidFill>
                  <a:srgbClr val="002060"/>
                </a:solidFill>
              </a:ln>
              <a:solidFill>
                <a:srgbClr val="002060"/>
              </a:solidFill>
              <a:effectLst>
                <a:glow rad="101600">
                  <a:schemeClr val="accent1">
                    <a:satMod val="175000"/>
                    <a:alpha val="40000"/>
                  </a:schemeClr>
                </a:glow>
                <a:outerShdw blurRad="50800" dist="39000" dir="5460000" algn="tl">
                  <a:srgbClr val="000000">
                    <a:alpha val="38000"/>
                  </a:srgbClr>
                </a:outerShdw>
              </a:effectLst>
              <a:latin typeface="Tahoma" pitchFamily="34" charset="0"/>
              <a:cs typeface="B Zar" pitchFamily="2" charset="-78"/>
            </a:endParaRPr>
          </a:p>
        </p:txBody>
      </p:sp>
      <p:sp>
        <p:nvSpPr>
          <p:cNvPr id="4" name="Rectangle 3"/>
          <p:cNvSpPr/>
          <p:nvPr/>
        </p:nvSpPr>
        <p:spPr>
          <a:xfrm>
            <a:off x="4214810" y="1714488"/>
            <a:ext cx="4357686" cy="400110"/>
          </a:xfrm>
          <a:prstGeom prst="rect">
            <a:avLst/>
          </a:prstGeom>
        </p:spPr>
        <p:txBody>
          <a:bodyPr wrap="square">
            <a:spAutoFit/>
          </a:bodyPr>
          <a:lstStyle/>
          <a:p>
            <a:pPr lvl="0" algn="justLow"/>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اختلاف و تضاد</a:t>
            </a:r>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a:t>
            </a:r>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 ماهوي و محتوايي است نه شكلي</a:t>
            </a:r>
            <a:endPar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endParaRPr>
          </a:p>
        </p:txBody>
      </p:sp>
      <p:sp>
        <p:nvSpPr>
          <p:cNvPr id="5" name="Donut 4"/>
          <p:cNvSpPr/>
          <p:nvPr/>
        </p:nvSpPr>
        <p:spPr>
          <a:xfrm>
            <a:off x="8572528" y="1757408"/>
            <a:ext cx="357190" cy="285752"/>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7" name="Donut 6"/>
          <p:cNvSpPr/>
          <p:nvPr/>
        </p:nvSpPr>
        <p:spPr>
          <a:xfrm>
            <a:off x="8572528" y="2928934"/>
            <a:ext cx="357190" cy="285752"/>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8" name="Rectangle 7"/>
          <p:cNvSpPr/>
          <p:nvPr/>
        </p:nvSpPr>
        <p:spPr>
          <a:xfrm>
            <a:off x="5357818" y="2886014"/>
            <a:ext cx="3239990" cy="400110"/>
          </a:xfrm>
          <a:prstGeom prst="rect">
            <a:avLst/>
          </a:prstGeom>
        </p:spPr>
        <p:txBody>
          <a:bodyPr wrap="none">
            <a:spAutoFit/>
          </a:bodyPr>
          <a:lstStyle/>
          <a:p>
            <a:pPr lvl="0" algn="justLow" eaLnBrk="0" hangingPunct="0"/>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این</a:t>
            </a:r>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 تضاد راهبردي است نه تاكتيكي</a:t>
            </a:r>
            <a:endParaRPr lang="en-US" sz="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cxnSp>
        <p:nvCxnSpPr>
          <p:cNvPr id="18" name="Elbow Connector 17"/>
          <p:cNvCxnSpPr/>
          <p:nvPr/>
        </p:nvCxnSpPr>
        <p:spPr>
          <a:xfrm rot="10800000" flipV="1">
            <a:off x="3000364" y="3143248"/>
            <a:ext cx="2357454" cy="571504"/>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2" name="Elbow Connector 21"/>
          <p:cNvCxnSpPr/>
          <p:nvPr/>
        </p:nvCxnSpPr>
        <p:spPr>
          <a:xfrm rot="10800000">
            <a:off x="3643306" y="2571743"/>
            <a:ext cx="1785950" cy="571504"/>
          </a:xfrm>
          <a:prstGeom prst="bentConnector3">
            <a:avLst>
              <a:gd name="adj1" fmla="val 24884"/>
            </a:avLst>
          </a:prstGeom>
          <a:ln>
            <a:tailEnd type="arrow"/>
          </a:ln>
        </p:spPr>
        <p:style>
          <a:lnRef idx="3">
            <a:schemeClr val="accent4"/>
          </a:lnRef>
          <a:fillRef idx="0">
            <a:schemeClr val="accent4"/>
          </a:fillRef>
          <a:effectRef idx="2">
            <a:schemeClr val="accent4"/>
          </a:effectRef>
          <a:fontRef idx="minor">
            <a:schemeClr val="tx1"/>
          </a:fontRef>
        </p:style>
      </p:cxnSp>
      <p:sp>
        <p:nvSpPr>
          <p:cNvPr id="26" name="Rectangle 25"/>
          <p:cNvSpPr/>
          <p:nvPr/>
        </p:nvSpPr>
        <p:spPr>
          <a:xfrm>
            <a:off x="285720" y="1911549"/>
            <a:ext cx="3143240" cy="1323439"/>
          </a:xfrm>
          <a:prstGeom prst="rect">
            <a:avLst/>
          </a:prstGeom>
        </p:spPr>
        <p:txBody>
          <a:bodyPr wrap="square">
            <a:spAutoFit/>
          </a:bodyPr>
          <a:lstStyle/>
          <a:p>
            <a:pPr algn="justLow"/>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روي آوردن غرب به مذاكره ، يا حاصل از استيصال ایشان است يا حربه اي براي كند كردن پيشرفت ها و توانمندي هاي طرف مقابلشان</a:t>
            </a:r>
            <a:endPar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endParaRPr>
          </a:p>
        </p:txBody>
      </p:sp>
      <p:sp>
        <p:nvSpPr>
          <p:cNvPr id="27" name="Rectangle 26"/>
          <p:cNvSpPr/>
          <p:nvPr/>
        </p:nvSpPr>
        <p:spPr>
          <a:xfrm>
            <a:off x="1000100" y="3364056"/>
            <a:ext cx="1857388" cy="707886"/>
          </a:xfrm>
          <a:prstGeom prst="rect">
            <a:avLst/>
          </a:prstGeom>
        </p:spPr>
        <p:txBody>
          <a:bodyPr wrap="square">
            <a:spAutoFit/>
          </a:bodyPr>
          <a:lstStyle/>
          <a:p>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عدم پايبندي به ارزشهاي اخلاقي</a:t>
            </a:r>
            <a:endPar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endParaRPr>
          </a:p>
        </p:txBody>
      </p:sp>
      <p:sp>
        <p:nvSpPr>
          <p:cNvPr id="29" name="Donut 28"/>
          <p:cNvSpPr/>
          <p:nvPr/>
        </p:nvSpPr>
        <p:spPr>
          <a:xfrm>
            <a:off x="8572528" y="4854371"/>
            <a:ext cx="357190" cy="285752"/>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0" name="Rectangle 29"/>
          <p:cNvSpPr/>
          <p:nvPr/>
        </p:nvSpPr>
        <p:spPr>
          <a:xfrm>
            <a:off x="5515281" y="4842229"/>
            <a:ext cx="3057247" cy="400110"/>
          </a:xfrm>
          <a:prstGeom prst="rect">
            <a:avLst/>
          </a:prstGeom>
        </p:spPr>
        <p:txBody>
          <a:bodyPr wrap="none">
            <a:spAutoFit/>
          </a:bodyPr>
          <a:lstStyle/>
          <a:p>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اين دشمني قائم به شخص نيست </a:t>
            </a:r>
            <a:endPar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endParaRPr>
          </a:p>
        </p:txBody>
      </p:sp>
      <p:sp>
        <p:nvSpPr>
          <p:cNvPr id="34" name="Right Brace 33"/>
          <p:cNvSpPr/>
          <p:nvPr/>
        </p:nvSpPr>
        <p:spPr>
          <a:xfrm>
            <a:off x="5214942" y="4143380"/>
            <a:ext cx="357190" cy="1714512"/>
          </a:xfrm>
          <a:prstGeom prst="rightBrace">
            <a:avLst>
              <a:gd name="adj1" fmla="val 8333"/>
              <a:gd name="adj2" fmla="val 51205"/>
            </a:avLst>
          </a:prstGeom>
        </p:spPr>
        <p:style>
          <a:lnRef idx="3">
            <a:schemeClr val="accent4"/>
          </a:lnRef>
          <a:fillRef idx="0">
            <a:schemeClr val="accent4"/>
          </a:fillRef>
          <a:effectRef idx="2">
            <a:schemeClr val="accent4"/>
          </a:effectRef>
          <a:fontRef idx="minor">
            <a:schemeClr val="tx1"/>
          </a:fontRef>
        </p:style>
        <p:txBody>
          <a:bodyPr rtlCol="1" anchor="ctr"/>
          <a:lstStyle/>
          <a:p>
            <a:pPr algn="ctr"/>
            <a:endParaRPr lang="fa-IR"/>
          </a:p>
        </p:txBody>
      </p:sp>
      <p:sp>
        <p:nvSpPr>
          <p:cNvPr id="35" name="Rectangle 34"/>
          <p:cNvSpPr/>
          <p:nvPr/>
        </p:nvSpPr>
        <p:spPr>
          <a:xfrm>
            <a:off x="500034" y="4214818"/>
            <a:ext cx="4786346" cy="707886"/>
          </a:xfrm>
          <a:prstGeom prst="rect">
            <a:avLst/>
          </a:prstGeom>
        </p:spPr>
        <p:txBody>
          <a:bodyPr wrap="square">
            <a:spAutoFit/>
          </a:bodyPr>
          <a:lstStyle/>
          <a:p>
            <a:pPr algn="justLow"/>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 </a:t>
            </a:r>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هر شخصي از هر جناحي در آمريكا بر سر كار باشد اين تضاد به شيوه هاي مختلف ادامه خواهد داشت</a:t>
            </a:r>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a:t>
            </a:r>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 </a:t>
            </a:r>
            <a:endPar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endParaRPr>
          </a:p>
        </p:txBody>
      </p:sp>
      <p:sp>
        <p:nvSpPr>
          <p:cNvPr id="36" name="Rectangle 35"/>
          <p:cNvSpPr/>
          <p:nvPr/>
        </p:nvSpPr>
        <p:spPr>
          <a:xfrm>
            <a:off x="714348" y="4913667"/>
            <a:ext cx="4572000" cy="1015663"/>
          </a:xfrm>
          <a:prstGeom prst="rect">
            <a:avLst/>
          </a:prstGeom>
        </p:spPr>
        <p:txBody>
          <a:bodyPr>
            <a:spAutoFit/>
          </a:bodyPr>
          <a:lstStyle/>
          <a:p>
            <a:pPr algn="justLow"/>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 </a:t>
            </a:r>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بر سر كارآمدن افراد مختلف در ايران از جريانهاي متفاوت فكري و سياسي بر اين ديدگاه و عناد تاثيري نخواهد گذاشت</a:t>
            </a:r>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a:t>
            </a:r>
          </a:p>
        </p:txBody>
      </p:sp>
      <p:sp>
        <p:nvSpPr>
          <p:cNvPr id="37" name="Donut 36"/>
          <p:cNvSpPr/>
          <p:nvPr/>
        </p:nvSpPr>
        <p:spPr>
          <a:xfrm>
            <a:off x="8572528" y="6143644"/>
            <a:ext cx="357190" cy="285752"/>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8" name="Rectangle 37"/>
          <p:cNvSpPr/>
          <p:nvPr/>
        </p:nvSpPr>
        <p:spPr>
          <a:xfrm>
            <a:off x="2143140" y="6100724"/>
            <a:ext cx="6429388" cy="400110"/>
          </a:xfrm>
          <a:prstGeom prst="rect">
            <a:avLst/>
          </a:prstGeom>
        </p:spPr>
        <p:txBody>
          <a:bodyPr wrap="square">
            <a:spAutoFit/>
          </a:bodyPr>
          <a:lstStyle/>
          <a:p>
            <a:pPr lvl="0" algn="justLow" eaLnBrk="0" hangingPunct="0"/>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rPr>
              <a:t>تضاد موجود بين جمهوري اسلامي ايران و آمريكا قائم به موضوع نيست.</a:t>
            </a:r>
            <a:endPar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B Nazanin"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898" decel="100000" fill="hold"/>
                                        <p:tgtEl>
                                          <p:spTgt spid="717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17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2000"/>
                                        <p:tgtEl>
                                          <p:spTgt spid="5"/>
                                        </p:tgtEl>
                                      </p:cBhvr>
                                    </p:animEffect>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2000"/>
                                        <p:tgtEl>
                                          <p:spTgt spid="7"/>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2000"/>
                                        <p:tgtEl>
                                          <p:spTgt spid="8"/>
                                        </p:tgtEl>
                                      </p:cBhvr>
                                    </p:animEffect>
                                  </p:childTnLst>
                                </p:cTn>
                              </p:par>
                            </p:childTnLst>
                          </p:cTn>
                        </p:par>
                        <p:par>
                          <p:cTn id="29" fill="hold">
                            <p:stCondLst>
                              <p:cond delay="4000"/>
                            </p:stCondLst>
                            <p:childTnLst>
                              <p:par>
                                <p:cTn id="30" presetID="2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2000"/>
                                        <p:tgtEl>
                                          <p:spTgt spid="22"/>
                                        </p:tgtEl>
                                      </p:cBhvr>
                                    </p:animEffect>
                                  </p:childTnLst>
                                </p:cTn>
                              </p:par>
                            </p:childTnLst>
                          </p:cTn>
                        </p:par>
                        <p:par>
                          <p:cTn id="33" fill="hold">
                            <p:stCondLst>
                              <p:cond delay="6000"/>
                            </p:stCondLst>
                            <p:childTnLst>
                              <p:par>
                                <p:cTn id="34" presetID="22" presetClass="entr" presetSubtype="2"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right)">
                                      <p:cBhvr>
                                        <p:cTn id="36" dur="2000"/>
                                        <p:tgtEl>
                                          <p:spTgt spid="26"/>
                                        </p:tgtEl>
                                      </p:cBhvr>
                                    </p:animEffect>
                                  </p:childTnLst>
                                </p:cTn>
                              </p:par>
                            </p:childTnLst>
                          </p:cTn>
                        </p:par>
                        <p:par>
                          <p:cTn id="37" fill="hold">
                            <p:stCondLst>
                              <p:cond delay="8000"/>
                            </p:stCondLst>
                            <p:childTnLst>
                              <p:par>
                                <p:cTn id="38" presetID="22" presetClass="entr" presetSubtype="2"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2000"/>
                                        <p:tgtEl>
                                          <p:spTgt spid="18"/>
                                        </p:tgtEl>
                                      </p:cBhvr>
                                    </p:animEffect>
                                  </p:childTnLst>
                                </p:cTn>
                              </p:par>
                            </p:childTnLst>
                          </p:cTn>
                        </p:par>
                        <p:par>
                          <p:cTn id="41" fill="hold">
                            <p:stCondLst>
                              <p:cond delay="10000"/>
                            </p:stCondLst>
                            <p:childTnLst>
                              <p:par>
                                <p:cTn id="42" presetID="22" presetClass="entr" presetSubtype="2"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right)">
                                      <p:cBhvr>
                                        <p:cTn id="44" dur="20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right)">
                                      <p:cBhvr>
                                        <p:cTn id="49" dur="2000"/>
                                        <p:tgtEl>
                                          <p:spTgt spid="29"/>
                                        </p:tgtEl>
                                      </p:cBhvr>
                                    </p:animEffect>
                                  </p:childTnLst>
                                </p:cTn>
                              </p:par>
                            </p:childTnLst>
                          </p:cTn>
                        </p:par>
                        <p:par>
                          <p:cTn id="50" fill="hold">
                            <p:stCondLst>
                              <p:cond delay="2000"/>
                            </p:stCondLst>
                            <p:childTnLst>
                              <p:par>
                                <p:cTn id="51" presetID="22" presetClass="entr" presetSubtype="2"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right)">
                                      <p:cBhvr>
                                        <p:cTn id="53" dur="2000"/>
                                        <p:tgtEl>
                                          <p:spTgt spid="30"/>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up)">
                                      <p:cBhvr>
                                        <p:cTn id="57" dur="2000"/>
                                        <p:tgtEl>
                                          <p:spTgt spid="34"/>
                                        </p:tgtEl>
                                      </p:cBhvr>
                                    </p:animEffect>
                                  </p:childTnLst>
                                </p:cTn>
                              </p:par>
                            </p:childTnLst>
                          </p:cTn>
                        </p:par>
                        <p:par>
                          <p:cTn id="58" fill="hold">
                            <p:stCondLst>
                              <p:cond delay="6000"/>
                            </p:stCondLst>
                            <p:childTnLst>
                              <p:par>
                                <p:cTn id="59" presetID="22" presetClass="entr" presetSubtype="2"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right)">
                                      <p:cBhvr>
                                        <p:cTn id="61" dur="2000"/>
                                        <p:tgtEl>
                                          <p:spTgt spid="35"/>
                                        </p:tgtEl>
                                      </p:cBhvr>
                                    </p:animEffect>
                                  </p:childTnLst>
                                </p:cTn>
                              </p:par>
                            </p:childTnLst>
                          </p:cTn>
                        </p:par>
                        <p:par>
                          <p:cTn id="62" fill="hold">
                            <p:stCondLst>
                              <p:cond delay="8000"/>
                            </p:stCondLst>
                            <p:childTnLst>
                              <p:par>
                                <p:cTn id="63" presetID="22" presetClass="entr" presetSubtype="2"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right)">
                                      <p:cBhvr>
                                        <p:cTn id="65" dur="20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right)">
                                      <p:cBhvr>
                                        <p:cTn id="70" dur="2000"/>
                                        <p:tgtEl>
                                          <p:spTgt spid="37"/>
                                        </p:tgtEl>
                                      </p:cBhvr>
                                    </p:animEffect>
                                  </p:childTnLst>
                                </p:cTn>
                              </p:par>
                            </p:childTnLst>
                          </p:cTn>
                        </p:par>
                        <p:par>
                          <p:cTn id="71" fill="hold">
                            <p:stCondLst>
                              <p:cond delay="2000"/>
                            </p:stCondLst>
                            <p:childTnLst>
                              <p:par>
                                <p:cTn id="72" presetID="22" presetClass="entr" presetSubtype="2"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right)">
                                      <p:cBhvr>
                                        <p:cTn id="74"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4" grpId="0"/>
      <p:bldP spid="5" grpId="0" animBg="1"/>
      <p:bldP spid="7" grpId="0" animBg="1"/>
      <p:bldP spid="8" grpId="0"/>
      <p:bldP spid="26" grpId="0"/>
      <p:bldP spid="27" grpId="0"/>
      <p:bldP spid="29" grpId="0" animBg="1"/>
      <p:bldP spid="30" grpId="0"/>
      <p:bldP spid="34" grpId="0" animBg="1"/>
      <p:bldP spid="35" grpId="0"/>
      <p:bldP spid="36" grpId="0"/>
      <p:bldP spid="37" grpId="0" animBg="1"/>
      <p:bldP spid="38" grpId="0"/>
    </p:bldLst>
  </p:timing>
</p:sld>
</file>

<file path=ppt/theme/theme1.xml><?xml version="1.0" encoding="utf-8"?>
<a:theme xmlns:a="http://schemas.openxmlformats.org/drawingml/2006/main" name="7خانه عجيب دنيا">
  <a:themeElements>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7خانه عجيب دنيا</Template>
  <TotalTime>2894</TotalTime>
  <Words>2323</Words>
  <Application>Microsoft Office PowerPoint</Application>
  <PresentationFormat>On-screen Show (4:3)</PresentationFormat>
  <Paragraphs>138</Paragraphs>
  <Slides>21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 Thuluth</vt:lpstr>
      <vt:lpstr>Arial</vt:lpstr>
      <vt:lpstr>Arial Black</vt:lpstr>
      <vt:lpstr>B Nazanin</vt:lpstr>
      <vt:lpstr>B Titr</vt:lpstr>
      <vt:lpstr>B Zar</vt:lpstr>
      <vt:lpstr>Calibri</vt:lpstr>
      <vt:lpstr>me_quran</vt:lpstr>
      <vt:lpstr>Tahoma</vt:lpstr>
      <vt:lpstr>Times New Roman</vt:lpstr>
      <vt:lpstr>vazir</vt:lpstr>
      <vt:lpstr>Wingdings</vt:lpstr>
      <vt:lpstr>7خانه عجيب دنيا</vt:lpstr>
      <vt:lpstr>PowerPoint Presentation</vt:lpstr>
      <vt:lpstr>استکبارستیزی و مقاومت اسلامی؛  سرآغاز افول آمریکا</vt:lpstr>
      <vt:lpstr>قطعا 13 آبان ها که در كشور ما محمل پيدايش حوادث مهمي بوده و در شكل‌دهي تاريخ انقلاب اسلامي نقش سترگ و سرنوشت‌سازي داشته از روزهای الهی است. تحولات سياسي - اجتماعي ثبت شده در روز 13آبان نقاط عطف مهمي در تاريخ ايران بوده‌اند و هر كدام تحولي را در تاريخ مبارزات ضداستكباري و ضداستبدادی مردم ایران آفريده اند که باید به حکم قرآن و عقل آنها را بزرگ و گرامی داشت:«و ذكرهم بايام الله».(ابراهیم/5) </vt:lpstr>
      <vt:lpstr>PowerPoint Presentation</vt:lpstr>
      <vt:lpstr>PowerPoint Presentation</vt:lpstr>
      <vt:lpstr>PowerPoint Presentation</vt:lpstr>
      <vt:lpstr>PowerPoint Presentation</vt:lpstr>
      <vt:lpstr>PowerPoint Presentation</vt:lpstr>
      <vt:lpstr>عمق دشمني استکبار به رهبری آمریکا علیه جمهوري اسلامي از نگاه مقام معظم رهبری</vt:lpstr>
      <vt:lpstr>PowerPoint Presentation</vt:lpstr>
      <vt:lpstr>پیام ها و اهداف مشترک 13 آبان در 3حادثه گذشته</vt:lpstr>
      <vt:lpstr>چرایی تسخیر لانه جاسوسی آمریکا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خانه عجيب جهان</dc:title>
  <dc:creator>reza</dc:creator>
  <cp:lastModifiedBy>Windows User</cp:lastModifiedBy>
  <cp:revision>25</cp:revision>
  <dcterms:created xsi:type="dcterms:W3CDTF">2019-10-28T11:48:26Z</dcterms:created>
  <dcterms:modified xsi:type="dcterms:W3CDTF">2019-11-01T14:03:45Z</dcterms:modified>
</cp:coreProperties>
</file>