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6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5EA6EFB-456C-423F-81B0-308FFB95698A}" type="datetimeFigureOut">
              <a:rPr lang="fa-IR" smtClean="0"/>
              <a:pPr/>
              <a:t>15/03/1441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B6A3E07-0AD2-4F47-98B8-08A99B85695E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A3E07-0AD2-4F47-98B8-08A99B85695E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EAFE-C034-422C-8D3D-0593677068D5}" type="datetimeFigureOut">
              <a:rPr lang="fa-IR" smtClean="0"/>
              <a:pPr/>
              <a:t>15/03/1441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F057-5A89-4661-9552-50CC0D7645E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EAFE-C034-422C-8D3D-0593677068D5}" type="datetimeFigureOut">
              <a:rPr lang="fa-IR" smtClean="0"/>
              <a:pPr/>
              <a:t>15/03/1441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F057-5A89-4661-9552-50CC0D7645E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EAFE-C034-422C-8D3D-0593677068D5}" type="datetimeFigureOut">
              <a:rPr lang="fa-IR" smtClean="0"/>
              <a:pPr/>
              <a:t>15/03/1441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F057-5A89-4661-9552-50CC0D7645E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EAFE-C034-422C-8D3D-0593677068D5}" type="datetimeFigureOut">
              <a:rPr lang="fa-IR" smtClean="0"/>
              <a:pPr/>
              <a:t>15/03/1441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F057-5A89-4661-9552-50CC0D7645E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EAFE-C034-422C-8D3D-0593677068D5}" type="datetimeFigureOut">
              <a:rPr lang="fa-IR" smtClean="0"/>
              <a:pPr/>
              <a:t>15/03/1441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F057-5A89-4661-9552-50CC0D7645E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EAFE-C034-422C-8D3D-0593677068D5}" type="datetimeFigureOut">
              <a:rPr lang="fa-IR" smtClean="0"/>
              <a:pPr/>
              <a:t>15/03/1441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F057-5A89-4661-9552-50CC0D7645E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EAFE-C034-422C-8D3D-0593677068D5}" type="datetimeFigureOut">
              <a:rPr lang="fa-IR" smtClean="0"/>
              <a:pPr/>
              <a:t>15/03/1441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F057-5A89-4661-9552-50CC0D7645E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EAFE-C034-422C-8D3D-0593677068D5}" type="datetimeFigureOut">
              <a:rPr lang="fa-IR" smtClean="0"/>
              <a:pPr/>
              <a:t>15/03/1441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F057-5A89-4661-9552-50CC0D7645E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EAFE-C034-422C-8D3D-0593677068D5}" type="datetimeFigureOut">
              <a:rPr lang="fa-IR" smtClean="0"/>
              <a:pPr/>
              <a:t>15/03/1441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F057-5A89-4661-9552-50CC0D7645E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EAFE-C034-422C-8D3D-0593677068D5}" type="datetimeFigureOut">
              <a:rPr lang="fa-IR" smtClean="0"/>
              <a:pPr/>
              <a:t>15/03/1441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F057-5A89-4661-9552-50CC0D7645E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EAFE-C034-422C-8D3D-0593677068D5}" type="datetimeFigureOut">
              <a:rPr lang="fa-IR" smtClean="0"/>
              <a:pPr/>
              <a:t>15/03/1441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F057-5A89-4661-9552-50CC0D7645E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AEAFE-C034-422C-8D3D-0593677068D5}" type="datetimeFigureOut">
              <a:rPr lang="fa-IR" smtClean="0"/>
              <a:pPr/>
              <a:t>15/03/1441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4F057-5A89-4661-9552-50CC0D7645EC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9000" r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772999"/>
            <a:ext cx="7358114" cy="5084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0" y="5857892"/>
            <a:ext cx="350043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تهیه کننده: رضا زین العابدین</a:t>
            </a:r>
            <a:endParaRPr lang="fa-I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9000" r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8794" y="285728"/>
            <a:ext cx="7007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07950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چرایی حضور منطقه‌ای جمهوری اسلامی ایران</a:t>
            </a:r>
            <a:endParaRPr kumimoji="0" lang="en-US" sz="1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000108"/>
            <a:ext cx="3929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fa-I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6- مقابله با «عاملین آمریکا و صهیونیسم»</a:t>
            </a:r>
            <a:endParaRPr lang="fa-I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71536" y="6286520"/>
            <a:ext cx="4357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fa-IR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بیانات مقام معظم رهبری در تاریخ  </a:t>
            </a:r>
            <a:r>
              <a:rPr lang="fa-I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1396/09/15</a:t>
            </a:r>
            <a:endParaRPr lang="fa-IR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29520" y="2862860"/>
            <a:ext cx="107157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مقابله‌ی ما با نیروهای تکفیری</a:t>
            </a:r>
            <a:endParaRPr lang="fa-IR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215206" y="1357298"/>
            <a:ext cx="285752" cy="3929090"/>
          </a:xfrm>
          <a:prstGeom prst="rightBrace">
            <a:avLst>
              <a:gd name="adj1" fmla="val 32408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5285359" y="1428736"/>
            <a:ext cx="1715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مقابله‌ی با ظلم بود،</a:t>
            </a:r>
            <a:endParaRPr lang="fa-IR" dirty="0"/>
          </a:p>
        </p:txBody>
      </p:sp>
      <p:sp>
        <p:nvSpPr>
          <p:cNvPr id="11" name="Rectangle 10"/>
          <p:cNvSpPr/>
          <p:nvPr/>
        </p:nvSpPr>
        <p:spPr>
          <a:xfrm>
            <a:off x="4479048" y="1785926"/>
            <a:ext cx="252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مقابله‌ی با تحریف اسلام بود؛ </a:t>
            </a:r>
            <a:endParaRPr lang="fa-IR" dirty="0"/>
          </a:p>
        </p:txBody>
      </p:sp>
      <p:sp>
        <p:nvSpPr>
          <p:cNvPr id="12" name="Rectangle 11"/>
          <p:cNvSpPr/>
          <p:nvPr/>
        </p:nvSpPr>
        <p:spPr>
          <a:xfrm>
            <a:off x="0" y="2202412"/>
            <a:ext cx="7000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مبارزه‌ی با گروهِ وحشیِ دور از اخلاق اسلامی و مدنیّت اسلامی‌ و حقیقت اسلام بود. </a:t>
            </a:r>
            <a:endParaRPr lang="fa-IR" dirty="0"/>
          </a:p>
        </p:txBody>
      </p:sp>
      <p:sp>
        <p:nvSpPr>
          <p:cNvPr id="13" name="Rectangle 12"/>
          <p:cNvSpPr/>
          <p:nvPr/>
        </p:nvSpPr>
        <p:spPr>
          <a:xfrm>
            <a:off x="4143372" y="2643182"/>
            <a:ext cx="2821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انسانها را زنده‌‌زنده آتش میزدند‌، </a:t>
            </a:r>
            <a:endParaRPr lang="fa-IR" dirty="0"/>
          </a:p>
        </p:txBody>
      </p:sp>
      <p:sp>
        <p:nvSpPr>
          <p:cNvPr id="14" name="Rectangle 13"/>
          <p:cNvSpPr/>
          <p:nvPr/>
        </p:nvSpPr>
        <p:spPr>
          <a:xfrm>
            <a:off x="3929058" y="3071810"/>
            <a:ext cx="3034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انسانها را زنده‌زنده پوست میکندند، </a:t>
            </a:r>
            <a:endParaRPr lang="fa-IR" dirty="0"/>
          </a:p>
        </p:txBody>
      </p:sp>
      <p:sp>
        <p:nvSpPr>
          <p:cNvPr id="16" name="Rectangle 15"/>
          <p:cNvSpPr/>
          <p:nvPr/>
        </p:nvSpPr>
        <p:spPr>
          <a:xfrm>
            <a:off x="3279096" y="3531970"/>
            <a:ext cx="365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خانواده‌های مسلمان را به اسارت میگرفتند. </a:t>
            </a:r>
            <a:endParaRPr lang="fa-IR" dirty="0"/>
          </a:p>
        </p:txBody>
      </p:sp>
      <p:sp>
        <p:nvSpPr>
          <p:cNvPr id="17" name="Rectangle 16"/>
          <p:cNvSpPr/>
          <p:nvPr/>
        </p:nvSpPr>
        <p:spPr>
          <a:xfrm>
            <a:off x="1071538" y="5357826"/>
            <a:ext cx="114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اینها را فرا گرفته بود.</a:t>
            </a:r>
            <a:endParaRPr lang="fa-IR" b="1" cap="all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46408" y="3944832"/>
            <a:ext cx="2151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اینها عامل آمریکا بودند، </a:t>
            </a:r>
            <a:endParaRPr lang="fa-IR" dirty="0"/>
          </a:p>
        </p:txBody>
      </p:sp>
      <p:sp>
        <p:nvSpPr>
          <p:cNvPr id="19" name="Rectangle 18"/>
          <p:cNvSpPr/>
          <p:nvPr/>
        </p:nvSpPr>
        <p:spPr>
          <a:xfrm>
            <a:off x="4873518" y="4349320"/>
            <a:ext cx="2026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عامل صهیونیسم بودند، </a:t>
            </a:r>
            <a:endParaRPr lang="fa-IR" dirty="0"/>
          </a:p>
        </p:txBody>
      </p:sp>
      <p:sp>
        <p:nvSpPr>
          <p:cNvPr id="20" name="Rectangle 19"/>
          <p:cNvSpPr/>
          <p:nvPr/>
        </p:nvSpPr>
        <p:spPr>
          <a:xfrm>
            <a:off x="214282" y="4774180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دنباله‌هایشان هم هرجا باشند عامل آمریکا و عامل صهیونیسم‌اند. </a:t>
            </a:r>
            <a:endParaRPr lang="fa-IR" dirty="0"/>
          </a:p>
        </p:txBody>
      </p:sp>
      <p:sp>
        <p:nvSpPr>
          <p:cNvPr id="21" name="Donut 20"/>
          <p:cNvSpPr/>
          <p:nvPr/>
        </p:nvSpPr>
        <p:spPr>
          <a:xfrm>
            <a:off x="7000892" y="1500174"/>
            <a:ext cx="214314" cy="21431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7000892" y="1888896"/>
            <a:ext cx="214314" cy="21431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>
            <a:off x="7000892" y="2285992"/>
            <a:ext cx="214314" cy="21431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7000892" y="2714620"/>
            <a:ext cx="214314" cy="21431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>
            <a:off x="7000892" y="3143248"/>
            <a:ext cx="214314" cy="21431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7000892" y="3571876"/>
            <a:ext cx="214314" cy="21431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onut 26"/>
          <p:cNvSpPr/>
          <p:nvPr/>
        </p:nvSpPr>
        <p:spPr>
          <a:xfrm>
            <a:off x="7000892" y="4000504"/>
            <a:ext cx="214314" cy="21431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7000892" y="4429132"/>
            <a:ext cx="214314" cy="21431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7000892" y="4857760"/>
            <a:ext cx="214314" cy="21431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86739" y="5417122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فساد سیاسی </a:t>
            </a:r>
            <a:endParaRPr lang="fa-IR" b="1" cap="all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77827" y="5436656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فساد جنسی</a:t>
            </a:r>
            <a:endParaRPr lang="fa-IR" b="1" cap="all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48897" y="5441262"/>
            <a:ext cx="958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فساد مالی</a:t>
            </a:r>
            <a:endParaRPr lang="fa-IR" b="1" cap="all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30312" y="5464420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فساد عملی</a:t>
            </a:r>
            <a:endParaRPr lang="fa-IR" b="1" cap="all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5" name="Plus 34"/>
          <p:cNvSpPr/>
          <p:nvPr/>
        </p:nvSpPr>
        <p:spPr>
          <a:xfrm>
            <a:off x="5426681" y="5532234"/>
            <a:ext cx="214314" cy="214314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6" name="Plus 35"/>
          <p:cNvSpPr/>
          <p:nvPr/>
        </p:nvSpPr>
        <p:spPr>
          <a:xfrm>
            <a:off x="4254716" y="5540608"/>
            <a:ext cx="214314" cy="214314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7" name="Plus 36"/>
          <p:cNvSpPr/>
          <p:nvPr/>
        </p:nvSpPr>
        <p:spPr>
          <a:xfrm>
            <a:off x="3212103" y="5548000"/>
            <a:ext cx="214314" cy="214314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9" name="Right Brace 38"/>
          <p:cNvSpPr/>
          <p:nvPr/>
        </p:nvSpPr>
        <p:spPr>
          <a:xfrm>
            <a:off x="2031764" y="5333686"/>
            <a:ext cx="214314" cy="714380"/>
          </a:xfrm>
          <a:prstGeom prst="rightBrace">
            <a:avLst>
              <a:gd name="adj1" fmla="val 35919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1" name="Picture 40" descr="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3" y="714356"/>
            <a:ext cx="2571768" cy="1509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2" name="Picture 41" descr="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357430"/>
            <a:ext cx="2412990" cy="135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3" name="Picture 42" descr="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143248"/>
            <a:ext cx="2356698" cy="1638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1" y="5814671"/>
            <a:ext cx="1219379" cy="1043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0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6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80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20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0"/>
                            </p:stCondLst>
                            <p:childTnLst>
                              <p:par>
                                <p:cTn id="1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9500"/>
                            </p:stCondLst>
                            <p:childTnLst>
                              <p:par>
                                <p:cTn id="1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5" grpId="0" animBg="1"/>
      <p:bldP spid="36" grpId="0" animBg="1"/>
      <p:bldP spid="37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9000" r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00232" y="191136"/>
            <a:ext cx="7000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07950" algn="justLow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دستاوردها و ثمرات حضور منطقه‌ای جمهوری اسلامی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800" y="2303799"/>
            <a:ext cx="15716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1- خنثی سازی «نقشه آمریکا» در منطقه 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0166" y="740615"/>
            <a:ext cx="4341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6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نقشه‌ی آمریکا این بود که گروه‌های شریر و ظالم و هتّاکی از قبیل داعش را به وجود بیاورد، برای اینکه ذهن ملّتها را از رژیم غاصب صهیونیستی منصرف کند، </a:t>
            </a:r>
            <a:endParaRPr lang="en-US" sz="1600" b="1" cap="all" dirty="0" smtClean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7290" y="1812185"/>
            <a:ext cx="4603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6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آنها[ملتها] را مشغول کند به مسائل داخلی خودشان، به جنگ داخلی، به مشکلات داخلی و فرصتی برای آنها باقی نگذارد که به فکر رژیم صهیونیستی بیفتند؛  (۱۳۹۷/۰۱/۰۱)</a:t>
            </a:r>
            <a:endParaRPr lang="en-US" sz="1600" b="1" cap="all" dirty="0" smtClean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728" y="2714620"/>
            <a:ext cx="46434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6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رئیس‌جمهور آمریکا اعلام کرد که در منطقه‌ی غربِ آسیا... «هفت تریلیون - هفت‌ هزار میلیارد- دلار در این منطقه خرج کرده‌ایم و چیزی دستمان نیامد»، این معنایش شکست است؛ آمریکا در منطقه شکست‌خورده است. (۱۳۹۷/۰۳/۲۵)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00166" y="3780542"/>
            <a:ext cx="4555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6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تمام تلاشهایی که میکردند و نقشه‌هایی که کشیده بودند برای این [بود] که این منطقه را از تفکّر انقلابی و اسلامی دور کنند؛... این تفکّر را از بین ببرند و دفن کنند، [ولی] بعکس شد!(۱۳۹۶/۰۹/۰۱</a:t>
            </a:r>
            <a:r>
              <a:rPr lang="fa-IR" sz="16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)</a:t>
            </a:r>
            <a:endParaRPr lang="en-US" sz="1600" b="1" cap="all" dirty="0" smtClean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6429388" y="785794"/>
            <a:ext cx="571504" cy="4071966"/>
          </a:xfrm>
          <a:prstGeom prst="rightBrace">
            <a:avLst>
              <a:gd name="adj1" fmla="val 34999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&quot;No&quot; Symbol 11"/>
          <p:cNvSpPr/>
          <p:nvPr/>
        </p:nvSpPr>
        <p:spPr>
          <a:xfrm>
            <a:off x="6072198" y="928670"/>
            <a:ext cx="357190" cy="357190"/>
          </a:xfrm>
          <a:prstGeom prst="noSmok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3" name="&quot;No&quot; Symbol 12"/>
          <p:cNvSpPr/>
          <p:nvPr/>
        </p:nvSpPr>
        <p:spPr>
          <a:xfrm>
            <a:off x="6072198" y="2000240"/>
            <a:ext cx="357190" cy="357190"/>
          </a:xfrm>
          <a:prstGeom prst="noSmok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4" name="&quot;No&quot; Symbol 13"/>
          <p:cNvSpPr/>
          <p:nvPr/>
        </p:nvSpPr>
        <p:spPr>
          <a:xfrm>
            <a:off x="6072198" y="3071810"/>
            <a:ext cx="357190" cy="357190"/>
          </a:xfrm>
          <a:prstGeom prst="noSmok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&quot;No&quot; Symbol 14"/>
          <p:cNvSpPr/>
          <p:nvPr/>
        </p:nvSpPr>
        <p:spPr>
          <a:xfrm>
            <a:off x="6072198" y="4143380"/>
            <a:ext cx="357190" cy="357190"/>
          </a:xfrm>
          <a:prstGeom prst="noSmok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pic>
        <p:nvPicPr>
          <p:cNvPr id="18" name="Picture 17" descr="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857760"/>
            <a:ext cx="1785950" cy="1300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18" descr="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4857760"/>
            <a:ext cx="1857388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" name="Picture 19" descr="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4857760"/>
            <a:ext cx="2143105" cy="1500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 descr="2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4786322"/>
            <a:ext cx="2857493" cy="1836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0"/>
                            </p:stCondLst>
                            <p:childTnLst>
                              <p:par>
                                <p:cTn id="65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4000"/>
                            </p:stCondLst>
                            <p:childTnLst>
                              <p:par>
                                <p:cTn id="83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60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80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 build="allAtOnce"/>
      <p:bldP spid="7" grpId="0" build="p"/>
      <p:bldP spid="8" grpId="0" build="p"/>
      <p:bldP spid="9" grpId="0" build="p"/>
      <p:bldP spid="10" grpId="0" build="p"/>
      <p:bldP spid="11" grpId="0" build="p" animBg="1"/>
      <p:bldP spid="12" grpId="0" build="p" animBg="1"/>
      <p:bldP spid="13" grpId="0" build="p" animBg="1"/>
      <p:bldP spid="14" grpId="0" build="p" animBg="1"/>
      <p:bldP spid="1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9000" r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32.jpg"/>
          <p:cNvPicPr>
            <a:picLocks noChangeAspect="1"/>
          </p:cNvPicPr>
          <p:nvPr/>
        </p:nvPicPr>
        <p:blipFill>
          <a:blip r:embed="rId3">
            <a:lum bright="40000"/>
          </a:blip>
          <a:stretch>
            <a:fillRect/>
          </a:stretch>
        </p:blipFill>
        <p:spPr>
          <a:xfrm>
            <a:off x="1214414" y="2857496"/>
            <a:ext cx="2918090" cy="309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31.jpg"/>
          <p:cNvPicPr>
            <a:picLocks noChangeAspect="1"/>
          </p:cNvPicPr>
          <p:nvPr/>
        </p:nvPicPr>
        <p:blipFill>
          <a:blip r:embed="rId4">
            <a:lum bright="40000"/>
          </a:blip>
          <a:stretch>
            <a:fillRect/>
          </a:stretch>
        </p:blipFill>
        <p:spPr>
          <a:xfrm>
            <a:off x="3813317" y="3095635"/>
            <a:ext cx="2901823" cy="2901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30.jpg"/>
          <p:cNvPicPr>
            <a:picLocks noChangeAspect="1"/>
          </p:cNvPicPr>
          <p:nvPr/>
        </p:nvPicPr>
        <p:blipFill>
          <a:blip r:embed="rId5">
            <a:lum bright="30000"/>
          </a:blip>
          <a:stretch>
            <a:fillRect/>
          </a:stretch>
        </p:blipFill>
        <p:spPr>
          <a:xfrm>
            <a:off x="2571736" y="1214421"/>
            <a:ext cx="2918090" cy="26035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lowchart: Connector 8"/>
          <p:cNvSpPr/>
          <p:nvPr/>
        </p:nvSpPr>
        <p:spPr>
          <a:xfrm>
            <a:off x="2609836" y="1071546"/>
            <a:ext cx="2928958" cy="2786082"/>
          </a:xfrm>
          <a:prstGeom prst="flowChartConnector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جمهوری اسلامی، پرچم عزّت و اقتدار ملّت ایران را در منطقه به اهتزاز درآورد. </a:t>
            </a:r>
            <a:endParaRPr lang="fa-I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0232" y="191136"/>
            <a:ext cx="7000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07950" algn="justLow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دستاوردها و ثمرات حضور منطقه‌ای جمهوری اسلامی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6" y="6202940"/>
            <a:ext cx="400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بیانات مقام معظم رهبری در تاریخ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۱۳۹۷/۰۱/۰۱</a:t>
            </a:r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4429124" y="752757"/>
            <a:ext cx="4374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2- کم شدن شرّ تکفیری‌ها از سر مردم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3786182" y="3071810"/>
            <a:ext cx="2928958" cy="2786082"/>
          </a:xfrm>
          <a:prstGeom prst="flowChartConnector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fa-IR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جمهوری اسلامی سهم مهمّی ایفا کرد برای شکستن کمر تکفیری‌ها در منطقه؛</a:t>
            </a:r>
            <a:endParaRPr lang="fa-IR" b="1" cap="all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214414" y="3071810"/>
            <a:ext cx="2928958" cy="2786082"/>
          </a:xfrm>
          <a:prstGeom prst="flowChartConnector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fa-IR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جمهوری اسلامی توانست در بخش مهمّی از این منطقه، شرّ تکفیری‌ها را از سر مردم کم کند و امنیّت به وجود بیاورد؛ </a:t>
            </a:r>
            <a:endParaRPr lang="fa-IR" b="1" cap="all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86" y="5772928"/>
            <a:ext cx="1219379" cy="1043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5" grpId="0"/>
      <p:bldP spid="8" grpId="0"/>
      <p:bldP spid="6" grpId="0"/>
      <p:bldP spid="10" grpId="0" build="p" animBg="1"/>
      <p:bldP spid="1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9000" r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0232" y="142852"/>
            <a:ext cx="7000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07950" algn="justLow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دستاوردها و ثمرات حضور منطقه‌ای جمهوری اسلامی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8536" y="857232"/>
            <a:ext cx="2507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3- تأمین امنیت ایران</a:t>
            </a:r>
          </a:p>
        </p:txBody>
      </p:sp>
      <p:sp>
        <p:nvSpPr>
          <p:cNvPr id="5" name="Bevel 4"/>
          <p:cNvSpPr/>
          <p:nvPr/>
        </p:nvSpPr>
        <p:spPr>
          <a:xfrm>
            <a:off x="357158" y="1928802"/>
            <a:ext cx="5214974" cy="2786082"/>
          </a:xfrm>
          <a:prstGeom prst="bevel">
            <a:avLst>
              <a:gd name="adj" fmla="val 7283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justLow"/>
            <a:r>
              <a:rPr lang="fa-IR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این شهدای [مدافع حرم] رفتند با دشمنی مبارزه کردند که اگر اینها مبارزه نمیکردند، این دشمن می‌آمد داخل کشور... اگر جلویش گرفته نمیشد، ما باید اینجا در کرمانشاه و همدان و بقیه‌ی استانها با اینها میجنگیدیم و جلوی اینها را میگرفتیم. در واقع این شهدای عزیز ما جان خودشان را در راه دفاع از کشور، ملت، دین، انقلاب اسلامی فدا کردند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B Zar" pitchFamily="2" charset="-78"/>
              </a:rPr>
              <a:t>.</a:t>
            </a:r>
            <a:endParaRPr lang="en-US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76" y="6202940"/>
            <a:ext cx="400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بیانات مقام معظم رهبری در تاریخ 1394/11/05</a:t>
            </a:r>
            <a:endParaRPr lang="fa-IR" dirty="0"/>
          </a:p>
        </p:txBody>
      </p:sp>
      <p:pic>
        <p:nvPicPr>
          <p:cNvPr id="8" name="Picture 7" descr="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571480"/>
            <a:ext cx="1262058" cy="1236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500042"/>
            <a:ext cx="1428752" cy="1428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857760"/>
            <a:ext cx="1304660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3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2821" y="428604"/>
            <a:ext cx="1580617" cy="1428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357166"/>
            <a:ext cx="1276797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3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6116" y="4714884"/>
            <a:ext cx="2062989" cy="1554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4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3042" y="4857760"/>
            <a:ext cx="1685928" cy="14264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43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8274" y="1643050"/>
            <a:ext cx="2418502" cy="3071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9000" r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857628"/>
            <a:ext cx="6000792" cy="1885950"/>
          </a:xfrm>
          <a:prstGeom prst="rect">
            <a:avLst/>
          </a:prstGeom>
        </p:spPr>
      </p:pic>
      <p:pic>
        <p:nvPicPr>
          <p:cNvPr id="21" name="Picture 20" descr="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485892"/>
            <a:ext cx="6143668" cy="1443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714480" y="262574"/>
            <a:ext cx="7555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07950" algn="justLow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 توطئه‌ها و برنامه‌های دشمنان علیه جمهوری اسلامی ایران</a:t>
            </a:r>
          </a:p>
        </p:txBody>
      </p:sp>
      <p:sp>
        <p:nvSpPr>
          <p:cNvPr id="7" name="Rectangle 6"/>
          <p:cNvSpPr/>
          <p:nvPr/>
        </p:nvSpPr>
        <p:spPr>
          <a:xfrm>
            <a:off x="3143240" y="857232"/>
            <a:ext cx="5732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0795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1- نابودی عنصر اقتدار ملی و عمق راهبردی ایران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42910" y="1428736"/>
            <a:ext cx="6357982" cy="1571636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fa-IR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یکی از ابزارهای اقتدار ملّی ما همین حضور ما در منطقه است؛ حضور قدرتمندانه‌ی جمهوری اسلامی در منطقه، یکی از ابزارهای اقتدار ملّی است؛ ملّت را قدرتمند نشان میدهد و واقعاً هم هست؛ میخواهند این را از بین ببرند... این از ابزارهای اقتدار ملّی است؛ این را میخواهند سلب کنند از جمهوری اسلامی ۱۳۹۶/۱۰/۱۹</a:t>
            </a:r>
            <a:endParaRPr lang="en-US" sz="2000" b="1" dirty="0" smtClean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571472" y="3714752"/>
            <a:ext cx="6143668" cy="2214578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امروز دعوای استکبار با ما این است که چرا قدرت شما منطقه را فرا گرفته</a:t>
            </a:r>
            <a:r>
              <a:rPr lang="en-US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. </a:t>
            </a:r>
            <a:r>
              <a:rPr lang="fa-IR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این اقتدار جمهوری اسلامی است. آنچه از نظر ما عنصر اقتدار ملّی است، از نظر دشمنان ما یک عامل مزاحم است و با آن مبارزه میکنند. با توسعه‌ی اقتدار جمهوری اسلامی در میان ملّتها در منطقه و فراتر از منطقه مخالفت میکنند، چون عامل اقتدار است، چون عمق راهبردی کشور است؛ با قدرت دفاعی کشور و قدرت نظامی کشور مخالفت میکنند؛ با هرآنچه وسیله‌ی قدرت و عنصر اقتدار ملّی باشد، دشمنان ما مخالفت میکنند.    ۱۳۹۶/۰۸/۰۳</a:t>
            </a:r>
          </a:p>
        </p:txBody>
      </p:sp>
      <p:sp>
        <p:nvSpPr>
          <p:cNvPr id="19" name="Bent-Up Arrow 18"/>
          <p:cNvSpPr/>
          <p:nvPr/>
        </p:nvSpPr>
        <p:spPr>
          <a:xfrm rot="16200000" flipH="1">
            <a:off x="7072342" y="1571624"/>
            <a:ext cx="857256" cy="857232"/>
          </a:xfrm>
          <a:prstGeom prst="bent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Down Arrow 19"/>
          <p:cNvSpPr/>
          <p:nvPr/>
        </p:nvSpPr>
        <p:spPr>
          <a:xfrm>
            <a:off x="3428992" y="3143248"/>
            <a:ext cx="642942" cy="50006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1" y="5731106"/>
            <a:ext cx="1219379" cy="1043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  <p:bldP spid="12" grpId="0" build="p" animBg="1"/>
      <p:bldP spid="13" grpId="0" build="p" animBg="1"/>
      <p:bldP spid="19" grpId="0" build="p" animBg="1"/>
      <p:bldP spid="2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9000" r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33346" y="4774481"/>
            <a:ext cx="62151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6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بنابراین در قضیه‌ی هسته‌ای توافق شد و اسم این را گذاشتیم «برجام»؛ برجام دیگری در قضایای منطقه، برجام دیگری در قضایای قانون اساسی کشور؛ برجام ۲ و ۳ و ۴ و الی‌غیرذلک بایستی به‌وجود بیاید تا ما بتوانیم راحت زندگی کنیم</a:t>
            </a:r>
            <a:r>
              <a:rPr lang="en-US" sz="16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.</a:t>
            </a:r>
            <a:endParaRPr lang="en-U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4480" y="262574"/>
            <a:ext cx="7555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07950" algn="justLow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 توطئه‌ها و برنامه‌های دشمنان علیه جمهوری اسلامی ایران</a:t>
            </a:r>
          </a:p>
        </p:txBody>
      </p:sp>
      <p:sp>
        <p:nvSpPr>
          <p:cNvPr id="7" name="Rectangle 6"/>
          <p:cNvSpPr/>
          <p:nvPr/>
        </p:nvSpPr>
        <p:spPr>
          <a:xfrm>
            <a:off x="71470" y="2109778"/>
            <a:ext cx="6429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fa-IR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آنها میگویند ایران اصلاً باید نباشد و در این منطقه حضور نداشته باشد، مشکل آنها این است؛                                						۱۳۹۵/۰۴/۱</a:t>
            </a:r>
            <a:endParaRPr lang="fa-IR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6142" y="1119717"/>
            <a:ext cx="1835003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2- مذاکره منطقه‌ای برای توقّف حضور ایران در منطقه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2910" y="914683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fa-IR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آنها در قضیّه‌ی منطقه‌ی غرب آسیا خیلی دلشان میخواهد با ایران بنشینند هماهنگی کنند؛ گفته‌اند هم؛ [امّا] ما نمیخواهیم. مشکل آنها اصلاً حضور ایران است.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0034" y="1462074"/>
            <a:ext cx="600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fa-IR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آنها به این قصد مذاکره میکنند که حضور ایران را متوقّف کنند؛ ما سرِ چه چیزی با اینها مذاکره کنیم؟ 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6715140" y="857232"/>
            <a:ext cx="357190" cy="1857388"/>
          </a:xfrm>
          <a:prstGeom prst="rightBrace">
            <a:avLst>
              <a:gd name="adj1" fmla="val 3833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Donut 18"/>
          <p:cNvSpPr/>
          <p:nvPr/>
        </p:nvSpPr>
        <p:spPr>
          <a:xfrm>
            <a:off x="6572264" y="1000108"/>
            <a:ext cx="214314" cy="28575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6572264" y="1571612"/>
            <a:ext cx="214314" cy="28575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6572264" y="2214554"/>
            <a:ext cx="214314" cy="28575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flipH="1" flipV="1">
            <a:off x="7429520" y="2786058"/>
            <a:ext cx="714380" cy="15716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6786578" y="2786058"/>
            <a:ext cx="571504" cy="2857520"/>
          </a:xfrm>
          <a:prstGeom prst="rightBrace">
            <a:avLst>
              <a:gd name="adj1" fmla="val 3833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ectangle 23"/>
          <p:cNvSpPr/>
          <p:nvPr/>
        </p:nvSpPr>
        <p:spPr>
          <a:xfrm>
            <a:off x="142844" y="3005736"/>
            <a:ext cx="6500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6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امروز در منطقه‌ی غرب آسیا...جنجالها و آشفتگی‌های بسیاری هست؛ خب، این مشکل برای کلّ منطقه است و اگر میخواهید کشور شما از این مشکل نجات پیدا کند، باید سعی کنید این جنجالها فرو بنشیند.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7158" y="3929066"/>
            <a:ext cx="6286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6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چه‌کار کنیم؟ با آمریکا همکاری کنیم، همفکری کنیم، جلسه کنیم، بنشینیم، گفتگو کنیم و یک مدلی را طبق میل آمریکایی‌ها یا طبق توافق آمریکایی‌ها انتخاب کنیم...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00892" y="2943051"/>
            <a:ext cx="918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[دستگاه تبلیغاتی دشمن میگوید]</a:t>
            </a:r>
          </a:p>
        </p:txBody>
      </p:sp>
      <p:sp>
        <p:nvSpPr>
          <p:cNvPr id="27" name="Donut 26"/>
          <p:cNvSpPr/>
          <p:nvPr/>
        </p:nvSpPr>
        <p:spPr>
          <a:xfrm>
            <a:off x="6643702" y="3214686"/>
            <a:ext cx="357190" cy="35719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6643702" y="4143380"/>
            <a:ext cx="357190" cy="35719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6643702" y="5000636"/>
            <a:ext cx="357190" cy="35719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142908" y="6072206"/>
            <a:ext cx="4929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بیانات مقام معظم رهبری در تاریخ۱۳۹۵/۰۱/۰۱</a:t>
            </a: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40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6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5" grpId="0"/>
      <p:bldP spid="7" grpId="0"/>
      <p:bldP spid="8" grpId="0"/>
      <p:bldP spid="15" grpId="0"/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9000" r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49" y="499652"/>
            <a:ext cx="7316522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1" y="5731106"/>
            <a:ext cx="1219379" cy="10433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5680552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ما را در پیام رسان های سروش، ایتا و تلگرام دنبال کنید</a:t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en-US" sz="3600" b="1" dirty="0" smtClean="0">
                <a:latin typeface="Californian FB" panose="0207040306080B030204" pitchFamily="18" charset="0"/>
                <a:cs typeface="B Titr" panose="00000700000000000000" pitchFamily="2" charset="-78"/>
              </a:rPr>
              <a:t>@</a:t>
            </a:r>
            <a:r>
              <a:rPr lang="en-US" sz="3600" b="1" dirty="0" err="1" smtClean="0">
                <a:latin typeface="Californian FB" panose="0207040306080B030204" pitchFamily="18" charset="0"/>
                <a:cs typeface="B Titr" panose="00000700000000000000" pitchFamily="2" charset="-78"/>
              </a:rPr>
              <a:t>basirat_fa</a:t>
            </a:r>
            <a:endParaRPr lang="en-US" sz="3600" b="1" dirty="0">
              <a:latin typeface="Californian FB" panose="0207040306080B030204" pitchFamily="18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58" y="3273698"/>
            <a:ext cx="607223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 Thuluth" pitchFamily="2" charset="-78"/>
                <a:ea typeface="+mj-ea"/>
                <a:cs typeface="A Thuluth" pitchFamily="2" charset="-78"/>
              </a:rPr>
              <a:t>حضور منطقه‌ای لازم‌تر از «واجب‌ترین واجبات کشور»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 Thuluth" pitchFamily="2" charset="-78"/>
              <a:ea typeface="+mj-ea"/>
              <a:cs typeface="A Thuluth" pitchFamily="2" charset="-78"/>
            </a:endParaRPr>
          </a:p>
          <a:p>
            <a:pPr marL="0" marR="0" lvl="0" indent="10795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B Zar" pitchFamily="2" charset="-78"/>
            </a:endParaRPr>
          </a:p>
          <a:p>
            <a:pPr marL="0" marR="0" lvl="0" indent="10795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 Thuluth" pitchFamily="2" charset="-78"/>
                <a:ea typeface="+mj-ea"/>
                <a:cs typeface="A Thuluth" pitchFamily="2" charset="-78"/>
              </a:rPr>
              <a:t>پاسخی به چند پرسش بر اساس بیانات رهبر انقلاب؛</a:t>
            </a:r>
          </a:p>
        </p:txBody>
      </p:sp>
      <p:pic>
        <p:nvPicPr>
          <p:cNvPr id="5" name="Picture 4" descr="kadr a (208).JPG"/>
          <p:cNvPicPr>
            <a:picLocks noChangeAspect="1"/>
          </p:cNvPicPr>
          <p:nvPr/>
        </p:nvPicPr>
        <p:blipFill>
          <a:blip r:embed="rId3">
            <a:lum contrast="-10000"/>
          </a:blip>
          <a:stretch>
            <a:fillRect/>
          </a:stretch>
        </p:blipFill>
        <p:spPr>
          <a:xfrm>
            <a:off x="4786314" y="571480"/>
            <a:ext cx="3786190" cy="3419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500" y="1357298"/>
            <a:ext cx="1938334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34" y="5517232"/>
            <a:ext cx="1219379" cy="1043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747970"/>
            <a:ext cx="260985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714356"/>
            <a:ext cx="2571768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685792"/>
            <a:ext cx="250033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2285992"/>
            <a:ext cx="2286016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7000892" y="857232"/>
            <a:ext cx="121444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مقدمه</a:t>
            </a:r>
            <a:endParaRPr lang="fa-IR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643570" y="2357430"/>
            <a:ext cx="2286016" cy="1928826"/>
          </a:xfrm>
          <a:prstGeom prst="cloudCallout">
            <a:avLst>
              <a:gd name="adj1" fmla="val -74820"/>
              <a:gd name="adj2" fmla="val -267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/>
            <a:endParaRPr lang="fa-IR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429124" y="714356"/>
            <a:ext cx="2571768" cy="1571636"/>
          </a:xfrm>
          <a:prstGeom prst="cloudCallout">
            <a:avLst>
              <a:gd name="adj1" fmla="val -39685"/>
              <a:gd name="adj2" fmla="val 76363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/>
            <a:endParaRPr lang="fa-IR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643042" y="785794"/>
            <a:ext cx="2571768" cy="1571636"/>
          </a:xfrm>
          <a:prstGeom prst="cloudCallout">
            <a:avLst>
              <a:gd name="adj1" fmla="val 32348"/>
              <a:gd name="adj2" fmla="val 6867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/>
            <a:endParaRPr lang="fa-IR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642910" y="2714620"/>
            <a:ext cx="2214578" cy="1857388"/>
          </a:xfrm>
          <a:prstGeom prst="cloudCallout">
            <a:avLst>
              <a:gd name="adj1" fmla="val 65981"/>
              <a:gd name="adj2" fmla="val -2294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endParaRPr kumimoji="0" lang="en-US" sz="1600" b="1" i="0" u="none" strike="noStrike" kern="500" cap="all" normalizeH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86116" y="2714620"/>
            <a:ext cx="1643074" cy="92869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تصور کن</a:t>
            </a:r>
            <a:endParaRPr lang="fa-IR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348" y="3076045"/>
            <a:ext cx="18573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1700" b="1" i="0" u="none" strike="noStrike" kern="500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آمریکا در افغانستان و همچنین به مدد سعودی‌ها در یمن به پیروزی رسیده بود؛</a:t>
            </a:r>
            <a:r>
              <a:rPr kumimoji="0" lang="en-US" sz="1700" b="1" i="0" u="none" strike="noStrike" kern="500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B Zar" pitchFamily="2" charset="-78"/>
              </a:rPr>
              <a:t>   </a:t>
            </a:r>
            <a:endParaRPr kumimoji="0" lang="en-US" sz="1700" b="1" i="0" u="none" strike="noStrike" kern="500" cap="all" normalizeH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57356" y="928670"/>
            <a:ext cx="20717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kumimoji="0" lang="fa-IR" sz="16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 آمریکا در جنگ سوریه غلبه کرده بود و داعش هم مجال فعالیت و توسعه‌ی ارضی داشت.</a:t>
            </a:r>
            <a:endParaRPr lang="fa-IR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86314" y="857232"/>
            <a:ext cx="18573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kumimoji="0" lang="fa-IR" sz="15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آمریکا در عراق به پیروزی نهایی رسیده بود و مقاومت داخلی بر ضد اشغالگری شکل نگرفته بود؛</a:t>
            </a:r>
            <a:endParaRPr lang="fa-IR" sz="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5008" y="2837589"/>
            <a:ext cx="207168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kumimoji="0" lang="fa-IR" sz="17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آمریکا در لبنان پایگاه نظامی داشت و مقاومت حزب الله وجود نداشت.</a:t>
            </a:r>
            <a:endParaRPr lang="fa-IR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428660" y="5143512"/>
            <a:ext cx="671517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Low"/>
            <a:r>
              <a:rPr kumimoji="0" lang="fa-IR" b="1" i="0" u="none" strike="noStrike" cap="all" normalizeH="0" baseline="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در آن صورت وضعیت امنیت ملی جمهوری اسلامی ایران چگونه بود؟</a:t>
            </a:r>
            <a:endParaRPr lang="fa-IR" b="1" cap="all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7158" y="4643446"/>
            <a:ext cx="592935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Low"/>
            <a:r>
              <a:rPr kumimoji="0" lang="fa-IR" b="1" i="0" u="none" strike="noStrike" cap="all" normalizeH="0" baseline="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آیا تا به‌حال جنگ مستقیم آمریکا علیه ایران عملیاتی نشده بود؟</a:t>
            </a:r>
            <a:endParaRPr lang="fa-IR" b="1" cap="all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7" name="&quot;No&quot; Symbol 16"/>
          <p:cNvSpPr/>
          <p:nvPr/>
        </p:nvSpPr>
        <p:spPr>
          <a:xfrm>
            <a:off x="6286512" y="4643446"/>
            <a:ext cx="285752" cy="357190"/>
          </a:xfrm>
          <a:prstGeom prst="noSmok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9" name="&quot;No&quot; Symbol 18"/>
          <p:cNvSpPr/>
          <p:nvPr/>
        </p:nvSpPr>
        <p:spPr>
          <a:xfrm>
            <a:off x="6286512" y="5160358"/>
            <a:ext cx="285752" cy="357190"/>
          </a:xfrm>
          <a:prstGeom prst="noSmok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2" grpId="0" animBg="1"/>
      <p:bldP spid="15" grpId="0"/>
      <p:bldP spid="16" grpId="0"/>
      <p:bldP spid="18" grpId="0"/>
      <p:bldP spid="26" grpId="0"/>
      <p:bldP spid="27" grpId="0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0430" y="1214422"/>
            <a:ext cx="5072098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اگر ایران و متحدینش در منطقه فعال نبودند: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1380" y="2106184"/>
            <a:ext cx="445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بدون شک آمریکا در منطقه هژمون نظامی مطلق بود.</a:t>
            </a:r>
          </a:p>
        </p:txBody>
      </p:sp>
      <p:sp>
        <p:nvSpPr>
          <p:cNvPr id="8" name="Bent Arrow 7"/>
          <p:cNvSpPr/>
          <p:nvPr/>
        </p:nvSpPr>
        <p:spPr>
          <a:xfrm flipH="1" flipV="1">
            <a:off x="5857884" y="1785926"/>
            <a:ext cx="857256" cy="714380"/>
          </a:xfrm>
          <a:prstGeom prst="bentArrow">
            <a:avLst>
              <a:gd name="adj1" fmla="val 39939"/>
              <a:gd name="adj2" fmla="val 26007"/>
              <a:gd name="adj3" fmla="val 41906"/>
              <a:gd name="adj4" fmla="val 437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29322" y="2571744"/>
            <a:ext cx="1857388" cy="142876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/>
            <a:r>
              <a:rPr lang="fa-IR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تلفات و عقب‌نشینی نظامی آمریکا از لبنان </a:t>
            </a:r>
            <a:r>
              <a:rPr lang="fa-I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در سال </a:t>
            </a:r>
            <a:r>
              <a:rPr lang="fa-IR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۱۹۸۴ در دوره‌ی قدرت فائقه‌ی آمریکا در عصر </a:t>
            </a:r>
            <a:r>
              <a:rPr lang="fa-I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ریگان</a:t>
            </a:r>
            <a:endParaRPr lang="fa-IR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50529" y="2547924"/>
            <a:ext cx="1785950" cy="142876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/>
            <a:r>
              <a:rPr lang="fa-IR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اخراج و شکست نظامی آمریکا در عراق در دوره‌ی دکترین </a:t>
            </a:r>
            <a:r>
              <a:rPr lang="fa-I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نومحافظه‌کاری </a:t>
            </a:r>
            <a:r>
              <a:rPr lang="fa-IR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آمریکا در زمان جورج بوش پسر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43355" y="2583643"/>
            <a:ext cx="1714512" cy="135732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/>
            <a:r>
              <a:rPr lang="fa-I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ناکامی در سوریه در دوران اوباما و ترامپ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2143140" y="3000372"/>
            <a:ext cx="571504" cy="500066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/>
          <p:nvPr/>
        </p:nvSpPr>
        <p:spPr>
          <a:xfrm>
            <a:off x="703826" y="2500306"/>
            <a:ext cx="1357322" cy="142876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Low"/>
            <a:r>
              <a:rPr lang="fa-IR" sz="16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Zar" pitchFamily="2" charset="-78"/>
              </a:rPr>
              <a:t>همه </a:t>
            </a:r>
            <a:r>
              <a:rPr lang="fa-IR" sz="1600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Zar" pitchFamily="2" charset="-78"/>
              </a:rPr>
              <a:t>ناشی از «قدرت ایران در منطقه» بوده است. </a:t>
            </a:r>
            <a:endParaRPr lang="fa-IR" sz="1400" b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2910" y="5211561"/>
            <a:ext cx="478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fa-IR" sz="1200" b="1" cap="all" dirty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آمریکا در یک جنگ پیروز شد و آن جنگ خلیج فارس ۱۹۹۱ ضد صدام </a:t>
            </a:r>
            <a:r>
              <a:rPr lang="fa-IR" sz="1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بود و این در حالی بود که دکترین </a:t>
            </a:r>
            <a:r>
              <a:rPr lang="fa-IR" sz="1200" b="1" cap="all" dirty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نظامی صدام صرفا محدود به جغرافیای خود بود و با اولین برخورد نظامی درهم شکست</a:t>
            </a:r>
            <a:r>
              <a:rPr lang="en-US" sz="1200" b="1" cap="all" dirty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.</a:t>
            </a:r>
            <a:endParaRPr lang="fa-IR" sz="1200" b="1" cap="all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3140" y="785794"/>
            <a:ext cx="614363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دکترینِ </a:t>
            </a:r>
            <a:r>
              <a:rPr lang="fa-IR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راهبردی جمهوری </a:t>
            </a:r>
            <a:r>
              <a:rPr lang="fa-IR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اسلامی؛ ایجادهویت مقاومت‌فرامذهبی</a:t>
            </a:r>
            <a:endParaRPr lang="fa-IR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endParaRPr>
          </a:p>
        </p:txBody>
      </p:sp>
      <p:pic>
        <p:nvPicPr>
          <p:cNvPr id="18" name="Picture 17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903" y="4024302"/>
            <a:ext cx="1714512" cy="1071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" name="Picture 18" descr="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3952864"/>
            <a:ext cx="1785950" cy="114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" name="Picture 19" descr="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4141" y="3809040"/>
            <a:ext cx="1867910" cy="1243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 descr="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644" y="3742367"/>
            <a:ext cx="1980495" cy="1309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86" y="5527077"/>
            <a:ext cx="1219379" cy="1043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6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6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8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8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8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8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8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8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18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8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8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71736" y="714356"/>
            <a:ext cx="5333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07950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چرایی حضور منطقه‌ای جمهوری اسلامی ایران</a:t>
            </a:r>
            <a:endParaRPr kumimoji="0" lang="en-US" sz="11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8293" y="1345156"/>
            <a:ext cx="27574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a-IR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1- </a:t>
            </a:r>
            <a:r>
              <a:rPr lang="fa-I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توحید لازمه </a:t>
            </a:r>
            <a:r>
              <a:rPr kumimoji="0" lang="fa-IR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مقابله با ظالم</a:t>
            </a:r>
            <a:endParaRPr lang="fa-I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15140" y="2583602"/>
            <a:ext cx="10688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/>
            <a:r>
              <a:rPr kumimoji="0" lang="fa-IR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ما اگر چنانچه به توحید اعتقاد داریم:</a:t>
            </a:r>
            <a:endParaRPr lang="fa-I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6215074" y="1714488"/>
            <a:ext cx="500066" cy="3429024"/>
          </a:xfrm>
          <a:prstGeom prst="rightBrace">
            <a:avLst>
              <a:gd name="adj1" fmla="val 46284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3000364" y="1872191"/>
            <a:ext cx="30254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fa-IR" sz="1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B Zar" pitchFamily="2" charset="-78"/>
              </a:rPr>
              <a:t>نمیتوانیم زیر بار زور برویم، </a:t>
            </a:r>
            <a:endParaRPr lang="fa-IR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36530" y="2266313"/>
            <a:ext cx="30639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B Zar" pitchFamily="2" charset="-78"/>
              </a:rPr>
              <a:t>نمیتوانیم زیر بار ظلم برویم،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77631" y="2643182"/>
            <a:ext cx="3466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B Zar" pitchFamily="2" charset="-78"/>
              </a:rPr>
              <a:t>نمیتوانیم در مقابل ظالم نَایستیم،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62501" y="3071810"/>
            <a:ext cx="4238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B Zar" pitchFamily="2" charset="-78"/>
              </a:rPr>
              <a:t>هر جا مظلومی هست... ما آنجا حاضریم،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2797" y="3483185"/>
            <a:ext cx="5500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B Zar" pitchFamily="2" charset="-78"/>
              </a:rPr>
              <a:t>اینکه ما روی مسئله‌ی فلسطین ...اصرار داریم، به‌خاطر [توحید] است.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1535" y="3913196"/>
            <a:ext cx="57712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B Zar" pitchFamily="2" charset="-78"/>
              </a:rPr>
              <a:t>لازمه‌ی توحید این است که انسان در مقابل زورگویی ظالم به مظلوم بِایستد؛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1601" y="4324571"/>
            <a:ext cx="5214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a-I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B Zar" pitchFamily="2" charset="-78"/>
              </a:rPr>
              <a:t>ایستادن ما در کنار گروه‌های مقاومت... به همین دلیل[توحید] است.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28760" y="471488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a-I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B Zar" pitchFamily="2" charset="-78"/>
              </a:rPr>
              <a:t>حضور ما در سوریه... به این دلیل[توحید] است. </a:t>
            </a:r>
          </a:p>
        </p:txBody>
      </p:sp>
      <p:sp>
        <p:nvSpPr>
          <p:cNvPr id="18" name="Sun 17"/>
          <p:cNvSpPr/>
          <p:nvPr/>
        </p:nvSpPr>
        <p:spPr>
          <a:xfrm>
            <a:off x="5997246" y="1909123"/>
            <a:ext cx="360704" cy="285752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600"/>
          </a:p>
        </p:txBody>
      </p:sp>
      <p:sp>
        <p:nvSpPr>
          <p:cNvPr id="19" name="Sun 18"/>
          <p:cNvSpPr/>
          <p:nvPr/>
        </p:nvSpPr>
        <p:spPr>
          <a:xfrm>
            <a:off x="5997246" y="2285992"/>
            <a:ext cx="360704" cy="285752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600"/>
          </a:p>
        </p:txBody>
      </p:sp>
      <p:sp>
        <p:nvSpPr>
          <p:cNvPr id="20" name="Sun 19"/>
          <p:cNvSpPr/>
          <p:nvPr/>
        </p:nvSpPr>
        <p:spPr>
          <a:xfrm>
            <a:off x="5997246" y="2714620"/>
            <a:ext cx="360704" cy="285752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600"/>
          </a:p>
        </p:txBody>
      </p:sp>
      <p:sp>
        <p:nvSpPr>
          <p:cNvPr id="21" name="Sun 20"/>
          <p:cNvSpPr/>
          <p:nvPr/>
        </p:nvSpPr>
        <p:spPr>
          <a:xfrm>
            <a:off x="5997246" y="3120884"/>
            <a:ext cx="360704" cy="285752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600"/>
          </a:p>
        </p:txBody>
      </p:sp>
      <p:sp>
        <p:nvSpPr>
          <p:cNvPr id="22" name="Sun 21"/>
          <p:cNvSpPr/>
          <p:nvPr/>
        </p:nvSpPr>
        <p:spPr>
          <a:xfrm>
            <a:off x="5997246" y="3502864"/>
            <a:ext cx="360704" cy="285752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600"/>
          </a:p>
        </p:txBody>
      </p:sp>
      <p:sp>
        <p:nvSpPr>
          <p:cNvPr id="24" name="Sun 23"/>
          <p:cNvSpPr/>
          <p:nvPr/>
        </p:nvSpPr>
        <p:spPr>
          <a:xfrm>
            <a:off x="5997246" y="3929066"/>
            <a:ext cx="360704" cy="285752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600"/>
          </a:p>
        </p:txBody>
      </p:sp>
      <p:sp>
        <p:nvSpPr>
          <p:cNvPr id="29" name="Sun 28"/>
          <p:cNvSpPr/>
          <p:nvPr/>
        </p:nvSpPr>
        <p:spPr>
          <a:xfrm>
            <a:off x="6000760" y="4357694"/>
            <a:ext cx="360704" cy="285752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600"/>
          </a:p>
        </p:txBody>
      </p:sp>
      <p:sp>
        <p:nvSpPr>
          <p:cNvPr id="30" name="Sun 29"/>
          <p:cNvSpPr/>
          <p:nvPr/>
        </p:nvSpPr>
        <p:spPr>
          <a:xfrm>
            <a:off x="6000760" y="4786322"/>
            <a:ext cx="360704" cy="285752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600"/>
          </a:p>
        </p:txBody>
      </p:sp>
      <p:sp>
        <p:nvSpPr>
          <p:cNvPr id="31" name="Rectangle 30"/>
          <p:cNvSpPr/>
          <p:nvPr/>
        </p:nvSpPr>
        <p:spPr>
          <a:xfrm>
            <a:off x="642910" y="5907305"/>
            <a:ext cx="321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fa-IR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بیانات مقام معظم رهبری در تاریخ   ۱۳۹۷/۰۱/۲۵</a:t>
            </a:r>
            <a:endParaRPr lang="fa-IR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" name="Picture 22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51146">
            <a:off x="1008716" y="1565983"/>
            <a:ext cx="238125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0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40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8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80080">
            <a:off x="4688854" y="3482645"/>
            <a:ext cx="3357586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71528">
            <a:off x="5360751" y="1775920"/>
            <a:ext cx="3429532" cy="1780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300081" y="692331"/>
            <a:ext cx="5988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07950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چرایی حضور منطقه‌ای جمهوری اسلامی ایران</a:t>
            </a:r>
            <a:endParaRPr kumimoji="0" lang="en-US" sz="11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7686" y="1323131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kumimoji="0" lang="fa-IR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2-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دفاع از تمامیّت </a:t>
            </a:r>
            <a:r>
              <a:rPr kumimoji="0" lang="fa-IR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ارضی کشورهای منطقه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1071538" y="1428736"/>
            <a:ext cx="4857784" cy="321471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kumimoji="0" lang="fa-IR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 سیاستهای ما در منطقه، نقطه‌ی مقابل سیاستهای آمریکا است. </a:t>
            </a:r>
            <a:endParaRPr kumimoji="0" lang="en-US" sz="16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fa-IR" dirty="0"/>
          </a:p>
        </p:txBody>
      </p:sp>
      <p:sp>
        <p:nvSpPr>
          <p:cNvPr id="9" name="Oval 8"/>
          <p:cNvSpPr/>
          <p:nvPr/>
        </p:nvSpPr>
        <p:spPr>
          <a:xfrm>
            <a:off x="1071538" y="1428736"/>
            <a:ext cx="4857784" cy="321471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kumimoji="0" lang="fa-IR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ما تمامیّت ارضی کشورهای منطقه برایمان بسیار مهم‌ [است‌]؛</a:t>
            </a:r>
          </a:p>
        </p:txBody>
      </p:sp>
      <p:sp>
        <p:nvSpPr>
          <p:cNvPr id="10" name="Oval 9"/>
          <p:cNvSpPr/>
          <p:nvPr/>
        </p:nvSpPr>
        <p:spPr>
          <a:xfrm>
            <a:off x="1071538" y="1428736"/>
            <a:ext cx="4857784" cy="321471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kumimoji="0" lang="fa-IR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تمامیّت ارضی عراق و تمامیّت ارضی سوریه، برای ما کاملاً مهم‌ [است‌]؛ </a:t>
            </a:r>
          </a:p>
        </p:txBody>
      </p:sp>
      <p:sp>
        <p:nvSpPr>
          <p:cNvPr id="11" name="Oval 10"/>
          <p:cNvSpPr/>
          <p:nvPr/>
        </p:nvSpPr>
        <p:spPr>
          <a:xfrm>
            <a:off x="1071538" y="1428736"/>
            <a:ext cx="4857784" cy="321471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kumimoji="0" lang="fa-IR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بنده از قبل گفتم که آمریکایی‌ها دنبال تجزیه‌ی عراقند... </a:t>
            </a:r>
          </a:p>
        </p:txBody>
      </p:sp>
      <p:sp>
        <p:nvSpPr>
          <p:cNvPr id="12" name="Oval 11"/>
          <p:cNvSpPr/>
          <p:nvPr/>
        </p:nvSpPr>
        <p:spPr>
          <a:xfrm>
            <a:off x="1071538" y="1428736"/>
            <a:ext cx="4857784" cy="321471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kumimoji="0" lang="fa-IR" sz="4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از مقاومت حمایت میکنیم، </a:t>
            </a:r>
          </a:p>
        </p:txBody>
      </p:sp>
      <p:sp>
        <p:nvSpPr>
          <p:cNvPr id="13" name="Oval 12"/>
          <p:cNvSpPr/>
          <p:nvPr/>
        </p:nvSpPr>
        <p:spPr>
          <a:xfrm>
            <a:off x="1071538" y="1428736"/>
            <a:ext cx="4857784" cy="321471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kumimoji="0" lang="fa-IR" sz="4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از تمامیّت ارضی کشورها حمایت میکنیم؛ </a:t>
            </a:r>
          </a:p>
        </p:txBody>
      </p:sp>
      <p:sp>
        <p:nvSpPr>
          <p:cNvPr id="14" name="Oval 13"/>
          <p:cNvSpPr/>
          <p:nvPr/>
        </p:nvSpPr>
        <p:spPr>
          <a:xfrm>
            <a:off x="1071538" y="1428736"/>
            <a:ext cx="4857784" cy="321471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kumimoji="0" lang="fa-IR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از همه‌ی کسانی که در مقابله‌ی با سیاستهای تفرقه‌افکنانه‌ی آمریکا ایستادگی میکنند حمایت میکنیم؛ </a:t>
            </a:r>
          </a:p>
        </p:txBody>
      </p:sp>
      <p:sp>
        <p:nvSpPr>
          <p:cNvPr id="15" name="Oval 14"/>
          <p:cNvSpPr/>
          <p:nvPr/>
        </p:nvSpPr>
        <p:spPr>
          <a:xfrm>
            <a:off x="1071538" y="1428736"/>
            <a:ext cx="4857784" cy="321471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kumimoji="0" lang="fa-IR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با همه‌ی کسانی که این تفرقه‌افکنی را به‌وجود می‌آورند طرفیم و مقابلیم.	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2910" y="5835867"/>
            <a:ext cx="36093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fa-IR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بیانات مقام معظم رهبری در تاریخ  1394/05/26</a:t>
            </a:r>
            <a:endParaRPr lang="fa-IR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500702"/>
            <a:ext cx="1219379" cy="1043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71736" y="714356"/>
            <a:ext cx="5333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07950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چرایی حضور منطقه‌ای جمهوری اسلامی ایران</a:t>
            </a:r>
            <a:endParaRPr kumimoji="0" lang="en-US" sz="11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2198" y="1753735"/>
            <a:ext cx="16005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kumimoji="0" lang="fa-IR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3- طرفداری از ملّتهای مظلوم» برآمده از عدالت‌خواهیِ بین‌المللی جمهوری اسلامی</a:t>
            </a:r>
            <a:endParaRPr lang="fa-I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5500694" y="1357298"/>
            <a:ext cx="571504" cy="3071834"/>
          </a:xfrm>
          <a:prstGeom prst="rightBrace">
            <a:avLst>
              <a:gd name="adj1" fmla="val 64999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Donut 7"/>
          <p:cNvSpPr/>
          <p:nvPr/>
        </p:nvSpPr>
        <p:spPr>
          <a:xfrm>
            <a:off x="5357818" y="1500174"/>
            <a:ext cx="285752" cy="285752"/>
          </a:xfrm>
          <a:prstGeom prst="don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5357818" y="2000240"/>
            <a:ext cx="285752" cy="285752"/>
          </a:xfrm>
          <a:prstGeom prst="don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5357818" y="2500306"/>
            <a:ext cx="285752" cy="285752"/>
          </a:xfrm>
          <a:prstGeom prst="don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5357818" y="3000372"/>
            <a:ext cx="285752" cy="285752"/>
          </a:xfrm>
          <a:prstGeom prst="don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5357818" y="3500438"/>
            <a:ext cx="285752" cy="285752"/>
          </a:xfrm>
          <a:prstGeom prst="don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5357818" y="4000504"/>
            <a:ext cx="285752" cy="285752"/>
          </a:xfrm>
          <a:prstGeom prst="don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34" y="1478149"/>
            <a:ext cx="4857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یکی دیگر از نقاط قوّت ما، مسئله‌ی عدالت‌خواهیِ بین‌المللی است؛ </a:t>
            </a:r>
            <a:endParaRPr lang="fa-IR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1881542" y="1928802"/>
            <a:ext cx="3576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0795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latin typeface="Times New Roman" pitchFamily="18" charset="0"/>
                <a:ea typeface="Times New Roman" pitchFamily="18" charset="0"/>
                <a:cs typeface="B Zar" pitchFamily="2" charset="-78"/>
              </a:rPr>
              <a:t>این [عدالتخواهی]برای جمهوری اسلامی آبرو است. </a:t>
            </a:r>
            <a:endParaRPr lang="en-US" sz="1400" b="1" dirty="0">
              <a:latin typeface="Times New Roman" pitchFamily="18" charset="0"/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9745" y="2471400"/>
            <a:ext cx="4857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0795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latin typeface="Times New Roman" pitchFamily="18" charset="0"/>
                <a:ea typeface="Times New Roman" pitchFamily="18" charset="0"/>
                <a:cs typeface="B Zar" pitchFamily="2" charset="-78"/>
              </a:rPr>
              <a:t>اینکه جمهوری اسلامی طرف‌دار ملّتهای مظلوم باشد، آبرو است؛ </a:t>
            </a:r>
            <a:endParaRPr lang="en-US" sz="1400" b="1" dirty="0">
              <a:latin typeface="Times New Roman" pitchFamily="18" charset="0"/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27776" y="2975354"/>
            <a:ext cx="34355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0795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latin typeface="Times New Roman" pitchFamily="18" charset="0"/>
                <a:ea typeface="Times New Roman" pitchFamily="18" charset="0"/>
                <a:cs typeface="B Zar" pitchFamily="2" charset="-78"/>
              </a:rPr>
              <a:t> اینکه طرف‌دار ملّت فلسطین باشد، یک آبرو است. </a:t>
            </a:r>
            <a:endParaRPr lang="en-US" sz="1400" b="1" dirty="0">
              <a:latin typeface="Times New Roman" pitchFamily="18" charset="0"/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2900" y="3429000"/>
            <a:ext cx="49149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latin typeface="Times New Roman" pitchFamily="18" charset="0"/>
                <a:ea typeface="Times New Roman" pitchFamily="18" charset="0"/>
                <a:cs typeface="B Zar" pitchFamily="2" charset="-78"/>
              </a:rPr>
              <a:t> [</a:t>
            </a:r>
            <a:r>
              <a:rPr lang="fa-IR" sz="1400" b="1" dirty="0" smtClean="0">
                <a:latin typeface="Times New Roman" pitchFamily="18" charset="0"/>
                <a:ea typeface="Times New Roman" pitchFamily="18" charset="0"/>
                <a:cs typeface="B Zar" pitchFamily="2" charset="-78"/>
              </a:rPr>
              <a:t>ایران]نیروی‌مقاومت‌درمقابل‌رژیم‌صهیونیستی‌را </a:t>
            </a:r>
            <a:r>
              <a:rPr lang="fa-IR" sz="1400" b="1" dirty="0">
                <a:latin typeface="Times New Roman" pitchFamily="18" charset="0"/>
                <a:ea typeface="Times New Roman" pitchFamily="18" charset="0"/>
                <a:cs typeface="B Zar" pitchFamily="2" charset="-78"/>
              </a:rPr>
              <a:t>در منطقه </a:t>
            </a:r>
            <a:r>
              <a:rPr lang="fa-IR" sz="1400" b="1" dirty="0" smtClean="0">
                <a:latin typeface="Times New Roman" pitchFamily="18" charset="0"/>
                <a:ea typeface="Times New Roman" pitchFamily="18" charset="0"/>
                <a:cs typeface="B Zar" pitchFamily="2" charset="-78"/>
              </a:rPr>
              <a:t>تقویت‌کرده </a:t>
            </a:r>
            <a:r>
              <a:rPr lang="fa-IR" sz="1400" b="1" dirty="0">
                <a:latin typeface="Times New Roman" pitchFamily="18" charset="0"/>
                <a:ea typeface="Times New Roman" pitchFamily="18" charset="0"/>
                <a:cs typeface="B Zar" pitchFamily="2" charset="-78"/>
              </a:rPr>
              <a:t>است. </a:t>
            </a:r>
            <a:endParaRPr lang="en-US" sz="1400" b="1" dirty="0">
              <a:latin typeface="Times New Roman" pitchFamily="18" charset="0"/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57422" y="3968605"/>
            <a:ext cx="3052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0795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latin typeface="Times New Roman" pitchFamily="18" charset="0"/>
                <a:ea typeface="Times New Roman" pitchFamily="18" charset="0"/>
                <a:cs typeface="B Zar" pitchFamily="2" charset="-78"/>
              </a:rPr>
              <a:t>این دفاع از استقلال کشورهای منطقه است.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2910" y="5857892"/>
            <a:ext cx="321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fa-IR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بیانات مقام معظم رهبری در تاریخ  1397/03/14</a:t>
            </a:r>
            <a:endParaRPr lang="fa-IR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" name="Picture 19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36790">
            <a:off x="4732140" y="4430215"/>
            <a:ext cx="2106874" cy="1252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 descr="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76669">
            <a:off x="3130803" y="4357756"/>
            <a:ext cx="1990721" cy="1383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" name="Picture 21" descr="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98232">
            <a:off x="2066772" y="4515809"/>
            <a:ext cx="1641805" cy="1141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" name="Picture 23" descr="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14255">
            <a:off x="748817" y="4429326"/>
            <a:ext cx="1797843" cy="1291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6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3174" y="685792"/>
            <a:ext cx="5333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07950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چرایی حضور منطقه‌ای جمهوری اسلامی ایران</a:t>
            </a:r>
            <a:endParaRPr kumimoji="0" lang="en-US" sz="11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72198" y="2357430"/>
            <a:ext cx="2071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fa-IR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4- حضور ایران به «خواست دولتها»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0100" y="1643050"/>
            <a:ext cx="4000528" cy="242889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هرجا رفته‌ایم به خاطر این بوده است که دولتها و ملّتهای منطقه از ما خواسته‌اند؛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00100" y="1643050"/>
            <a:ext cx="4000528" cy="242889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زورگویی هم نکرده‌ایم،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00100" y="1654063"/>
            <a:ext cx="4000528" cy="242889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دخالت در امور کشورها هم نکرده‌ایم؛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00100" y="1653475"/>
            <a:ext cx="4000528" cy="242889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کمک میخواستند، کمک کردیم؛ کمک را [هم] با انگیزه‌های عُقلایی و منطقی انجام دادیم؛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00100" y="1654063"/>
            <a:ext cx="4000528" cy="242889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این‌جور نیست که کسی از روی احساسات اقدامی کرده باشد؛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4348" y="5907305"/>
            <a:ext cx="321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fa-IR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بیانات مقام معظم رهبری در تاریخ  1397/01/01</a:t>
            </a:r>
            <a:endParaRPr lang="fa-IR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10" descr="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786190"/>
            <a:ext cx="2069054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 descr="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286256"/>
            <a:ext cx="2027673" cy="1638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12" descr="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4286256"/>
            <a:ext cx="206215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Left Arrow 13"/>
          <p:cNvSpPr/>
          <p:nvPr/>
        </p:nvSpPr>
        <p:spPr>
          <a:xfrm>
            <a:off x="5429256" y="2714620"/>
            <a:ext cx="571504" cy="428628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500702"/>
            <a:ext cx="1219379" cy="1043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build="p" animBg="1"/>
      <p:bldP spid="17" grpId="0" build="p" animBg="1"/>
      <p:bldP spid="19" grpId="0" build="p" animBg="1"/>
      <p:bldP spid="20" grpId="0" build="p" animBg="1"/>
      <p:bldP spid="21" grpId="0" build="p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8000" r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8794" y="285728"/>
            <a:ext cx="7007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07950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چرایی حضور منطقه‌ای جمهوری اسلامی ایران</a:t>
            </a:r>
            <a:endParaRPr kumimoji="0" lang="en-US" sz="1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7066" y="1322717"/>
            <a:ext cx="16430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5- دفاع از دور» و «عمق راهبردی» </a:t>
            </a:r>
            <a:endParaRPr lang="fa-I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215074" y="857232"/>
            <a:ext cx="571504" cy="1928826"/>
          </a:xfrm>
          <a:prstGeom prst="rightBrace">
            <a:avLst>
              <a:gd name="adj1" fmla="val 34999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857232"/>
            <a:ext cx="59293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- یکی از مؤلّفه‌های قدرت، نیروی دفاعی است؛ </a:t>
            </a:r>
            <a:endParaRPr kumimoji="0" lang="en-US" sz="105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- یکی از مؤلّفه‌های قدرت، عمق راهبردی ما است. </a:t>
            </a:r>
            <a:endParaRPr kumimoji="0" lang="en-US" sz="105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- حضور در کشورهای منطقه و طرف‌داری ملّتهای منطقه از جمهوری اسلامی، عمق راهبردی جمهوری اسلامی است؛ </a:t>
            </a:r>
            <a:endParaRPr kumimoji="0" lang="en-US" sz="105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- جمهوری اسلامی از این نمیتواند صرف‌نظر کند؛ هیچ دولت عاقلی صرف‌نظر نمیکند. </a:t>
            </a:r>
            <a:r>
              <a:rPr kumimoji="0" lang="fa-IR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(۱۳۹۷/۰۳/۰۲)</a:t>
            </a:r>
            <a:r>
              <a:rPr kumimoji="0" lang="fa-IR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 </a:t>
            </a:r>
            <a:endParaRPr kumimoji="0" lang="fa-IR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44" y="3088187"/>
            <a:ext cx="757242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2400" b="1" dirty="0" smtClean="0">
                <a:ln w="1143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cs typeface="B Zar" pitchFamily="2" charset="-78"/>
              </a:rPr>
              <a:t>ما غُزِیَ قَومٌ قَطُّ فی عُقرِ دارِهِم اِلّا ذَلّوا؛</a:t>
            </a:r>
          </a:p>
          <a:p>
            <a:pPr algn="ctr"/>
            <a:r>
              <a:rPr lang="fa-IR" sz="20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cs typeface="B Zar" pitchFamily="2" charset="-78"/>
              </a:rPr>
              <a:t> آن کسانی که در خانه نشستند تا به آنها حمله بشود دچار ذلّت شدند. </a:t>
            </a:r>
            <a:endParaRPr lang="fa-IR" sz="2400" b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cs typeface="B Zar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1928794" y="2928933"/>
            <a:ext cx="565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5400000">
            <a:off x="3661166" y="196430"/>
            <a:ext cx="500066" cy="7393834"/>
          </a:xfrm>
          <a:prstGeom prst="rightBrace">
            <a:avLst>
              <a:gd name="adj1" fmla="val 80714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/>
          <p:nvPr/>
        </p:nvSpPr>
        <p:spPr>
          <a:xfrm>
            <a:off x="500034" y="4214818"/>
            <a:ext cx="6858048" cy="12858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4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این جوری نباشد که یک چهاردیواری را انتخاب کنیم و دیگر کارمان به این نباشد که پشت این دیوار چه کسی است، چه تهدیدی وجود دارد. </a:t>
            </a:r>
            <a:endParaRPr lang="en-US" sz="1100" b="1" cap="all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0034" y="4214818"/>
            <a:ext cx="6858048" cy="12858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4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این نگاه وسیع فرامرزی، این امتداد عمق راهبردی گاهی اوقات از </a:t>
            </a:r>
            <a:r>
              <a:rPr lang="fa-IR" sz="2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واجب‌ترین واجبات کشور هم لازم‌تر است </a:t>
            </a:r>
            <a:r>
              <a:rPr lang="fa-IR" sz="24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که مورد توجّه قرار بگیرد که خیلی‌ها متوجّه به این نیستند.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00034" y="4214818"/>
            <a:ext cx="6858048" cy="12858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32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بعضی‌ها هم توجّه دارند و به نفع دشمن حرف میزنند -[مثلاً میگویند] «نه غزّه، نه لبنان»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42908" y="6357958"/>
            <a:ext cx="4357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fa-IR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بیانات مقام معظم رهبری در تاریخ  </a:t>
            </a: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B Zar" pitchFamily="2" charset="-78"/>
              </a:rPr>
              <a:t>1398/07/10</a:t>
            </a:r>
            <a:endParaRPr lang="fa-I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2049" grpId="0" build="p"/>
      <p:bldP spid="8" grpId="0"/>
      <p:bldP spid="12" grpId="0" animBg="1"/>
      <p:bldP spid="13" grpId="0" build="p" animBg="1"/>
      <p:bldP spid="14" grpId="0" uiExpand="1" build="p" animBg="1"/>
      <p:bldP spid="15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4826</TotalTime>
  <Words>1627</Words>
  <Application>Microsoft Office PowerPoint</Application>
  <PresentationFormat>On-screen Show (4:3)</PresentationFormat>
  <Paragraphs>122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 Thuluth</vt:lpstr>
      <vt:lpstr>Arial</vt:lpstr>
      <vt:lpstr>B Titr</vt:lpstr>
      <vt:lpstr>B Zar</vt:lpstr>
      <vt:lpstr>Calibri</vt:lpstr>
      <vt:lpstr>Californian FB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reza</dc:creator>
  <cp:lastModifiedBy>Windows User</cp:lastModifiedBy>
  <cp:revision>31</cp:revision>
  <dcterms:created xsi:type="dcterms:W3CDTF">2019-10-31T12:47:19Z</dcterms:created>
  <dcterms:modified xsi:type="dcterms:W3CDTF">2019-11-12T10:10:40Z</dcterms:modified>
</cp:coreProperties>
</file>