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2"/>
    <p:sldMasterId id="2147483672" r:id="rId3"/>
    <p:sldMasterId id="2147483684" r:id="rId4"/>
  </p:sldMasterIdLst>
  <p:notesMasterIdLst>
    <p:notesMasterId r:id="rId23"/>
  </p:notesMasterIdLst>
  <p:sldIdLst>
    <p:sldId id="274" r:id="rId5"/>
    <p:sldId id="256" r:id="rId6"/>
    <p:sldId id="257" r:id="rId7"/>
    <p:sldId id="261" r:id="rId8"/>
    <p:sldId id="258" r:id="rId9"/>
    <p:sldId id="262" r:id="rId10"/>
    <p:sldId id="263" r:id="rId11"/>
    <p:sldId id="264" r:id="rId12"/>
    <p:sldId id="265" r:id="rId13"/>
    <p:sldId id="266" r:id="rId14"/>
    <p:sldId id="259" r:id="rId15"/>
    <p:sldId id="267" r:id="rId16"/>
    <p:sldId id="268" r:id="rId17"/>
    <p:sldId id="269" r:id="rId18"/>
    <p:sldId id="270" r:id="rId19"/>
    <p:sldId id="271" r:id="rId20"/>
    <p:sldId id="272" r:id="rId21"/>
    <p:sldId id="273" r:id="rId22"/>
  </p:sldIdLst>
  <p:sldSz cx="9144000" cy="6858000" type="screen4x3"/>
  <p:notesSz cx="6858000" cy="9144000"/>
  <p:embeddedFontLst>
    <p:embeddedFont>
      <p:font typeface="B Titr" panose="00000700000000000000" pitchFamily="2" charset="-78"/>
      <p:bold r:id="rId24"/>
    </p:embeddedFont>
    <p:embeddedFont>
      <p:font typeface="Constantia" panose="02030602050306030303" pitchFamily="18" charset="0"/>
      <p:regular r:id="rId25"/>
      <p:bold r:id="rId26"/>
      <p:italic r:id="rId27"/>
      <p:boldItalic r:id="rId28"/>
    </p:embeddedFont>
    <p:embeddedFont>
      <p:font typeface="B Zar" panose="00000400000000000000" pitchFamily="2" charset="-78"/>
      <p:regular r:id="rId29"/>
      <p:bold r:id="rId30"/>
    </p:embeddedFont>
    <p:embeddedFont>
      <p:font typeface="Calibri" panose="020F0502020204030204" pitchFamily="34" charset="0"/>
      <p:regular r:id="rId31"/>
      <p:bold r:id="rId32"/>
      <p:italic r:id="rId33"/>
      <p:boldItalic r:id="rId34"/>
    </p:embeddedFont>
    <p:embeddedFont>
      <p:font typeface="Traditional Arabic" panose="02020603050405020304" pitchFamily="18" charset="-78"/>
      <p:regular r:id="rId35"/>
      <p:bold r:id="rId36"/>
    </p:embeddedFont>
    <p:embeddedFont>
      <p:font typeface="B Yekan" panose="00000400000000000000" pitchFamily="2" charset="-78"/>
      <p:regular r:id="rId37"/>
    </p:embeddedFont>
    <p:embeddedFont>
      <p:font typeface="Wingdings 2" panose="05020102010507070707" pitchFamily="18" charset="2"/>
      <p:regular r:id="rId38"/>
    </p:embeddedFont>
  </p:embeddedFontLst>
  <p:custDataLst>
    <p:tags r:id="rId3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00"/>
  </p:normalViewPr>
  <p:slideViewPr>
    <p:cSldViewPr>
      <p:cViewPr varScale="1">
        <p:scale>
          <a:sx n="102" d="100"/>
          <a:sy n="102" d="100"/>
        </p:scale>
        <p:origin x="252" y="102"/>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8765B44-C960-4B6C-BB01-FCFBB6F58D09}" type="slidenum">
              <a:rPr lang="en-US"/>
              <a:pPr/>
              <a:t>‹#›</a:t>
            </a:fld>
            <a:endParaRPr lang="en-US"/>
          </a:p>
        </p:txBody>
      </p:sp>
    </p:spTree>
    <p:extLst>
      <p:ext uri="{BB962C8B-B14F-4D97-AF65-F5344CB8AC3E}">
        <p14:creationId xmlns:p14="http://schemas.microsoft.com/office/powerpoint/2010/main" val="4122227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CDA67AAA-9E3D-4EA5-A913-1A6A50170300}"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A6DD6B-17C3-40E0-83D4-F9B9023D6446}" type="slidenum">
              <a:rPr lang="en-US"/>
              <a:pPr/>
              <a:t>‹#›</a:t>
            </a:fld>
            <a:endParaRPr lang="en-US"/>
          </a:p>
        </p:txBody>
      </p:sp>
    </p:spTree>
    <p:extLst>
      <p:ext uri="{BB962C8B-B14F-4D97-AF65-F5344CB8AC3E}">
        <p14:creationId xmlns:p14="http://schemas.microsoft.com/office/powerpoint/2010/main" val="147940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A2A1B-2678-4972-89C1-99293A0F5A87}" type="slidenum">
              <a:rPr lang="en-US"/>
              <a:pPr/>
              <a:t>‹#›</a:t>
            </a:fld>
            <a:endParaRPr lang="en-US"/>
          </a:p>
        </p:txBody>
      </p:sp>
    </p:spTree>
    <p:extLst>
      <p:ext uri="{BB962C8B-B14F-4D97-AF65-F5344CB8AC3E}">
        <p14:creationId xmlns:p14="http://schemas.microsoft.com/office/powerpoint/2010/main" val="189056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41F8E0C3-C203-4195-9B64-391EA6F26DA5}"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62E14-206F-47DD-A705-6F9A41ACF20E}" type="slidenum">
              <a:rPr lang="en-US"/>
              <a:pPr/>
              <a:t>‹#›</a:t>
            </a:fld>
            <a:endParaRPr lang="en-US"/>
          </a:p>
        </p:txBody>
      </p:sp>
    </p:spTree>
    <p:extLst>
      <p:ext uri="{BB962C8B-B14F-4D97-AF65-F5344CB8AC3E}">
        <p14:creationId xmlns:p14="http://schemas.microsoft.com/office/powerpoint/2010/main" val="33784547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3745A6-4956-4FCC-911F-76F280DD8B0E}" type="slidenum">
              <a:rPr lang="en-US"/>
              <a:pPr/>
              <a:t>‹#›</a:t>
            </a:fld>
            <a:endParaRPr lang="en-US"/>
          </a:p>
        </p:txBody>
      </p:sp>
    </p:spTree>
    <p:extLst>
      <p:ext uri="{BB962C8B-B14F-4D97-AF65-F5344CB8AC3E}">
        <p14:creationId xmlns:p14="http://schemas.microsoft.com/office/powerpoint/2010/main" val="36173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F57E96-8665-4C3A-9FF8-C0830D5FF5CC}" type="slidenum">
              <a:rPr lang="en-US"/>
              <a:pPr/>
              <a:t>‹#›</a:t>
            </a:fld>
            <a:endParaRPr lang="en-US"/>
          </a:p>
        </p:txBody>
      </p:sp>
    </p:spTree>
    <p:extLst>
      <p:ext uri="{BB962C8B-B14F-4D97-AF65-F5344CB8AC3E}">
        <p14:creationId xmlns:p14="http://schemas.microsoft.com/office/powerpoint/2010/main" val="365483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4F4C9F-466D-48AD-81B7-4F4A79211BD6}" type="slidenum">
              <a:rPr lang="en-US"/>
              <a:pPr/>
              <a:t>‹#›</a:t>
            </a:fld>
            <a:endParaRPr lang="en-US"/>
          </a:p>
        </p:txBody>
      </p:sp>
    </p:spTree>
    <p:extLst>
      <p:ext uri="{BB962C8B-B14F-4D97-AF65-F5344CB8AC3E}">
        <p14:creationId xmlns:p14="http://schemas.microsoft.com/office/powerpoint/2010/main" val="1166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9957C4-3B84-4E65-BF67-593B7F89F609}" type="slidenum">
              <a:rPr lang="en-US"/>
              <a:pPr/>
              <a:t>‹#›</a:t>
            </a:fld>
            <a:endParaRPr lang="en-US"/>
          </a:p>
        </p:txBody>
      </p:sp>
    </p:spTree>
    <p:extLst>
      <p:ext uri="{BB962C8B-B14F-4D97-AF65-F5344CB8AC3E}">
        <p14:creationId xmlns:p14="http://schemas.microsoft.com/office/powerpoint/2010/main" val="946322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FA89692-689C-4477-AFC3-9DF294B338C8}" type="slidenum">
              <a:rPr lang="en-US"/>
              <a:pPr/>
              <a:t>‹#›</a:t>
            </a:fld>
            <a:endParaRPr lang="en-US"/>
          </a:p>
        </p:txBody>
      </p:sp>
    </p:spTree>
    <p:extLst>
      <p:ext uri="{BB962C8B-B14F-4D97-AF65-F5344CB8AC3E}">
        <p14:creationId xmlns:p14="http://schemas.microsoft.com/office/powerpoint/2010/main" val="3599693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4B8511-0C14-4785-8378-5A215C5A615F}" type="slidenum">
              <a:rPr lang="en-US"/>
              <a:pPr/>
              <a:t>‹#›</a:t>
            </a:fld>
            <a:endParaRPr lang="en-US"/>
          </a:p>
        </p:txBody>
      </p:sp>
    </p:spTree>
    <p:extLst>
      <p:ext uri="{BB962C8B-B14F-4D97-AF65-F5344CB8AC3E}">
        <p14:creationId xmlns:p14="http://schemas.microsoft.com/office/powerpoint/2010/main" val="425799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13FA62-88CD-4186-96F6-D3827DA9587B}" type="slidenum">
              <a:rPr lang="en-US"/>
              <a:pPr/>
              <a:t>‹#›</a:t>
            </a:fld>
            <a:endParaRPr lang="en-US"/>
          </a:p>
        </p:txBody>
      </p:sp>
    </p:spTree>
    <p:extLst>
      <p:ext uri="{BB962C8B-B14F-4D97-AF65-F5344CB8AC3E}">
        <p14:creationId xmlns:p14="http://schemas.microsoft.com/office/powerpoint/2010/main" val="40085784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D5BB50-1265-4D0B-9BCD-F640D23620BB}" type="slidenum">
              <a:rPr lang="en-US"/>
              <a:pPr/>
              <a:t>‹#›</a:t>
            </a:fld>
            <a:endParaRPr lang="en-US"/>
          </a:p>
        </p:txBody>
      </p:sp>
    </p:spTree>
    <p:extLst>
      <p:ext uri="{BB962C8B-B14F-4D97-AF65-F5344CB8AC3E}">
        <p14:creationId xmlns:p14="http://schemas.microsoft.com/office/powerpoint/2010/main" val="1531840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A09E56-6F94-43DA-853E-069B8CA7DA77}" type="slidenum">
              <a:rPr lang="en-US"/>
              <a:pPr/>
              <a:t>‹#›</a:t>
            </a:fld>
            <a:endParaRPr lang="en-US"/>
          </a:p>
        </p:txBody>
      </p:sp>
    </p:spTree>
    <p:extLst>
      <p:ext uri="{BB962C8B-B14F-4D97-AF65-F5344CB8AC3E}">
        <p14:creationId xmlns:p14="http://schemas.microsoft.com/office/powerpoint/2010/main" val="106089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C10D0C-84D8-4ED9-AE83-3C6B622D32CA}" type="slidenum">
              <a:rPr lang="en-US"/>
              <a:pPr/>
              <a:t>‹#›</a:t>
            </a:fld>
            <a:endParaRPr lang="en-US"/>
          </a:p>
        </p:txBody>
      </p:sp>
    </p:spTree>
    <p:extLst>
      <p:ext uri="{BB962C8B-B14F-4D97-AF65-F5344CB8AC3E}">
        <p14:creationId xmlns:p14="http://schemas.microsoft.com/office/powerpoint/2010/main" val="507672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23557"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23558" name="Rectangle 6"/>
          <p:cNvSpPr>
            <a:spLocks noGrp="1" noChangeArrowheads="1"/>
          </p:cNvSpPr>
          <p:nvPr>
            <p:ph type="sldNum" sz="quarter" idx="4"/>
          </p:nvPr>
        </p:nvSpPr>
        <p:spPr/>
        <p:txBody>
          <a:bodyPr/>
          <a:lstStyle>
            <a:lvl1pPr>
              <a:defRPr/>
            </a:lvl1pPr>
          </a:lstStyle>
          <a:p>
            <a:fld id="{CDA67AAA-9E3D-4EA5-A913-1A6A501703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611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13FA62-88CD-4186-96F6-D3827DA958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85440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982D78-2DDD-4CF1-98B4-AADAA7D6C1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6076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EDE03B-EB37-40BD-AC6D-B14E34E77C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624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A72B3F3-6947-4916-82B6-A05AD650C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1335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25EBB73-772B-44F1-A430-1C878C251E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5863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95D5D7A-1BE4-444A-A9C7-C3114FE8BF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602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982D78-2DDD-4CF1-98B4-AADAA7D6C1A7}" type="slidenum">
              <a:rPr lang="en-US"/>
              <a:pPr/>
              <a:t>‹#›</a:t>
            </a:fld>
            <a:endParaRPr lang="en-US"/>
          </a:p>
        </p:txBody>
      </p:sp>
    </p:spTree>
    <p:extLst>
      <p:ext uri="{BB962C8B-B14F-4D97-AF65-F5344CB8AC3E}">
        <p14:creationId xmlns:p14="http://schemas.microsoft.com/office/powerpoint/2010/main" val="566815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B4EA49-1A29-42E8-A5C0-EE683EA8E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4601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35D1F3-C830-4002-9AED-C58D10A3C0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1289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A6DD6B-17C3-40E0-83D4-F9B9023D64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65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B9A2A1B-2678-4972-89C1-99293A0F5A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96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1125645-4584-4E7E-85DD-2B11D0334549}" type="datetimeFigureOut">
              <a:rPr lang="en-US">
                <a:solidFill>
                  <a:srgbClr val="DBF5F9">
                    <a:shade val="90000"/>
                  </a:srgbClr>
                </a:solidFill>
              </a:rPr>
              <a:pPr>
                <a:defRPr/>
              </a:pPr>
              <a:t>5/9/2020</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56D5647-676C-4D93-961C-973FF9D85B5A}" type="slidenum">
              <a:rPr lang="en-US"/>
              <a:pPr>
                <a:defRPr/>
              </a:pPr>
              <a:t>‹#›</a:t>
            </a:fld>
            <a:endParaRPr lang="en-US"/>
          </a:p>
        </p:txBody>
      </p:sp>
    </p:spTree>
    <p:extLst>
      <p:ext uri="{BB962C8B-B14F-4D97-AF65-F5344CB8AC3E}">
        <p14:creationId xmlns:p14="http://schemas.microsoft.com/office/powerpoint/2010/main" val="122551208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8433B29-C5EE-468F-841E-BB31C8CC6B07}" type="datetimeFigureOut">
              <a:rPr lang="en-US">
                <a:solidFill>
                  <a:srgbClr val="04617B">
                    <a:shade val="90000"/>
                  </a:srgbClr>
                </a:solidFill>
              </a:rPr>
              <a:pPr>
                <a:defRPr/>
              </a:pPr>
              <a:t>5/9/2020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2BB231A-98E7-4B19-8673-C50B1C0CCD3C}" type="slidenum">
              <a:rPr lang="en-US"/>
              <a:pPr>
                <a:defRPr/>
              </a:pPr>
              <a:t>‹#›</a:t>
            </a:fld>
            <a:endParaRPr lang="en-US"/>
          </a:p>
        </p:txBody>
      </p:sp>
    </p:spTree>
    <p:extLst>
      <p:ext uri="{BB962C8B-B14F-4D97-AF65-F5344CB8AC3E}">
        <p14:creationId xmlns:p14="http://schemas.microsoft.com/office/powerpoint/2010/main" val="367986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C07C32-B134-48D5-A3E9-41AE651A7E01}" type="datetimeFigureOut">
              <a:rPr lang="en-US">
                <a:solidFill>
                  <a:srgbClr val="DBF5F9">
                    <a:shade val="90000"/>
                  </a:srgbClr>
                </a:solidFill>
              </a:rPr>
              <a:pPr>
                <a:defRPr/>
              </a:pPr>
              <a:t>5/9/2020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5BF74FC4-911A-40F9-9141-865777796738}" type="slidenum">
              <a:rPr lang="en-US"/>
              <a:pPr>
                <a:defRPr/>
              </a:pPr>
              <a:t>‹#›</a:t>
            </a:fld>
            <a:endParaRPr lang="en-US"/>
          </a:p>
        </p:txBody>
      </p:sp>
    </p:spTree>
    <p:extLst>
      <p:ext uri="{BB962C8B-B14F-4D97-AF65-F5344CB8AC3E}">
        <p14:creationId xmlns:p14="http://schemas.microsoft.com/office/powerpoint/2010/main" val="47857624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C97B427-7C2B-445D-A48A-08F1434D97B5}" type="datetimeFigureOut">
              <a:rPr lang="en-US">
                <a:solidFill>
                  <a:srgbClr val="04617B">
                    <a:shade val="90000"/>
                  </a:srgbClr>
                </a:solidFill>
              </a:rPr>
              <a:pPr>
                <a:defRPr/>
              </a:pPr>
              <a:t>5/9/2020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BD3D58F-9432-4F9B-A192-7A115AAAE4C7}" type="slidenum">
              <a:rPr lang="en-US"/>
              <a:pPr>
                <a:defRPr/>
              </a:pPr>
              <a:t>‹#›</a:t>
            </a:fld>
            <a:endParaRPr lang="en-US"/>
          </a:p>
        </p:txBody>
      </p:sp>
    </p:spTree>
    <p:extLst>
      <p:ext uri="{BB962C8B-B14F-4D97-AF65-F5344CB8AC3E}">
        <p14:creationId xmlns:p14="http://schemas.microsoft.com/office/powerpoint/2010/main" val="3362224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78604F1-3169-4645-A316-E7A2D640D497}" type="datetimeFigureOut">
              <a:rPr lang="en-US">
                <a:solidFill>
                  <a:srgbClr val="04617B">
                    <a:shade val="90000"/>
                  </a:srgbClr>
                </a:solidFill>
              </a:rPr>
              <a:pPr>
                <a:defRPr/>
              </a:pPr>
              <a:t>5/9/2020</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E0225C3-1F36-4316-A32F-FB31F1A32A82}" type="slidenum">
              <a:rPr lang="en-US"/>
              <a:pPr>
                <a:defRPr/>
              </a:pPr>
              <a:t>‹#›</a:t>
            </a:fld>
            <a:endParaRPr lang="en-US"/>
          </a:p>
        </p:txBody>
      </p:sp>
    </p:spTree>
    <p:extLst>
      <p:ext uri="{BB962C8B-B14F-4D97-AF65-F5344CB8AC3E}">
        <p14:creationId xmlns:p14="http://schemas.microsoft.com/office/powerpoint/2010/main" val="3558864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C04D8C9-360C-44A3-8A20-7C0801AB0FA9}" type="datetimeFigureOut">
              <a:rPr lang="en-US">
                <a:solidFill>
                  <a:srgbClr val="04617B">
                    <a:shade val="90000"/>
                  </a:srgbClr>
                </a:solidFill>
              </a:rPr>
              <a:pPr>
                <a:defRPr/>
              </a:pPr>
              <a:t>5/9/2020</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CC421192-1369-4FDE-9C6C-A67541EBBC8D}" type="slidenum">
              <a:rPr lang="en-US"/>
              <a:pPr>
                <a:defRPr/>
              </a:pPr>
              <a:t>‹#›</a:t>
            </a:fld>
            <a:endParaRPr lang="en-US"/>
          </a:p>
        </p:txBody>
      </p:sp>
    </p:spTree>
    <p:extLst>
      <p:ext uri="{BB962C8B-B14F-4D97-AF65-F5344CB8AC3E}">
        <p14:creationId xmlns:p14="http://schemas.microsoft.com/office/powerpoint/2010/main" val="148407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EDE03B-EB37-40BD-AC6D-B14E34E77C25}" type="slidenum">
              <a:rPr lang="en-US"/>
              <a:pPr/>
              <a:t>‹#›</a:t>
            </a:fld>
            <a:endParaRPr lang="en-US"/>
          </a:p>
        </p:txBody>
      </p:sp>
    </p:spTree>
    <p:extLst>
      <p:ext uri="{BB962C8B-B14F-4D97-AF65-F5344CB8AC3E}">
        <p14:creationId xmlns:p14="http://schemas.microsoft.com/office/powerpoint/2010/main" val="1396898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7B62F75-5ED6-475D-BA9B-937EA5BA4648}" type="datetimeFigureOut">
              <a:rPr lang="en-US">
                <a:solidFill>
                  <a:srgbClr val="04617B">
                    <a:shade val="90000"/>
                  </a:srgbClr>
                </a:solidFill>
              </a:rPr>
              <a:pPr>
                <a:defRPr/>
              </a:pPr>
              <a:t>5/9/2020</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3993914-9516-4581-A9E5-4301306B81EF}" type="slidenum">
              <a:rPr lang="en-US"/>
              <a:pPr>
                <a:defRPr/>
              </a:pPr>
              <a:t>‹#›</a:t>
            </a:fld>
            <a:endParaRPr lang="en-US"/>
          </a:p>
        </p:txBody>
      </p:sp>
    </p:spTree>
    <p:extLst>
      <p:ext uri="{BB962C8B-B14F-4D97-AF65-F5344CB8AC3E}">
        <p14:creationId xmlns:p14="http://schemas.microsoft.com/office/powerpoint/2010/main" val="812810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AF64664-D2FD-4759-AB9D-F349BF9FE1E5}" type="datetimeFigureOut">
              <a:rPr lang="en-US">
                <a:solidFill>
                  <a:srgbClr val="04617B">
                    <a:shade val="90000"/>
                  </a:srgbClr>
                </a:solidFill>
              </a:rPr>
              <a:pPr>
                <a:defRPr/>
              </a:pPr>
              <a:t>5/9/2020</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53368CB-6EEE-460E-90FA-0E129B525724}" type="slidenum">
              <a:rPr lang="en-US"/>
              <a:pPr>
                <a:defRPr/>
              </a:pPr>
              <a:t>‹#›</a:t>
            </a:fld>
            <a:endParaRPr lang="en-US"/>
          </a:p>
        </p:txBody>
      </p:sp>
    </p:spTree>
    <p:extLst>
      <p:ext uri="{BB962C8B-B14F-4D97-AF65-F5344CB8AC3E}">
        <p14:creationId xmlns:p14="http://schemas.microsoft.com/office/powerpoint/2010/main" val="1240318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872"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573" y="5359401"/>
            <a:ext cx="154781"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8" name="Freeform 7"/>
          <p:cNvSpPr>
            <a:spLocks/>
          </p:cNvSpPr>
          <p:nvPr/>
        </p:nvSpPr>
        <p:spPr bwMode="auto">
          <a:xfrm flipV="1">
            <a:off x="4381500"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8538FD0-4A16-4929-A326-C98F58BCE1F5}" type="datetimeFigureOut">
              <a:rPr lang="en-US">
                <a:solidFill>
                  <a:srgbClr val="04617B">
                    <a:shade val="90000"/>
                  </a:srgbClr>
                </a:solidFill>
              </a:rPr>
              <a:pPr>
                <a:defRPr/>
              </a:pPr>
              <a:t>5/9/2020</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1"/>
            <a:ext cx="609600" cy="365125"/>
          </a:xfrm>
        </p:spPr>
        <p:txBody>
          <a:bodyPr/>
          <a:lstStyle>
            <a:lvl1pPr>
              <a:defRPr smtClean="0"/>
            </a:lvl1pPr>
          </a:lstStyle>
          <a:p>
            <a:pPr>
              <a:defRPr/>
            </a:pPr>
            <a:fld id="{DC482AE1-7869-4936-87C9-DF52B314B2ED}" type="slidenum">
              <a:rPr lang="en-US"/>
              <a:pPr>
                <a:defRPr/>
              </a:pPr>
              <a:t>‹#›</a:t>
            </a:fld>
            <a:endParaRPr lang="en-US"/>
          </a:p>
        </p:txBody>
      </p:sp>
    </p:spTree>
    <p:extLst>
      <p:ext uri="{BB962C8B-B14F-4D97-AF65-F5344CB8AC3E}">
        <p14:creationId xmlns:p14="http://schemas.microsoft.com/office/powerpoint/2010/main" val="466950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3874DBF-572A-4DEB-BABC-EACA7587C04A}" type="datetimeFigureOut">
              <a:rPr lang="en-US">
                <a:solidFill>
                  <a:srgbClr val="04617B">
                    <a:shade val="90000"/>
                  </a:srgbClr>
                </a:solidFill>
              </a:rPr>
              <a:pPr>
                <a:defRPr/>
              </a:pPr>
              <a:t>5/9/2020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F36AFE8-0644-4DA9-95C4-D359BA336D73}" type="slidenum">
              <a:rPr lang="en-US"/>
              <a:pPr>
                <a:defRPr/>
              </a:pPr>
              <a:t>‹#›</a:t>
            </a:fld>
            <a:endParaRPr lang="en-US"/>
          </a:p>
        </p:txBody>
      </p:sp>
    </p:spTree>
    <p:extLst>
      <p:ext uri="{BB962C8B-B14F-4D97-AF65-F5344CB8AC3E}">
        <p14:creationId xmlns:p14="http://schemas.microsoft.com/office/powerpoint/2010/main" val="1995357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F119A2F-FB6B-46D4-9006-01CFDB68C250}" type="datetimeFigureOut">
              <a:rPr lang="en-US">
                <a:solidFill>
                  <a:srgbClr val="04617B">
                    <a:shade val="90000"/>
                  </a:srgbClr>
                </a:solidFill>
              </a:rPr>
              <a:pPr>
                <a:defRPr/>
              </a:pPr>
              <a:t>5/9/2020</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948C12A-C3C6-4D69-976C-5E3E4D8261D4}" type="slidenum">
              <a:rPr lang="en-US"/>
              <a:pPr>
                <a:defRPr/>
              </a:pPr>
              <a:t>‹#›</a:t>
            </a:fld>
            <a:endParaRPr lang="en-US"/>
          </a:p>
        </p:txBody>
      </p:sp>
    </p:spTree>
    <p:extLst>
      <p:ext uri="{BB962C8B-B14F-4D97-AF65-F5344CB8AC3E}">
        <p14:creationId xmlns:p14="http://schemas.microsoft.com/office/powerpoint/2010/main" val="391462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72B3F3-6947-4916-82B6-A05AD650C493}" type="slidenum">
              <a:rPr lang="en-US"/>
              <a:pPr/>
              <a:t>‹#›</a:t>
            </a:fld>
            <a:endParaRPr lang="en-US"/>
          </a:p>
        </p:txBody>
      </p:sp>
    </p:spTree>
    <p:extLst>
      <p:ext uri="{BB962C8B-B14F-4D97-AF65-F5344CB8AC3E}">
        <p14:creationId xmlns:p14="http://schemas.microsoft.com/office/powerpoint/2010/main" val="393318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5EBB73-772B-44F1-A430-1C878C251ECF}" type="slidenum">
              <a:rPr lang="en-US"/>
              <a:pPr/>
              <a:t>‹#›</a:t>
            </a:fld>
            <a:endParaRPr lang="en-US"/>
          </a:p>
        </p:txBody>
      </p:sp>
    </p:spTree>
    <p:extLst>
      <p:ext uri="{BB962C8B-B14F-4D97-AF65-F5344CB8AC3E}">
        <p14:creationId xmlns:p14="http://schemas.microsoft.com/office/powerpoint/2010/main" val="84058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5D5D7A-1BE4-444A-A9C7-C3114FE8BF65}" type="slidenum">
              <a:rPr lang="en-US"/>
              <a:pPr/>
              <a:t>‹#›</a:t>
            </a:fld>
            <a:endParaRPr lang="en-US"/>
          </a:p>
        </p:txBody>
      </p:sp>
    </p:spTree>
    <p:extLst>
      <p:ext uri="{BB962C8B-B14F-4D97-AF65-F5344CB8AC3E}">
        <p14:creationId xmlns:p14="http://schemas.microsoft.com/office/powerpoint/2010/main" val="421438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B4EA49-1A29-42E8-A5C0-EE683EA8EA2B}" type="slidenum">
              <a:rPr lang="en-US"/>
              <a:pPr/>
              <a:t>‹#›</a:t>
            </a:fld>
            <a:endParaRPr lang="en-US"/>
          </a:p>
        </p:txBody>
      </p:sp>
    </p:spTree>
    <p:extLst>
      <p:ext uri="{BB962C8B-B14F-4D97-AF65-F5344CB8AC3E}">
        <p14:creationId xmlns:p14="http://schemas.microsoft.com/office/powerpoint/2010/main" val="231643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35D1F3-C830-4002-9AED-C58D10A3C05F}" type="slidenum">
              <a:rPr lang="en-US"/>
              <a:pPr/>
              <a:t>‹#›</a:t>
            </a:fld>
            <a:endParaRPr lang="en-US"/>
          </a:p>
        </p:txBody>
      </p:sp>
    </p:spTree>
    <p:extLst>
      <p:ext uri="{BB962C8B-B14F-4D97-AF65-F5344CB8AC3E}">
        <p14:creationId xmlns:p14="http://schemas.microsoft.com/office/powerpoint/2010/main" val="67105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7E64E8-C496-49F3-8486-475DC04E2936}" type="slidenum">
              <a:rPr lang="en-US"/>
              <a:pPr/>
              <a:t>‹#›</a:t>
            </a:fld>
            <a:endParaRPr lang="en-US"/>
          </a:p>
        </p:txBody>
      </p:sp>
      <p:sp>
        <p:nvSpPr>
          <p:cNvPr id="7" name="Rectangle 6"/>
          <p:cNvSpPr/>
          <p:nvPr userDrawn="1"/>
        </p:nvSpPr>
        <p:spPr>
          <a:xfrm rot="5400000">
            <a:off x="8341343" y="5799922"/>
            <a:ext cx="1950086"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prstClr val="black"/>
                </a:solidFill>
              </a:rPr>
              <a:t>© Copyright </a:t>
            </a:r>
            <a:r>
              <a:rPr lang="en-US" sz="1200" dirty="0" smtClean="0">
                <a:solidFill>
                  <a:prstClr val="black"/>
                </a:solidFill>
              </a:rPr>
              <a:t>Powershow.ir</a:t>
            </a:r>
            <a:endParaRPr lang="en-US" sz="120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8051E9-C2D4-4BC4-A389-1286D38E501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7E64E8-C496-49F3-8486-475DC04E2936}" type="slidenum">
              <a:rPr lang="en-US">
                <a:solidFill>
                  <a:srgbClr val="000000"/>
                </a:solidFill>
              </a:rPr>
              <a:pPr/>
              <a:t>‹#›</a:t>
            </a:fld>
            <a:endParaRPr lang="en-US">
              <a:solidFill>
                <a:srgbClr val="000000"/>
              </a:solidFill>
            </a:endParaRPr>
          </a:p>
        </p:txBody>
      </p:sp>
      <p:sp>
        <p:nvSpPr>
          <p:cNvPr id="7" name="Rectangle 6"/>
          <p:cNvSpPr/>
          <p:nvPr userDrawn="1"/>
        </p:nvSpPr>
        <p:spPr>
          <a:xfrm rot="5400000">
            <a:off x="8341343" y="5799922"/>
            <a:ext cx="1950086"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prstClr val="black"/>
                </a:solidFill>
              </a:rPr>
              <a:t>© Copyright </a:t>
            </a:r>
            <a:r>
              <a:rPr lang="en-US" sz="1200" dirty="0" smtClean="0">
                <a:solidFill>
                  <a:prstClr val="black"/>
                </a:solidFill>
              </a:rPr>
              <a:t>Powershow.ir</a:t>
            </a:r>
            <a:endParaRPr lang="en-US" sz="1200" dirty="0">
              <a:solidFill>
                <a:prstClr val="black"/>
              </a:solidFill>
            </a:endParaRPr>
          </a:p>
        </p:txBody>
      </p:sp>
    </p:spTree>
    <p:extLst>
      <p:ext uri="{BB962C8B-B14F-4D97-AF65-F5344CB8AC3E}">
        <p14:creationId xmlns:p14="http://schemas.microsoft.com/office/powerpoint/2010/main" val="497429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4"/>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DD549FC-0FB3-4695-B994-1EEC9EF37244}" type="datetimeFigureOut">
              <a:rPr lang="en-US">
                <a:solidFill>
                  <a:srgbClr val="04617B">
                    <a:shade val="90000"/>
                  </a:srgbClr>
                </a:solidFill>
                <a:latin typeface="Calibri" panose="020F0502020204030204" pitchFamily="34" charset="0"/>
              </a:rPr>
              <a:pPr>
                <a:defRPr/>
              </a:pPr>
              <a:t>5/9/2020</a:t>
            </a:fld>
            <a:endParaRPr lang="en-US">
              <a:solidFill>
                <a:srgbClr val="04617B">
                  <a:shade val="90000"/>
                </a:srgbClr>
              </a:solidFill>
              <a:latin typeface="Calibri" panose="020F0502020204030204" pitchFamily="34" charset="0"/>
            </a:endParaRP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solidFill>
                <a:srgbClr val="04617B">
                  <a:shade val="90000"/>
                </a:srgbClr>
              </a:solidFill>
              <a:latin typeface="Calibri" panose="020F0502020204030204" pitchFamily="34" charset="0"/>
            </a:endParaRP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a:defRPr/>
            </a:pPr>
            <a:fld id="{1012361C-30D1-4238-9C5E-DBD931596D67}" type="slidenum">
              <a:rPr lang="en-US">
                <a:latin typeface="Calibri" panose="020F0502020204030204" pitchFamily="34" charset="0"/>
              </a:rPr>
              <a:pPr>
                <a:defRPr/>
              </a:pPr>
              <a:t>‹#›</a:t>
            </a:fld>
            <a:endParaRPr lang="en-US">
              <a:latin typeface="Calibri" panose="020F0502020204030204" pitchFamily="34" charset="0"/>
            </a:endParaRPr>
          </a:p>
        </p:txBody>
      </p:sp>
      <p:grpSp>
        <p:nvGrpSpPr>
          <p:cNvPr id="1033" name="Group 1"/>
          <p:cNvGrpSpPr>
            <a:grpSpLocks/>
          </p:cNvGrpSpPr>
          <p:nvPr/>
        </p:nvGrpSpPr>
        <p:grpSpPr bwMode="auto">
          <a:xfrm>
            <a:off x="-19050" y="203200"/>
            <a:ext cx="9180910"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black"/>
                </a:solidFill>
                <a:latin typeface="Calibri" panose="020F050202020403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black"/>
                </a:solidFill>
                <a:latin typeface="Calibri" panose="020F0502020204030204" pitchFamily="34" charset="0"/>
              </a:endParaRPr>
            </a:p>
          </p:txBody>
        </p:sp>
      </p:grpSp>
    </p:spTree>
    <p:extLst>
      <p:ext uri="{BB962C8B-B14F-4D97-AF65-F5344CB8AC3E}">
        <p14:creationId xmlns:p14="http://schemas.microsoft.com/office/powerpoint/2010/main" val="17099573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fontAlgn="base" hangingPunct="1">
        <a:spcBef>
          <a:spcPct val="0"/>
        </a:spcBef>
        <a:spcAft>
          <a:spcPct val="0"/>
        </a:spcAft>
        <a:defRPr sz="5000" kern="1200">
          <a:solidFill>
            <a:schemeClr val="tx2"/>
          </a:solidFill>
          <a:latin typeface="+mj-lt"/>
          <a:ea typeface="+mj-ea"/>
          <a:cs typeface="+mj-cs"/>
        </a:defRPr>
      </a:lvl1pPr>
      <a:lvl2pPr algn="l" rtl="1" eaLnBrk="1" fontAlgn="base" hangingPunct="1">
        <a:spcBef>
          <a:spcPct val="0"/>
        </a:spcBef>
        <a:spcAft>
          <a:spcPct val="0"/>
        </a:spcAft>
        <a:defRPr sz="5000">
          <a:solidFill>
            <a:schemeClr val="tx2"/>
          </a:solidFill>
          <a:latin typeface="Calibri" pitchFamily="34" charset="0"/>
        </a:defRPr>
      </a:lvl2pPr>
      <a:lvl3pPr algn="l" rtl="1" eaLnBrk="1" fontAlgn="base" hangingPunct="1">
        <a:spcBef>
          <a:spcPct val="0"/>
        </a:spcBef>
        <a:spcAft>
          <a:spcPct val="0"/>
        </a:spcAft>
        <a:defRPr sz="5000">
          <a:solidFill>
            <a:schemeClr val="tx2"/>
          </a:solidFill>
          <a:latin typeface="Calibri" pitchFamily="34" charset="0"/>
        </a:defRPr>
      </a:lvl3pPr>
      <a:lvl4pPr algn="l" rtl="1" eaLnBrk="1" fontAlgn="base" hangingPunct="1">
        <a:spcBef>
          <a:spcPct val="0"/>
        </a:spcBef>
        <a:spcAft>
          <a:spcPct val="0"/>
        </a:spcAft>
        <a:defRPr sz="5000">
          <a:solidFill>
            <a:schemeClr val="tx2"/>
          </a:solidFill>
          <a:latin typeface="Calibri" pitchFamily="34" charset="0"/>
        </a:defRPr>
      </a:lvl4pPr>
      <a:lvl5pPr algn="l" rtl="1" eaLnBrk="1" fontAlgn="base" hangingPunct="1">
        <a:spcBef>
          <a:spcPct val="0"/>
        </a:spcBef>
        <a:spcAft>
          <a:spcPct val="0"/>
        </a:spcAft>
        <a:defRPr sz="5000">
          <a:solidFill>
            <a:schemeClr val="tx2"/>
          </a:solidFill>
          <a:latin typeface="Calibri" pitchFamily="34" charset="0"/>
        </a:defRPr>
      </a:lvl5pPr>
      <a:lvl6pPr marL="457200" algn="l" rtl="1" eaLnBrk="1" fontAlgn="base" hangingPunct="1">
        <a:spcBef>
          <a:spcPct val="0"/>
        </a:spcBef>
        <a:spcAft>
          <a:spcPct val="0"/>
        </a:spcAft>
        <a:defRPr sz="5000">
          <a:solidFill>
            <a:schemeClr val="tx2"/>
          </a:solidFill>
          <a:latin typeface="Calibri" pitchFamily="34" charset="0"/>
        </a:defRPr>
      </a:lvl6pPr>
      <a:lvl7pPr marL="914400" algn="l" rtl="1" eaLnBrk="1" fontAlgn="base" hangingPunct="1">
        <a:spcBef>
          <a:spcPct val="0"/>
        </a:spcBef>
        <a:spcAft>
          <a:spcPct val="0"/>
        </a:spcAft>
        <a:defRPr sz="5000">
          <a:solidFill>
            <a:schemeClr val="tx2"/>
          </a:solidFill>
          <a:latin typeface="Calibri" pitchFamily="34" charset="0"/>
        </a:defRPr>
      </a:lvl7pPr>
      <a:lvl8pPr marL="1371600" algn="l" rtl="1" eaLnBrk="1" fontAlgn="base" hangingPunct="1">
        <a:spcBef>
          <a:spcPct val="0"/>
        </a:spcBef>
        <a:spcAft>
          <a:spcPct val="0"/>
        </a:spcAft>
        <a:defRPr sz="5000">
          <a:solidFill>
            <a:schemeClr val="tx2"/>
          </a:solidFill>
          <a:latin typeface="Calibri" pitchFamily="34" charset="0"/>
        </a:defRPr>
      </a:lvl8pPr>
      <a:lvl9pPr marL="1828800" algn="l" rtl="1" eaLnBrk="1" fontAlgn="base" hangingPunct="1">
        <a:spcBef>
          <a:spcPct val="0"/>
        </a:spcBef>
        <a:spcAft>
          <a:spcPct val="0"/>
        </a:spcAft>
        <a:defRPr sz="5000">
          <a:solidFill>
            <a:schemeClr val="tx2"/>
          </a:solidFill>
          <a:latin typeface="Calibri" pitchFamily="34" charset="0"/>
        </a:defRPr>
      </a:lvl9pPr>
    </p:titleStyle>
    <p:bodyStyle>
      <a:lvl1pPr marL="273050" indent="-273050" algn="r" rtl="1"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9144000" cy="6845300"/>
          </a:xfrm>
          <a:prstGeom prst="rect">
            <a:avLst/>
          </a:prstGeom>
        </p:spPr>
      </p:pic>
    </p:spTree>
    <p:extLst>
      <p:ext uri="{BB962C8B-B14F-4D97-AF65-F5344CB8AC3E}">
        <p14:creationId xmlns:p14="http://schemas.microsoft.com/office/powerpoint/2010/main" val="486044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069795" y="126170"/>
            <a:ext cx="2505934" cy="1470025"/>
          </a:xfrm>
        </p:spPr>
        <p:txBody>
          <a:bodyPr/>
          <a:lstStyle/>
          <a:p>
            <a:pPr lvl="0" indent="107950" algn="justLow" rtl="1">
              <a:lnSpc>
                <a:spcPct val="107000"/>
              </a:lnSpc>
              <a:spcBef>
                <a:spcPct val="20000"/>
              </a:spcBef>
              <a:spcAft>
                <a:spcPts val="0"/>
              </a:spcAft>
            </a:pPr>
            <a:r>
              <a:rPr lang="en-US" sz="2000" dirty="0">
                <a:solidFill>
                  <a:srgbClr val="000000"/>
                </a:solidFill>
                <a:latin typeface="Times New Roman"/>
                <a:ea typeface="Times New Roman"/>
                <a:cs typeface="+mn-cs"/>
              </a:rPr>
              <a:t/>
            </a:r>
            <a:br>
              <a:rPr lang="en-US" sz="2000" dirty="0">
                <a:solidFill>
                  <a:srgbClr val="000000"/>
                </a:solidFill>
                <a:latin typeface="Times New Roman"/>
                <a:ea typeface="Times New Roman"/>
                <a:cs typeface="+mn-cs"/>
              </a:rPr>
            </a:br>
            <a:endParaRPr lang="fa-IR" dirty="0"/>
          </a:p>
        </p:txBody>
      </p:sp>
      <p:sp>
        <p:nvSpPr>
          <p:cNvPr id="5" name="Rectangle 4"/>
          <p:cNvSpPr/>
          <p:nvPr/>
        </p:nvSpPr>
        <p:spPr>
          <a:xfrm>
            <a:off x="2118093" y="543833"/>
            <a:ext cx="4810291" cy="619272"/>
          </a:xfrm>
          <a:prstGeom prst="rect">
            <a:avLst/>
          </a:prstGeom>
        </p:spPr>
        <p:txBody>
          <a:bodyPr wrap="none">
            <a:spAutoFit/>
          </a:bodyPr>
          <a:lstStyle/>
          <a:p>
            <a:pPr marL="2540" lvl="0" algn="ctr" rtl="1">
              <a:lnSpc>
                <a:spcPct val="107000"/>
              </a:lnSpc>
              <a:spcBef>
                <a:spcPct val="20000"/>
              </a:spcBef>
              <a:spcAft>
                <a:spcPts val="0"/>
              </a:spcAft>
              <a:buClr>
                <a:srgbClr val="000000"/>
              </a:buClr>
            </a:pPr>
            <a:r>
              <a:rPr lang="fa-IR" sz="3200" b="1" kern="0" dirty="0" smtClean="0">
                <a:ln>
                  <a:solidFill>
                    <a:srgbClr val="0070C0"/>
                  </a:solidFill>
                </a:ln>
                <a:solidFill>
                  <a:srgbClr val="0070C0"/>
                </a:solidFill>
                <a:latin typeface="Times New Roman"/>
                <a:ea typeface="Times New Roman"/>
                <a:cs typeface="B Zar"/>
              </a:rPr>
              <a:t>آزادی </a:t>
            </a:r>
            <a:r>
              <a:rPr lang="fa-IR" sz="3200" b="1" kern="0" dirty="0">
                <a:ln>
                  <a:solidFill>
                    <a:srgbClr val="0070C0"/>
                  </a:solidFill>
                </a:ln>
                <a:solidFill>
                  <a:srgbClr val="0070C0"/>
                </a:solidFill>
                <a:latin typeface="Times New Roman"/>
                <a:ea typeface="Times New Roman"/>
                <a:cs typeface="B Zar"/>
              </a:rPr>
              <a:t>و اختیار انسان در روایات</a:t>
            </a:r>
            <a:endParaRPr lang="en-US" sz="2800" kern="0" dirty="0">
              <a:ln>
                <a:solidFill>
                  <a:srgbClr val="0070C0"/>
                </a:solidFill>
              </a:ln>
              <a:solidFill>
                <a:srgbClr val="0070C0"/>
              </a:solidFill>
              <a:latin typeface="Times New Roman"/>
              <a:ea typeface="Times New Roman"/>
            </a:endParaRPr>
          </a:p>
        </p:txBody>
      </p:sp>
      <p:sp>
        <p:nvSpPr>
          <p:cNvPr id="8" name="Rectangle 7"/>
          <p:cNvSpPr/>
          <p:nvPr/>
        </p:nvSpPr>
        <p:spPr>
          <a:xfrm rot="19767918">
            <a:off x="4994454" y="1815990"/>
            <a:ext cx="3774421" cy="2068259"/>
          </a:xfrm>
          <a:prstGeom prst="rect">
            <a:avLst/>
          </a:prstGeom>
        </p:spPr>
        <p:txBody>
          <a:bodyPr wrap="square">
            <a:spAutoFit/>
          </a:bodyPr>
          <a:lstStyle/>
          <a:p>
            <a:pPr lvl="0" algn="justLow" rtl="1">
              <a:lnSpc>
                <a:spcPct val="107000"/>
              </a:lnSpc>
              <a:spcAft>
                <a:spcPts val="0"/>
              </a:spcAft>
            </a:pPr>
            <a:r>
              <a:rPr lang="ar-SA" sz="2000" dirty="0">
                <a:latin typeface="Times New Roman"/>
                <a:ea typeface="Times New Roman"/>
                <a:cs typeface="B Zar"/>
              </a:rPr>
              <a:t>امام علی(ع): </a:t>
            </a:r>
            <a:endParaRPr lang="fa-IR" sz="2000" dirty="0" smtClean="0">
              <a:latin typeface="Times New Roman"/>
              <a:ea typeface="Times New Roman"/>
              <a:cs typeface="B Zar"/>
            </a:endParaRPr>
          </a:p>
          <a:p>
            <a:pPr lvl="0" algn="justLow" rtl="1">
              <a:lnSpc>
                <a:spcPct val="107000"/>
              </a:lnSpc>
              <a:spcAft>
                <a:spcPts val="0"/>
              </a:spcAft>
            </a:pPr>
            <a:endParaRPr lang="fa-IR" sz="2000" dirty="0">
              <a:latin typeface="Times New Roman"/>
              <a:ea typeface="Times New Roman"/>
              <a:cs typeface="B Zar"/>
            </a:endParaRPr>
          </a:p>
          <a:p>
            <a:pPr indent="107950" algn="ctr" rtl="1">
              <a:lnSpc>
                <a:spcPct val="107000"/>
              </a:lnSpc>
              <a:spcAft>
                <a:spcPts val="0"/>
              </a:spcAft>
            </a:pPr>
            <a:r>
              <a:rPr lang="fa-IR" sz="2000" dirty="0">
                <a:solidFill>
                  <a:srgbClr val="FF0066"/>
                </a:solidFill>
                <a:latin typeface="Times New Roman"/>
                <a:ea typeface="Times New Roman"/>
                <a:cs typeface="B Zar"/>
              </a:rPr>
              <a:t>«لا تکن عبد غیرک وقد جعلک الله حراً</a:t>
            </a:r>
            <a:r>
              <a:rPr lang="fa-IR" sz="2000" dirty="0" smtClean="0">
                <a:solidFill>
                  <a:srgbClr val="FF0066"/>
                </a:solidFill>
                <a:latin typeface="Times New Roman"/>
                <a:ea typeface="Times New Roman"/>
                <a:cs typeface="B Zar"/>
              </a:rPr>
              <a:t>»</a:t>
            </a:r>
          </a:p>
          <a:p>
            <a:pPr indent="107950" algn="ctr" rtl="1">
              <a:lnSpc>
                <a:spcPct val="107000"/>
              </a:lnSpc>
              <a:spcAft>
                <a:spcPts val="0"/>
              </a:spcAft>
            </a:pPr>
            <a:endParaRPr lang="fa-IR" sz="2000" dirty="0">
              <a:solidFill>
                <a:srgbClr val="FF0066"/>
              </a:solidFill>
              <a:latin typeface="Times New Roman"/>
              <a:ea typeface="Times New Roman"/>
              <a:cs typeface="B Zar"/>
            </a:endParaRPr>
          </a:p>
          <a:p>
            <a:pPr lvl="0" algn="ctr" rtl="1">
              <a:lnSpc>
                <a:spcPct val="107000"/>
              </a:lnSpc>
              <a:spcAft>
                <a:spcPts val="0"/>
              </a:spcAft>
            </a:pPr>
            <a:r>
              <a:rPr lang="ar-SA" sz="2000" dirty="0">
                <a:latin typeface="Times New Roman"/>
                <a:ea typeface="Times New Roman"/>
                <a:cs typeface="B Zar"/>
              </a:rPr>
              <a:t>(بردۀ هیچ کس مباش؛ زیرا خداوند ترا آزاد آفریده است.) </a:t>
            </a:r>
            <a:endParaRPr lang="fa-IR" sz="2000" dirty="0" smtClean="0">
              <a:latin typeface="Times New Roman"/>
              <a:ea typeface="Times New Roman"/>
              <a:cs typeface="B Zar"/>
            </a:endParaRPr>
          </a:p>
        </p:txBody>
      </p:sp>
      <p:sp>
        <p:nvSpPr>
          <p:cNvPr id="7" name="Rectangle 6"/>
          <p:cNvSpPr/>
          <p:nvPr/>
        </p:nvSpPr>
        <p:spPr>
          <a:xfrm rot="19891443">
            <a:off x="534589" y="2742864"/>
            <a:ext cx="3774421" cy="2726900"/>
          </a:xfrm>
          <a:prstGeom prst="rect">
            <a:avLst/>
          </a:prstGeom>
        </p:spPr>
        <p:txBody>
          <a:bodyPr wrap="square">
            <a:spAutoFit/>
          </a:bodyPr>
          <a:lstStyle/>
          <a:p>
            <a:pPr lvl="0" algn="justLow" rtl="1">
              <a:lnSpc>
                <a:spcPct val="107000"/>
              </a:lnSpc>
              <a:spcAft>
                <a:spcPts val="0"/>
              </a:spcAft>
            </a:pPr>
            <a:r>
              <a:rPr lang="ar-SA" sz="2000" dirty="0">
                <a:latin typeface="Times New Roman"/>
                <a:ea typeface="Times New Roman"/>
                <a:cs typeface="B Zar"/>
              </a:rPr>
              <a:t>امام حسین(ع) در روز عاشورا: </a:t>
            </a:r>
            <a:endParaRPr lang="fa-IR" sz="2000" dirty="0" smtClean="0">
              <a:latin typeface="Times New Roman"/>
              <a:ea typeface="Times New Roman"/>
              <a:cs typeface="B Zar"/>
            </a:endParaRPr>
          </a:p>
          <a:p>
            <a:pPr lvl="0" algn="justLow" rtl="1">
              <a:lnSpc>
                <a:spcPct val="107000"/>
              </a:lnSpc>
              <a:spcAft>
                <a:spcPts val="0"/>
              </a:spcAft>
            </a:pPr>
            <a:endParaRPr lang="fa-IR" sz="2000" dirty="0" smtClean="0">
              <a:latin typeface="Times New Roman"/>
              <a:ea typeface="Times New Roman"/>
              <a:cs typeface="B Zar"/>
            </a:endParaRPr>
          </a:p>
          <a:p>
            <a:pPr lvl="0" algn="ctr" rtl="1">
              <a:lnSpc>
                <a:spcPct val="107000"/>
              </a:lnSpc>
              <a:spcAft>
                <a:spcPts val="0"/>
              </a:spcAft>
            </a:pPr>
            <a:r>
              <a:rPr lang="fa-IR" sz="2000" dirty="0">
                <a:solidFill>
                  <a:srgbClr val="FF0066"/>
                </a:solidFill>
                <a:latin typeface="Times New Roman"/>
                <a:ea typeface="Times New Roman"/>
                <a:cs typeface="B Zar"/>
              </a:rPr>
              <a:t>«یا شیعه آل سفیان ان لَم یَکُن لَکُم دینٌ و کُنتُم لاتَخافونَ المَعادَ فَکونوا اَحراراً فِی دُنیاکُم</a:t>
            </a:r>
            <a:r>
              <a:rPr lang="fa-IR" sz="2000" dirty="0" smtClean="0">
                <a:solidFill>
                  <a:srgbClr val="FF0066"/>
                </a:solidFill>
                <a:latin typeface="Times New Roman"/>
                <a:ea typeface="Times New Roman"/>
                <a:cs typeface="B Zar"/>
              </a:rPr>
              <a:t>»</a:t>
            </a:r>
          </a:p>
          <a:p>
            <a:pPr lvl="0" algn="ctr" rtl="1">
              <a:lnSpc>
                <a:spcPct val="107000"/>
              </a:lnSpc>
              <a:spcAft>
                <a:spcPts val="0"/>
              </a:spcAft>
            </a:pPr>
            <a:endParaRPr lang="fa-IR" sz="2000" dirty="0" smtClean="0">
              <a:solidFill>
                <a:srgbClr val="000000"/>
              </a:solidFill>
              <a:latin typeface="Times New Roman"/>
              <a:ea typeface="Times New Roman"/>
              <a:cs typeface="B Zar"/>
            </a:endParaRPr>
          </a:p>
          <a:p>
            <a:pPr lvl="0" algn="ctr" rtl="1">
              <a:lnSpc>
                <a:spcPct val="107000"/>
              </a:lnSpc>
              <a:spcAft>
                <a:spcPts val="0"/>
              </a:spcAft>
            </a:pPr>
            <a:r>
              <a:rPr lang="ar-SA" sz="2000" dirty="0">
                <a:latin typeface="Times New Roman"/>
                <a:ea typeface="Times New Roman"/>
                <a:cs typeface="B Zar"/>
              </a:rPr>
              <a:t>(ای پیروان آل سفیان! اگر شما دین ندارید و از روز قیامت نمی ترسید، پس [لااقل] در زندگی خود آزاده باشید). </a:t>
            </a:r>
            <a:r>
              <a:rPr lang="fa-IR" sz="2000" dirty="0" smtClean="0">
                <a:solidFill>
                  <a:srgbClr val="FF0066"/>
                </a:solidFill>
                <a:latin typeface="Times New Roman"/>
                <a:ea typeface="Times New Roman"/>
                <a:cs typeface="B Zar"/>
              </a:rPr>
              <a:t> </a:t>
            </a:r>
            <a:endParaRPr lang="fa-IR" sz="2000" dirty="0" smtClean="0">
              <a:latin typeface="Times New Roman"/>
              <a:ea typeface="Times New Roman"/>
              <a:cs typeface="B Zar"/>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721" y="4106315"/>
            <a:ext cx="3346729" cy="2751686"/>
          </a:xfrm>
          <a:prstGeom prst="ellipse">
            <a:avLst/>
          </a:prstGeom>
          <a:ln>
            <a:noFill/>
          </a:ln>
          <a:effectLst>
            <a:softEdge rad="112500"/>
          </a:effectLst>
        </p:spPr>
      </p:pic>
    </p:spTree>
    <p:extLst>
      <p:ext uri="{BB962C8B-B14F-4D97-AF65-F5344CB8AC3E}">
        <p14:creationId xmlns:p14="http://schemas.microsoft.com/office/powerpoint/2010/main" val="37298877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5">
                                            <p:txEl>
                                              <p:pRg st="0" end="0"/>
                                            </p:txEl>
                                          </p:spTgt>
                                        </p:tgtEl>
                                      </p:cBhvr>
                                    </p:animEffect>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par>
                          <p:cTn id="27" fill="hold">
                            <p:stCondLst>
                              <p:cond delay="4000"/>
                            </p:stCondLst>
                            <p:childTnLst>
                              <p:par>
                                <p:cTn id="28" presetID="53" presetClass="entr" presetSubtype="16" fill="hold" grpId="0"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p:cTn id="30"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1"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2" dur="2000"/>
                                        <p:tgtEl>
                                          <p:spTgt spid="8">
                                            <p:txEl>
                                              <p:pRg st="0" end="0"/>
                                            </p:txEl>
                                          </p:spTgt>
                                        </p:tgtEl>
                                      </p:cBhvr>
                                    </p:animEffect>
                                  </p:childTnLst>
                                </p:cTn>
                              </p:par>
                            </p:childTnLst>
                          </p:cTn>
                        </p:par>
                        <p:par>
                          <p:cTn id="33" fill="hold">
                            <p:stCondLst>
                              <p:cond delay="6000"/>
                            </p:stCondLst>
                            <p:childTnLst>
                              <p:par>
                                <p:cTn id="34" presetID="53" presetClass="entr" presetSubtype="16" fill="hold" grpId="0"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p:cTn id="36"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7"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8" dur="2000"/>
                                        <p:tgtEl>
                                          <p:spTgt spid="8">
                                            <p:txEl>
                                              <p:pRg st="2" end="2"/>
                                            </p:txEl>
                                          </p:spTgt>
                                        </p:tgtEl>
                                      </p:cBhvr>
                                    </p:animEffect>
                                  </p:childTnLst>
                                </p:cTn>
                              </p:par>
                            </p:childTnLst>
                          </p:cTn>
                        </p:par>
                        <p:par>
                          <p:cTn id="39" fill="hold">
                            <p:stCondLst>
                              <p:cond delay="8000"/>
                            </p:stCondLst>
                            <p:childTnLst>
                              <p:par>
                                <p:cTn id="40" presetID="53" presetClass="entr" presetSubtype="16" fill="hold" grpId="0" nodeType="after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 calcmode="lin" valueType="num">
                                      <p:cBhvr>
                                        <p:cTn id="42"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8">
                                            <p:txEl>
                                              <p:pRg st="4" end="4"/>
                                            </p:txEl>
                                          </p:spTgt>
                                        </p:tgtEl>
                                      </p:cBhvr>
                                    </p:animEffect>
                                  </p:childTnLst>
                                </p:cTn>
                              </p:par>
                            </p:childTnLst>
                          </p:cTn>
                        </p:par>
                        <p:par>
                          <p:cTn id="45" fill="hold">
                            <p:stCondLst>
                              <p:cond delay="10000"/>
                            </p:stCondLst>
                            <p:childTnLst>
                              <p:par>
                                <p:cTn id="46" presetID="53" presetClass="entr" presetSubtype="16"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0" dur="2000"/>
                                        <p:tgtEl>
                                          <p:spTgt spid="7">
                                            <p:txEl>
                                              <p:pRg st="0" end="0"/>
                                            </p:txEl>
                                          </p:spTgt>
                                        </p:tgtEl>
                                      </p:cBhvr>
                                    </p:animEffect>
                                  </p:childTnLst>
                                </p:cTn>
                              </p:par>
                            </p:childTnLst>
                          </p:cTn>
                        </p:par>
                        <p:par>
                          <p:cTn id="51" fill="hold">
                            <p:stCondLst>
                              <p:cond delay="12000"/>
                            </p:stCondLst>
                            <p:childTnLst>
                              <p:par>
                                <p:cTn id="52" presetID="53" presetClass="entr" presetSubtype="16" fill="hold" grpId="0" nodeType="after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 calcmode="lin" valueType="num">
                                      <p:cBhvr>
                                        <p:cTn id="54"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5"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56" dur="2000"/>
                                        <p:tgtEl>
                                          <p:spTgt spid="7">
                                            <p:txEl>
                                              <p:pRg st="2" end="2"/>
                                            </p:txEl>
                                          </p:spTgt>
                                        </p:tgtEl>
                                      </p:cBhvr>
                                    </p:animEffect>
                                  </p:childTnLst>
                                </p:cTn>
                              </p:par>
                            </p:childTnLst>
                          </p:cTn>
                        </p:par>
                        <p:par>
                          <p:cTn id="57" fill="hold">
                            <p:stCondLst>
                              <p:cond delay="14000"/>
                            </p:stCondLst>
                            <p:childTnLst>
                              <p:par>
                                <p:cTn id="58" presetID="53" presetClass="entr" presetSubtype="16" fill="hold" grpId="0" nodeType="after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 calcmode="lin" valueType="num">
                                      <p:cBhvr>
                                        <p:cTn id="60" dur="2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1" dur="20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62"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6660" y="543833"/>
            <a:ext cx="5913157" cy="1175706"/>
          </a:xfrm>
          <a:prstGeom prst="rect">
            <a:avLst/>
          </a:prstGeom>
        </p:spPr>
        <p:txBody>
          <a:bodyPr wrap="none">
            <a:spAutoFit/>
          </a:bodyPr>
          <a:lstStyle/>
          <a:p>
            <a:pPr marL="2540" lvl="0" algn="ctr" rtl="1">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کرامت انسانی در جمهوری اسلامی </a:t>
            </a:r>
            <a:endParaRPr lang="fa-IR" sz="3200" b="1" kern="0" dirty="0" smtClean="0">
              <a:ln>
                <a:solidFill>
                  <a:srgbClr val="0070C0"/>
                </a:solidFill>
              </a:ln>
              <a:solidFill>
                <a:srgbClr val="0070C0"/>
              </a:solidFill>
              <a:latin typeface="Times New Roman"/>
              <a:ea typeface="Times New Roman"/>
              <a:cs typeface="B Zar"/>
            </a:endParaRPr>
          </a:p>
          <a:p>
            <a:pPr marL="2540" lvl="0" algn="ctr" rtl="1">
              <a:spcBef>
                <a:spcPct val="20000"/>
              </a:spcBef>
              <a:spcAft>
                <a:spcPts val="0"/>
              </a:spcAft>
              <a:buClr>
                <a:srgbClr val="000000"/>
              </a:buClr>
            </a:pPr>
            <a:r>
              <a:rPr lang="fa-IR" sz="3200" b="1" kern="0" dirty="0" smtClean="0">
                <a:ln>
                  <a:solidFill>
                    <a:srgbClr val="0070C0"/>
                  </a:solidFill>
                </a:ln>
                <a:solidFill>
                  <a:srgbClr val="0070C0"/>
                </a:solidFill>
                <a:latin typeface="Times New Roman"/>
                <a:ea typeface="Times New Roman"/>
                <a:cs typeface="B Zar"/>
              </a:rPr>
              <a:t>و نشانه های </a:t>
            </a:r>
            <a:r>
              <a:rPr lang="fa-IR" sz="3200" b="1" kern="0" dirty="0">
                <a:ln>
                  <a:solidFill>
                    <a:srgbClr val="0070C0"/>
                  </a:solidFill>
                </a:ln>
                <a:solidFill>
                  <a:srgbClr val="0070C0"/>
                </a:solidFill>
                <a:latin typeface="Times New Roman"/>
                <a:ea typeface="Times New Roman"/>
                <a:cs typeface="B Zar"/>
              </a:rPr>
              <a:t>توجه به آن در بحران کرونا</a:t>
            </a:r>
            <a:endParaRPr lang="en-US" sz="2800" kern="0" dirty="0">
              <a:ln>
                <a:solidFill>
                  <a:srgbClr val="0070C0"/>
                </a:solidFill>
              </a:ln>
              <a:solidFill>
                <a:srgbClr val="0070C0"/>
              </a:solidFill>
              <a:latin typeface="Times New Roman"/>
              <a:ea typeface="Times New Roman"/>
            </a:endParaRPr>
          </a:p>
        </p:txBody>
      </p:sp>
      <p:sp>
        <p:nvSpPr>
          <p:cNvPr id="5" name="Rectangle 4"/>
          <p:cNvSpPr/>
          <p:nvPr/>
        </p:nvSpPr>
        <p:spPr>
          <a:xfrm>
            <a:off x="6914705" y="2045615"/>
            <a:ext cx="1709361"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dirty="0" smtClean="0">
                <a:ln>
                  <a:noFill/>
                </a:ln>
                <a:solidFill>
                  <a:sysClr val="windowText" lastClr="000000"/>
                </a:solidFill>
                <a:effectLst/>
                <a:uLnTx/>
                <a:uFillTx/>
                <a:cs typeface="B Titr"/>
              </a:rPr>
              <a:t>قانون اساسی</a:t>
            </a:r>
            <a:endParaRPr kumimoji="0" lang="en-US" sz="2400" b="1" i="0" u="none" strike="noStrike" kern="0" cap="none" spc="0" normalizeH="0" baseline="0" noProof="0" dirty="0">
              <a:ln>
                <a:noFill/>
              </a:ln>
              <a:solidFill>
                <a:sysClr val="windowText" lastClr="000000"/>
              </a:solidFill>
              <a:effectLst/>
              <a:uLnTx/>
              <a:uFillTx/>
              <a:cs typeface="B Titr"/>
            </a:endParaRPr>
          </a:p>
        </p:txBody>
      </p:sp>
      <p:sp>
        <p:nvSpPr>
          <p:cNvPr id="2" name="&quot;No&quot; Symbol 1"/>
          <p:cNvSpPr/>
          <p:nvPr/>
        </p:nvSpPr>
        <p:spPr bwMode="auto">
          <a:xfrm>
            <a:off x="8662471" y="2084825"/>
            <a:ext cx="326104" cy="34645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66"/>
              </a:solidFill>
              <a:effectLst/>
              <a:latin typeface="Arial" pitchFamily="34" charset="0"/>
            </a:endParaRPr>
          </a:p>
        </p:txBody>
      </p:sp>
      <p:sp>
        <p:nvSpPr>
          <p:cNvPr id="3" name="Rounded Rectangle 2"/>
          <p:cNvSpPr/>
          <p:nvPr/>
        </p:nvSpPr>
        <p:spPr bwMode="auto">
          <a:xfrm>
            <a:off x="7951640" y="2699305"/>
            <a:ext cx="384050" cy="345645"/>
          </a:xfrm>
          <a:prstGeom prst="roundRect">
            <a:avLst/>
          </a:prstGeom>
          <a:solidFill>
            <a:srgbClr val="0070C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5"/>
          <p:cNvSpPr/>
          <p:nvPr/>
        </p:nvSpPr>
        <p:spPr>
          <a:xfrm>
            <a:off x="6181171" y="2675618"/>
            <a:ext cx="1816523" cy="369332"/>
          </a:xfrm>
          <a:prstGeom prst="rect">
            <a:avLst/>
          </a:prstGeom>
        </p:spPr>
        <p:txBody>
          <a:bodyPr wrap="none">
            <a:spAutoFit/>
          </a:bodyPr>
          <a:lstStyle/>
          <a:p>
            <a:r>
              <a:rPr lang="ar-SA" b="1" dirty="0">
                <a:latin typeface="Times New Roman"/>
                <a:ea typeface="Times New Roman"/>
                <a:cs typeface="B Zar"/>
              </a:rPr>
              <a:t>بند </a:t>
            </a:r>
            <a:r>
              <a:rPr lang="ar-SA" b="1" dirty="0" smtClean="0">
                <a:latin typeface="Times New Roman"/>
                <a:ea typeface="Times New Roman"/>
                <a:cs typeface="B Zar"/>
              </a:rPr>
              <a:t>ششم</a:t>
            </a:r>
            <a:r>
              <a:rPr lang="fa-IR" b="1" dirty="0" smtClean="0">
                <a:latin typeface="Times New Roman"/>
                <a:ea typeface="Times New Roman"/>
                <a:cs typeface="B Zar"/>
              </a:rPr>
              <a:t>-</a:t>
            </a:r>
            <a:r>
              <a:rPr lang="ar-SA" b="1" dirty="0" smtClean="0">
                <a:latin typeface="Times New Roman"/>
                <a:ea typeface="Times New Roman"/>
                <a:cs typeface="B Zar"/>
              </a:rPr>
              <a:t> </a:t>
            </a:r>
            <a:r>
              <a:rPr lang="ar-SA" b="1" dirty="0">
                <a:latin typeface="Times New Roman"/>
                <a:ea typeface="Times New Roman"/>
                <a:cs typeface="B Zar"/>
              </a:rPr>
              <a:t>اصل دوم </a:t>
            </a:r>
            <a:endParaRPr lang="en-US" b="1" dirty="0"/>
          </a:p>
        </p:txBody>
      </p:sp>
      <p:sp>
        <p:nvSpPr>
          <p:cNvPr id="7" name="Left Arrow 6"/>
          <p:cNvSpPr/>
          <p:nvPr/>
        </p:nvSpPr>
        <p:spPr bwMode="auto">
          <a:xfrm>
            <a:off x="5762555" y="2660900"/>
            <a:ext cx="422455" cy="460860"/>
          </a:xfrm>
          <a:prstGeom prst="leftArrow">
            <a:avLst/>
          </a:prstGeom>
          <a:solidFill>
            <a:srgbClr val="0070C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a:xfrm>
            <a:off x="1345980" y="2716489"/>
            <a:ext cx="4370107" cy="369332"/>
          </a:xfrm>
          <a:prstGeom prst="rect">
            <a:avLst/>
          </a:prstGeom>
        </p:spPr>
        <p:txBody>
          <a:bodyPr wrap="none">
            <a:spAutoFit/>
          </a:bodyPr>
          <a:lstStyle/>
          <a:p>
            <a:r>
              <a:rPr lang="ar-SA" b="1" dirty="0">
                <a:latin typeface="Times New Roman"/>
                <a:ea typeface="Times New Roman"/>
                <a:cs typeface="B Zar"/>
              </a:rPr>
              <a:t>پایه­های اعتقادی حاکمیت سیاسی را معرفی </a:t>
            </a:r>
            <a:r>
              <a:rPr lang="ar-SA" b="1" dirty="0" smtClean="0">
                <a:latin typeface="Times New Roman"/>
                <a:ea typeface="Times New Roman"/>
                <a:cs typeface="B Zar"/>
              </a:rPr>
              <a:t>می­کند</a:t>
            </a:r>
            <a:r>
              <a:rPr lang="fa-IR" b="1" dirty="0" smtClean="0">
                <a:latin typeface="Times New Roman"/>
                <a:ea typeface="Times New Roman"/>
                <a:cs typeface="B Zar"/>
              </a:rPr>
              <a:t>.</a:t>
            </a:r>
            <a:endParaRPr lang="en-US" b="1" dirty="0"/>
          </a:p>
        </p:txBody>
      </p:sp>
      <p:sp>
        <p:nvSpPr>
          <p:cNvPr id="11" name="Rounded Rectangle 10"/>
          <p:cNvSpPr/>
          <p:nvPr/>
        </p:nvSpPr>
        <p:spPr bwMode="auto">
          <a:xfrm>
            <a:off x="7951640" y="3495180"/>
            <a:ext cx="384050" cy="345645"/>
          </a:xfrm>
          <a:prstGeom prst="roundRect">
            <a:avLst/>
          </a:prstGeom>
          <a:solidFill>
            <a:srgbClr val="0070C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a:xfrm>
            <a:off x="6721816" y="3520528"/>
            <a:ext cx="1229824" cy="369332"/>
          </a:xfrm>
          <a:prstGeom prst="rect">
            <a:avLst/>
          </a:prstGeom>
        </p:spPr>
        <p:txBody>
          <a:bodyPr wrap="none">
            <a:spAutoFit/>
          </a:bodyPr>
          <a:lstStyle/>
          <a:p>
            <a:r>
              <a:rPr lang="ar-SA" b="1" dirty="0">
                <a:latin typeface="Times New Roman"/>
                <a:ea typeface="Times New Roman"/>
                <a:cs typeface="B Zar"/>
              </a:rPr>
              <a:t>اصل نوزدهم</a:t>
            </a:r>
            <a:endParaRPr lang="en-US" b="1" dirty="0"/>
          </a:p>
        </p:txBody>
      </p:sp>
      <p:sp>
        <p:nvSpPr>
          <p:cNvPr id="13" name="Left Arrow 12"/>
          <p:cNvSpPr/>
          <p:nvPr/>
        </p:nvSpPr>
        <p:spPr bwMode="auto">
          <a:xfrm>
            <a:off x="6300225" y="3485803"/>
            <a:ext cx="422455" cy="460860"/>
          </a:xfrm>
          <a:prstGeom prst="leftArrow">
            <a:avLst/>
          </a:prstGeom>
          <a:solidFill>
            <a:srgbClr val="0070C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a:xfrm>
            <a:off x="270640" y="3381218"/>
            <a:ext cx="6025746" cy="646331"/>
          </a:xfrm>
          <a:prstGeom prst="rect">
            <a:avLst/>
          </a:prstGeom>
        </p:spPr>
        <p:txBody>
          <a:bodyPr wrap="square">
            <a:spAutoFit/>
          </a:bodyPr>
          <a:lstStyle/>
          <a:p>
            <a:pPr algn="justLow" rtl="1"/>
            <a:r>
              <a:rPr lang="ar-SA" b="1" dirty="0">
                <a:latin typeface="Times New Roman"/>
                <a:ea typeface="Times New Roman"/>
                <a:cs typeface="B Zar"/>
              </a:rPr>
              <a:t>مردم ايران از هر قوم و قبيله اي كه باشند از حقوق مساوي برخوردارند و رنگ و نژاد و زبان و مانند اين ها سبب امتياز نخواهد بود.</a:t>
            </a:r>
            <a:endParaRPr lang="en-US" b="1" dirty="0"/>
          </a:p>
        </p:txBody>
      </p:sp>
      <p:sp>
        <p:nvSpPr>
          <p:cNvPr id="15" name="Rounded Rectangle 14"/>
          <p:cNvSpPr/>
          <p:nvPr/>
        </p:nvSpPr>
        <p:spPr bwMode="auto">
          <a:xfrm>
            <a:off x="7951640" y="4423454"/>
            <a:ext cx="384050" cy="345645"/>
          </a:xfrm>
          <a:prstGeom prst="roundRect">
            <a:avLst/>
          </a:prstGeom>
          <a:solidFill>
            <a:srgbClr val="0070C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a:xfrm>
            <a:off x="6223415" y="4399767"/>
            <a:ext cx="1744388" cy="369332"/>
          </a:xfrm>
          <a:prstGeom prst="rect">
            <a:avLst/>
          </a:prstGeom>
        </p:spPr>
        <p:txBody>
          <a:bodyPr wrap="none">
            <a:spAutoFit/>
          </a:bodyPr>
          <a:lstStyle/>
          <a:p>
            <a:r>
              <a:rPr lang="ar-SA" b="1" dirty="0">
                <a:latin typeface="Times New Roman"/>
                <a:ea typeface="Times New Roman"/>
                <a:cs typeface="B Zar"/>
              </a:rPr>
              <a:t>بند نهم </a:t>
            </a:r>
            <a:r>
              <a:rPr lang="fa-IR" b="1" dirty="0" smtClean="0">
                <a:latin typeface="Times New Roman"/>
                <a:ea typeface="Times New Roman"/>
                <a:cs typeface="B Zar"/>
              </a:rPr>
              <a:t>- </a:t>
            </a:r>
            <a:r>
              <a:rPr lang="ar-SA" b="1" dirty="0" smtClean="0">
                <a:latin typeface="Times New Roman"/>
                <a:ea typeface="Times New Roman"/>
                <a:cs typeface="B Zar"/>
              </a:rPr>
              <a:t>اصل </a:t>
            </a:r>
            <a:r>
              <a:rPr lang="ar-SA" b="1" dirty="0">
                <a:latin typeface="Times New Roman"/>
                <a:ea typeface="Times New Roman"/>
                <a:cs typeface="B Zar"/>
              </a:rPr>
              <a:t>سوم</a:t>
            </a:r>
            <a:endParaRPr lang="en-US" b="1" dirty="0"/>
          </a:p>
        </p:txBody>
      </p:sp>
      <p:sp>
        <p:nvSpPr>
          <p:cNvPr id="17" name="Left Arrow 16"/>
          <p:cNvSpPr/>
          <p:nvPr/>
        </p:nvSpPr>
        <p:spPr bwMode="auto">
          <a:xfrm>
            <a:off x="5784000" y="4385049"/>
            <a:ext cx="422455" cy="460860"/>
          </a:xfrm>
          <a:prstGeom prst="leftArrow">
            <a:avLst/>
          </a:prstGeom>
          <a:solidFill>
            <a:srgbClr val="0070C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a:xfrm>
            <a:off x="385855" y="4193380"/>
            <a:ext cx="5330232" cy="830997"/>
          </a:xfrm>
          <a:prstGeom prst="rect">
            <a:avLst/>
          </a:prstGeom>
        </p:spPr>
        <p:txBody>
          <a:bodyPr wrap="square">
            <a:spAutoFit/>
          </a:bodyPr>
          <a:lstStyle/>
          <a:p>
            <a:pPr algn="justLow" rtl="1"/>
            <a:r>
              <a:rPr lang="ar-SA" sz="1600" b="1" dirty="0">
                <a:latin typeface="Times New Roman"/>
                <a:ea typeface="Times New Roman"/>
                <a:cs typeface="B Zar"/>
              </a:rPr>
              <a:t>«دولت جمهوري اسلامي ايران براي رسيدن به اهداف اصل دوم مكلف به رفع تبعيضات ناروا و ايجاد امكانات عادلانه براي همه در تمام زمينه هاي مادي و معنوي مي باشد.</a:t>
            </a:r>
            <a:endParaRPr lang="en-US" sz="16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857" y="4773175"/>
            <a:ext cx="4225369" cy="19524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3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2000"/>
                                        <p:tgtEl>
                                          <p:spTgt spid="5"/>
                                        </p:tgtEl>
                                      </p:cBhvr>
                                    </p:animEffect>
                                  </p:childTnLst>
                                </p:cTn>
                              </p:par>
                            </p:childTnLst>
                          </p:cTn>
                        </p:par>
                        <p:par>
                          <p:cTn id="25" fill="hold">
                            <p:stCondLst>
                              <p:cond delay="5000"/>
                            </p:stCondLst>
                            <p:childTnLst>
                              <p:par>
                                <p:cTn id="26" presetID="21"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par>
                          <p:cTn id="29" fill="hold">
                            <p:stCondLst>
                              <p:cond delay="7000"/>
                            </p:stCondLst>
                            <p:childTnLst>
                              <p:par>
                                <p:cTn id="30" presetID="22" presetClass="entr" presetSubtype="2" fill="hold" grpId="0" nodeType="after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wipe(right)">
                                      <p:cBhvr>
                                        <p:cTn id="32" dur="2000"/>
                                        <p:tgtEl>
                                          <p:spTgt spid="3">
                                            <p:bg/>
                                          </p:spTgt>
                                        </p:tgtEl>
                                      </p:cBhvr>
                                    </p:animEffect>
                                  </p:childTnLst>
                                </p:cTn>
                              </p:par>
                            </p:childTnLst>
                          </p:cTn>
                        </p:par>
                        <p:par>
                          <p:cTn id="33" fill="hold">
                            <p:stCondLst>
                              <p:cond delay="9000"/>
                            </p:stCondLst>
                            <p:childTnLst>
                              <p:par>
                                <p:cTn id="34" presetID="22" presetClass="entr" presetSubtype="2" fill="hold" grpId="0" nodeType="afterEffect" nodePh="1">
                                  <p:stCondLst>
                                    <p:cond delay="0"/>
                                  </p:stCondLst>
                                  <p:endCondLst>
                                    <p:cond evt="begin" delay="0">
                                      <p:tn val="34"/>
                                    </p:cond>
                                  </p:end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wipe(right)">
                                      <p:cBhvr>
                                        <p:cTn id="36" dur="2000"/>
                                        <p:tgtEl>
                                          <p:spTgt spid="3">
                                            <p:txEl>
                                              <p:pRg st="0" end="0"/>
                                            </p:txEl>
                                          </p:spTgt>
                                        </p:tgtEl>
                                      </p:cBhvr>
                                    </p:animEffect>
                                  </p:childTnLst>
                                </p:cTn>
                              </p:par>
                            </p:childTnLst>
                          </p:cTn>
                        </p:par>
                        <p:par>
                          <p:cTn id="37" fill="hold">
                            <p:stCondLst>
                              <p:cond delay="11000"/>
                            </p:stCondLst>
                            <p:childTnLst>
                              <p:par>
                                <p:cTn id="38" presetID="22" presetClass="entr" presetSubtype="2"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right)">
                                      <p:cBhvr>
                                        <p:cTn id="40" dur="2000"/>
                                        <p:tgtEl>
                                          <p:spTgt spid="6">
                                            <p:txEl>
                                              <p:pRg st="0" end="0"/>
                                            </p:txEl>
                                          </p:spTgt>
                                        </p:tgtEl>
                                      </p:cBhvr>
                                    </p:animEffect>
                                  </p:childTnLst>
                                </p:cTn>
                              </p:par>
                            </p:childTnLst>
                          </p:cTn>
                        </p:par>
                        <p:par>
                          <p:cTn id="41" fill="hold">
                            <p:stCondLst>
                              <p:cond delay="13000"/>
                            </p:stCondLst>
                            <p:childTnLst>
                              <p:par>
                                <p:cTn id="42" presetID="22" presetClass="entr" presetSubtype="2" fill="hold" grpId="0" nodeType="afterEffect">
                                  <p:stCondLst>
                                    <p:cond delay="0"/>
                                  </p:stCondLst>
                                  <p:childTnLst>
                                    <p:set>
                                      <p:cBhvr>
                                        <p:cTn id="43" dur="1" fill="hold">
                                          <p:stCondLst>
                                            <p:cond delay="0"/>
                                          </p:stCondLst>
                                        </p:cTn>
                                        <p:tgtEl>
                                          <p:spTgt spid="7">
                                            <p:bg/>
                                          </p:spTgt>
                                        </p:tgtEl>
                                        <p:attrNameLst>
                                          <p:attrName>style.visibility</p:attrName>
                                        </p:attrNameLst>
                                      </p:cBhvr>
                                      <p:to>
                                        <p:strVal val="visible"/>
                                      </p:to>
                                    </p:set>
                                    <p:animEffect transition="in" filter="wipe(right)">
                                      <p:cBhvr>
                                        <p:cTn id="44" dur="2000"/>
                                        <p:tgtEl>
                                          <p:spTgt spid="7">
                                            <p:bg/>
                                          </p:spTgt>
                                        </p:tgtEl>
                                      </p:cBhvr>
                                    </p:animEffect>
                                  </p:childTnLst>
                                </p:cTn>
                              </p:par>
                            </p:childTnLst>
                          </p:cTn>
                        </p:par>
                        <p:par>
                          <p:cTn id="45" fill="hold">
                            <p:stCondLst>
                              <p:cond delay="15000"/>
                            </p:stCondLst>
                            <p:childTnLst>
                              <p:par>
                                <p:cTn id="46" presetID="22" presetClass="entr" presetSubtype="2" fill="hold" grpId="0" nodeType="after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right)">
                                      <p:cBhvr>
                                        <p:cTn id="48" dur="2000"/>
                                        <p:tgtEl>
                                          <p:spTgt spid="7">
                                            <p:txEl>
                                              <p:pRg st="0" end="0"/>
                                            </p:txEl>
                                          </p:spTgt>
                                        </p:tgtEl>
                                      </p:cBhvr>
                                    </p:animEffect>
                                  </p:childTnLst>
                                </p:cTn>
                              </p:par>
                            </p:childTnLst>
                          </p:cTn>
                        </p:par>
                        <p:par>
                          <p:cTn id="49" fill="hold">
                            <p:stCondLst>
                              <p:cond delay="17000"/>
                            </p:stCondLst>
                            <p:childTnLst>
                              <p:par>
                                <p:cTn id="50" presetID="22" presetClass="entr" presetSubtype="2" fill="hold" grpId="0" nodeType="after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wipe(right)">
                                      <p:cBhvr>
                                        <p:cTn id="52" dur="2000"/>
                                        <p:tgtEl>
                                          <p:spTgt spid="8">
                                            <p:txEl>
                                              <p:pRg st="0" end="0"/>
                                            </p:txEl>
                                          </p:spTgt>
                                        </p:tgtEl>
                                      </p:cBhvr>
                                    </p:animEffect>
                                  </p:childTnLst>
                                </p:cTn>
                              </p:par>
                            </p:childTnLst>
                          </p:cTn>
                        </p:par>
                        <p:par>
                          <p:cTn id="53" fill="hold">
                            <p:stCondLst>
                              <p:cond delay="19000"/>
                            </p:stCondLst>
                            <p:childTnLst>
                              <p:par>
                                <p:cTn id="54" presetID="22" presetClass="entr" presetSubtype="2" fill="hold" grpId="0" nodeType="afterEffect">
                                  <p:stCondLst>
                                    <p:cond delay="0"/>
                                  </p:stCondLst>
                                  <p:childTnLst>
                                    <p:set>
                                      <p:cBhvr>
                                        <p:cTn id="55" dur="1" fill="hold">
                                          <p:stCondLst>
                                            <p:cond delay="0"/>
                                          </p:stCondLst>
                                        </p:cTn>
                                        <p:tgtEl>
                                          <p:spTgt spid="11">
                                            <p:bg/>
                                          </p:spTgt>
                                        </p:tgtEl>
                                        <p:attrNameLst>
                                          <p:attrName>style.visibility</p:attrName>
                                        </p:attrNameLst>
                                      </p:cBhvr>
                                      <p:to>
                                        <p:strVal val="visible"/>
                                      </p:to>
                                    </p:set>
                                    <p:animEffect transition="in" filter="wipe(right)">
                                      <p:cBhvr>
                                        <p:cTn id="56" dur="2000"/>
                                        <p:tgtEl>
                                          <p:spTgt spid="11">
                                            <p:bg/>
                                          </p:spTgt>
                                        </p:tgtEl>
                                      </p:cBhvr>
                                    </p:animEffect>
                                  </p:childTnLst>
                                </p:cTn>
                              </p:par>
                            </p:childTnLst>
                          </p:cTn>
                        </p:par>
                        <p:par>
                          <p:cTn id="57" fill="hold">
                            <p:stCondLst>
                              <p:cond delay="21000"/>
                            </p:stCondLst>
                            <p:childTnLst>
                              <p:par>
                                <p:cTn id="58" presetID="22" presetClass="entr" presetSubtype="2" fill="hold" grpId="0" nodeType="afterEffect" nodePh="1">
                                  <p:stCondLst>
                                    <p:cond delay="0"/>
                                  </p:stCondLst>
                                  <p:endCondLst>
                                    <p:cond evt="begin" delay="0">
                                      <p:tn val="58"/>
                                    </p:cond>
                                  </p:end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wipe(right)">
                                      <p:cBhvr>
                                        <p:cTn id="60" dur="2000"/>
                                        <p:tgtEl>
                                          <p:spTgt spid="11">
                                            <p:txEl>
                                              <p:pRg st="0" end="0"/>
                                            </p:txEl>
                                          </p:spTgt>
                                        </p:tgtEl>
                                      </p:cBhvr>
                                    </p:animEffect>
                                  </p:childTnLst>
                                </p:cTn>
                              </p:par>
                            </p:childTnLst>
                          </p:cTn>
                        </p:par>
                        <p:par>
                          <p:cTn id="61" fill="hold">
                            <p:stCondLst>
                              <p:cond delay="23000"/>
                            </p:stCondLst>
                            <p:childTnLst>
                              <p:par>
                                <p:cTn id="62" presetID="22" presetClass="entr" presetSubtype="2"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right)">
                                      <p:cBhvr>
                                        <p:cTn id="64" dur="2000"/>
                                        <p:tgtEl>
                                          <p:spTgt spid="12">
                                            <p:txEl>
                                              <p:pRg st="0" end="0"/>
                                            </p:txEl>
                                          </p:spTgt>
                                        </p:tgtEl>
                                      </p:cBhvr>
                                    </p:animEffect>
                                  </p:childTnLst>
                                </p:cTn>
                              </p:par>
                            </p:childTnLst>
                          </p:cTn>
                        </p:par>
                        <p:par>
                          <p:cTn id="65" fill="hold">
                            <p:stCondLst>
                              <p:cond delay="25000"/>
                            </p:stCondLst>
                            <p:childTnLst>
                              <p:par>
                                <p:cTn id="66" presetID="22" presetClass="entr" presetSubtype="2" fill="hold" grpId="0" nodeType="afterEffect">
                                  <p:stCondLst>
                                    <p:cond delay="0"/>
                                  </p:stCondLst>
                                  <p:childTnLst>
                                    <p:set>
                                      <p:cBhvr>
                                        <p:cTn id="67" dur="1" fill="hold">
                                          <p:stCondLst>
                                            <p:cond delay="0"/>
                                          </p:stCondLst>
                                        </p:cTn>
                                        <p:tgtEl>
                                          <p:spTgt spid="13">
                                            <p:bg/>
                                          </p:spTgt>
                                        </p:tgtEl>
                                        <p:attrNameLst>
                                          <p:attrName>style.visibility</p:attrName>
                                        </p:attrNameLst>
                                      </p:cBhvr>
                                      <p:to>
                                        <p:strVal val="visible"/>
                                      </p:to>
                                    </p:set>
                                    <p:animEffect transition="in" filter="wipe(right)">
                                      <p:cBhvr>
                                        <p:cTn id="68" dur="2000"/>
                                        <p:tgtEl>
                                          <p:spTgt spid="13">
                                            <p:bg/>
                                          </p:spTgt>
                                        </p:tgtEl>
                                      </p:cBhvr>
                                    </p:animEffect>
                                  </p:childTnLst>
                                </p:cTn>
                              </p:par>
                            </p:childTnLst>
                          </p:cTn>
                        </p:par>
                        <p:par>
                          <p:cTn id="69" fill="hold">
                            <p:stCondLst>
                              <p:cond delay="27000"/>
                            </p:stCondLst>
                            <p:childTnLst>
                              <p:par>
                                <p:cTn id="70" presetID="22" presetClass="entr" presetSubtype="2" fill="hold" grpId="0" nodeType="afterEffect" nodePh="1">
                                  <p:stCondLst>
                                    <p:cond delay="0"/>
                                  </p:stCondLst>
                                  <p:endCondLst>
                                    <p:cond evt="begin" delay="0">
                                      <p:tn val="70"/>
                                    </p:cond>
                                  </p:endCondLst>
                                  <p:childTnLst>
                                    <p:set>
                                      <p:cBhvr>
                                        <p:cTn id="71" dur="1" fill="hold">
                                          <p:stCondLst>
                                            <p:cond delay="0"/>
                                          </p:stCondLst>
                                        </p:cTn>
                                        <p:tgtEl>
                                          <p:spTgt spid="13">
                                            <p:txEl>
                                              <p:pRg st="0" end="0"/>
                                            </p:txEl>
                                          </p:spTgt>
                                        </p:tgtEl>
                                        <p:attrNameLst>
                                          <p:attrName>style.visibility</p:attrName>
                                        </p:attrNameLst>
                                      </p:cBhvr>
                                      <p:to>
                                        <p:strVal val="visible"/>
                                      </p:to>
                                    </p:set>
                                    <p:animEffect transition="in" filter="wipe(right)">
                                      <p:cBhvr>
                                        <p:cTn id="72" dur="2000"/>
                                        <p:tgtEl>
                                          <p:spTgt spid="13">
                                            <p:txEl>
                                              <p:pRg st="0" end="0"/>
                                            </p:txEl>
                                          </p:spTgt>
                                        </p:tgtEl>
                                      </p:cBhvr>
                                    </p:animEffect>
                                  </p:childTnLst>
                                </p:cTn>
                              </p:par>
                            </p:childTnLst>
                          </p:cTn>
                        </p:par>
                        <p:par>
                          <p:cTn id="73" fill="hold">
                            <p:stCondLst>
                              <p:cond delay="29000"/>
                            </p:stCondLst>
                            <p:childTnLst>
                              <p:par>
                                <p:cTn id="74" presetID="22" presetClass="entr" presetSubtype="2" fill="hold" grpId="0" nodeType="afterEffect">
                                  <p:stCondLst>
                                    <p:cond delay="0"/>
                                  </p:stCondLst>
                                  <p:childTnLst>
                                    <p:set>
                                      <p:cBhvr>
                                        <p:cTn id="75" dur="1" fill="hold">
                                          <p:stCondLst>
                                            <p:cond delay="0"/>
                                          </p:stCondLst>
                                        </p:cTn>
                                        <p:tgtEl>
                                          <p:spTgt spid="14">
                                            <p:txEl>
                                              <p:pRg st="0" end="0"/>
                                            </p:txEl>
                                          </p:spTgt>
                                        </p:tgtEl>
                                        <p:attrNameLst>
                                          <p:attrName>style.visibility</p:attrName>
                                        </p:attrNameLst>
                                      </p:cBhvr>
                                      <p:to>
                                        <p:strVal val="visible"/>
                                      </p:to>
                                    </p:set>
                                    <p:animEffect transition="in" filter="wipe(right)">
                                      <p:cBhvr>
                                        <p:cTn id="76" dur="2000"/>
                                        <p:tgtEl>
                                          <p:spTgt spid="14">
                                            <p:txEl>
                                              <p:pRg st="0" end="0"/>
                                            </p:txEl>
                                          </p:spTgt>
                                        </p:tgtEl>
                                      </p:cBhvr>
                                    </p:animEffect>
                                  </p:childTnLst>
                                </p:cTn>
                              </p:par>
                            </p:childTnLst>
                          </p:cTn>
                        </p:par>
                        <p:par>
                          <p:cTn id="77" fill="hold">
                            <p:stCondLst>
                              <p:cond delay="31000"/>
                            </p:stCondLst>
                            <p:childTnLst>
                              <p:par>
                                <p:cTn id="78" presetID="22" presetClass="entr" presetSubtype="2" fill="hold" grpId="0" nodeType="afterEffect">
                                  <p:stCondLst>
                                    <p:cond delay="0"/>
                                  </p:stCondLst>
                                  <p:childTnLst>
                                    <p:set>
                                      <p:cBhvr>
                                        <p:cTn id="79" dur="1" fill="hold">
                                          <p:stCondLst>
                                            <p:cond delay="0"/>
                                          </p:stCondLst>
                                        </p:cTn>
                                        <p:tgtEl>
                                          <p:spTgt spid="15">
                                            <p:bg/>
                                          </p:spTgt>
                                        </p:tgtEl>
                                        <p:attrNameLst>
                                          <p:attrName>style.visibility</p:attrName>
                                        </p:attrNameLst>
                                      </p:cBhvr>
                                      <p:to>
                                        <p:strVal val="visible"/>
                                      </p:to>
                                    </p:set>
                                    <p:animEffect transition="in" filter="wipe(right)">
                                      <p:cBhvr>
                                        <p:cTn id="80" dur="2000"/>
                                        <p:tgtEl>
                                          <p:spTgt spid="15">
                                            <p:bg/>
                                          </p:spTgt>
                                        </p:tgtEl>
                                      </p:cBhvr>
                                    </p:animEffect>
                                  </p:childTnLst>
                                </p:cTn>
                              </p:par>
                            </p:childTnLst>
                          </p:cTn>
                        </p:par>
                        <p:par>
                          <p:cTn id="81" fill="hold">
                            <p:stCondLst>
                              <p:cond delay="33000"/>
                            </p:stCondLst>
                            <p:childTnLst>
                              <p:par>
                                <p:cTn id="82" presetID="22" presetClass="entr" presetSubtype="2" fill="hold" grpId="0" nodeType="afterEffect" nodePh="1">
                                  <p:stCondLst>
                                    <p:cond delay="0"/>
                                  </p:stCondLst>
                                  <p:endCondLst>
                                    <p:cond evt="begin" delay="0">
                                      <p:tn val="82"/>
                                    </p:cond>
                                  </p:endCondLst>
                                  <p:childTnLst>
                                    <p:set>
                                      <p:cBhvr>
                                        <p:cTn id="83" dur="1" fill="hold">
                                          <p:stCondLst>
                                            <p:cond delay="0"/>
                                          </p:stCondLst>
                                        </p:cTn>
                                        <p:tgtEl>
                                          <p:spTgt spid="15">
                                            <p:txEl>
                                              <p:pRg st="0" end="0"/>
                                            </p:txEl>
                                          </p:spTgt>
                                        </p:tgtEl>
                                        <p:attrNameLst>
                                          <p:attrName>style.visibility</p:attrName>
                                        </p:attrNameLst>
                                      </p:cBhvr>
                                      <p:to>
                                        <p:strVal val="visible"/>
                                      </p:to>
                                    </p:set>
                                    <p:animEffect transition="in" filter="wipe(right)">
                                      <p:cBhvr>
                                        <p:cTn id="84" dur="2000"/>
                                        <p:tgtEl>
                                          <p:spTgt spid="15">
                                            <p:txEl>
                                              <p:pRg st="0" end="0"/>
                                            </p:txEl>
                                          </p:spTgt>
                                        </p:tgtEl>
                                      </p:cBhvr>
                                    </p:animEffect>
                                  </p:childTnLst>
                                </p:cTn>
                              </p:par>
                            </p:childTnLst>
                          </p:cTn>
                        </p:par>
                        <p:par>
                          <p:cTn id="85" fill="hold">
                            <p:stCondLst>
                              <p:cond delay="35000"/>
                            </p:stCondLst>
                            <p:childTnLst>
                              <p:par>
                                <p:cTn id="86" presetID="22" presetClass="entr" presetSubtype="2" fill="hold" grpId="0" nodeType="afterEffect">
                                  <p:stCondLst>
                                    <p:cond delay="0"/>
                                  </p:stCondLst>
                                  <p:childTnLst>
                                    <p:set>
                                      <p:cBhvr>
                                        <p:cTn id="87" dur="1" fill="hold">
                                          <p:stCondLst>
                                            <p:cond delay="0"/>
                                          </p:stCondLst>
                                        </p:cTn>
                                        <p:tgtEl>
                                          <p:spTgt spid="16">
                                            <p:txEl>
                                              <p:pRg st="0" end="0"/>
                                            </p:txEl>
                                          </p:spTgt>
                                        </p:tgtEl>
                                        <p:attrNameLst>
                                          <p:attrName>style.visibility</p:attrName>
                                        </p:attrNameLst>
                                      </p:cBhvr>
                                      <p:to>
                                        <p:strVal val="visible"/>
                                      </p:to>
                                    </p:set>
                                    <p:animEffect transition="in" filter="wipe(right)">
                                      <p:cBhvr>
                                        <p:cTn id="88" dur="2000"/>
                                        <p:tgtEl>
                                          <p:spTgt spid="16">
                                            <p:txEl>
                                              <p:pRg st="0" end="0"/>
                                            </p:txEl>
                                          </p:spTgt>
                                        </p:tgtEl>
                                      </p:cBhvr>
                                    </p:animEffect>
                                  </p:childTnLst>
                                </p:cTn>
                              </p:par>
                            </p:childTnLst>
                          </p:cTn>
                        </p:par>
                        <p:par>
                          <p:cTn id="89" fill="hold">
                            <p:stCondLst>
                              <p:cond delay="37000"/>
                            </p:stCondLst>
                            <p:childTnLst>
                              <p:par>
                                <p:cTn id="90" presetID="22" presetClass="entr" presetSubtype="2" fill="hold" grpId="0" nodeType="afterEffect">
                                  <p:stCondLst>
                                    <p:cond delay="0"/>
                                  </p:stCondLst>
                                  <p:childTnLst>
                                    <p:set>
                                      <p:cBhvr>
                                        <p:cTn id="91" dur="1" fill="hold">
                                          <p:stCondLst>
                                            <p:cond delay="0"/>
                                          </p:stCondLst>
                                        </p:cTn>
                                        <p:tgtEl>
                                          <p:spTgt spid="17">
                                            <p:bg/>
                                          </p:spTgt>
                                        </p:tgtEl>
                                        <p:attrNameLst>
                                          <p:attrName>style.visibility</p:attrName>
                                        </p:attrNameLst>
                                      </p:cBhvr>
                                      <p:to>
                                        <p:strVal val="visible"/>
                                      </p:to>
                                    </p:set>
                                    <p:animEffect transition="in" filter="wipe(right)">
                                      <p:cBhvr>
                                        <p:cTn id="92" dur="2000"/>
                                        <p:tgtEl>
                                          <p:spTgt spid="17">
                                            <p:bg/>
                                          </p:spTgt>
                                        </p:tgtEl>
                                      </p:cBhvr>
                                    </p:animEffect>
                                  </p:childTnLst>
                                </p:cTn>
                              </p:par>
                            </p:childTnLst>
                          </p:cTn>
                        </p:par>
                        <p:par>
                          <p:cTn id="93" fill="hold">
                            <p:stCondLst>
                              <p:cond delay="39000"/>
                            </p:stCondLst>
                            <p:childTnLst>
                              <p:par>
                                <p:cTn id="94" presetID="22" presetClass="entr" presetSubtype="2" fill="hold" grpId="0" nodeType="afterEffect" nodePh="1">
                                  <p:stCondLst>
                                    <p:cond delay="0"/>
                                  </p:stCondLst>
                                  <p:endCondLst>
                                    <p:cond evt="begin" delay="0">
                                      <p:tn val="94"/>
                                    </p:cond>
                                  </p:endCondLst>
                                  <p:childTnLst>
                                    <p:set>
                                      <p:cBhvr>
                                        <p:cTn id="95" dur="1" fill="hold">
                                          <p:stCondLst>
                                            <p:cond delay="0"/>
                                          </p:stCondLst>
                                        </p:cTn>
                                        <p:tgtEl>
                                          <p:spTgt spid="17">
                                            <p:txEl>
                                              <p:pRg st="0" end="0"/>
                                            </p:txEl>
                                          </p:spTgt>
                                        </p:tgtEl>
                                        <p:attrNameLst>
                                          <p:attrName>style.visibility</p:attrName>
                                        </p:attrNameLst>
                                      </p:cBhvr>
                                      <p:to>
                                        <p:strVal val="visible"/>
                                      </p:to>
                                    </p:set>
                                    <p:animEffect transition="in" filter="wipe(right)">
                                      <p:cBhvr>
                                        <p:cTn id="96" dur="2000"/>
                                        <p:tgtEl>
                                          <p:spTgt spid="17">
                                            <p:txEl>
                                              <p:pRg st="0" end="0"/>
                                            </p:txEl>
                                          </p:spTgt>
                                        </p:tgtEl>
                                      </p:cBhvr>
                                    </p:animEffect>
                                  </p:childTnLst>
                                </p:cTn>
                              </p:par>
                            </p:childTnLst>
                          </p:cTn>
                        </p:par>
                        <p:par>
                          <p:cTn id="97" fill="hold">
                            <p:stCondLst>
                              <p:cond delay="41000"/>
                            </p:stCondLst>
                            <p:childTnLst>
                              <p:par>
                                <p:cTn id="98" presetID="22" presetClass="entr" presetSubtype="2" fill="hold" grpId="0" nodeType="afterEffect">
                                  <p:stCondLst>
                                    <p:cond delay="0"/>
                                  </p:stCondLst>
                                  <p:childTnLst>
                                    <p:set>
                                      <p:cBhvr>
                                        <p:cTn id="99" dur="1" fill="hold">
                                          <p:stCondLst>
                                            <p:cond delay="0"/>
                                          </p:stCondLst>
                                        </p:cTn>
                                        <p:tgtEl>
                                          <p:spTgt spid="18">
                                            <p:txEl>
                                              <p:pRg st="0" end="0"/>
                                            </p:txEl>
                                          </p:spTgt>
                                        </p:tgtEl>
                                        <p:attrNameLst>
                                          <p:attrName>style.visibility</p:attrName>
                                        </p:attrNameLst>
                                      </p:cBhvr>
                                      <p:to>
                                        <p:strVal val="visible"/>
                                      </p:to>
                                    </p:set>
                                    <p:animEffect transition="in" filter="wipe(right)">
                                      <p:cBhvr>
                                        <p:cTn id="100"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2" grpId="0" animBg="1"/>
      <p:bldP spid="3" grpId="0" build="p" animBg="1"/>
      <p:bldP spid="6" grpId="0" build="p"/>
      <p:bldP spid="7" grpId="0" build="p" animBg="1"/>
      <p:bldP spid="8" grpId="0" build="p"/>
      <p:bldP spid="11" grpId="0" build="p" animBg="1"/>
      <p:bldP spid="12" grpId="0" build="p"/>
      <p:bldP spid="13" grpId="0" build="p" animBg="1"/>
      <p:bldP spid="14" grpId="0" build="p"/>
      <p:bldP spid="15" grpId="0" build="p" animBg="1"/>
      <p:bldP spid="16" grpId="0" build="p"/>
      <p:bldP spid="17" grpId="0" build="p" animBg="1"/>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6660" y="543833"/>
            <a:ext cx="5913157" cy="1175706"/>
          </a:xfrm>
          <a:prstGeom prst="rect">
            <a:avLst/>
          </a:prstGeom>
        </p:spPr>
        <p:txBody>
          <a:bodyPr wrap="none">
            <a:spAutoFit/>
          </a:bodyPr>
          <a:lstStyle/>
          <a:p>
            <a:pPr marL="2540" lvl="0" algn="ctr" rtl="1">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کرامت انسانی در جمهوری اسلامی </a:t>
            </a:r>
            <a:endParaRPr lang="fa-IR" sz="3200" b="1" kern="0" dirty="0" smtClean="0">
              <a:ln>
                <a:solidFill>
                  <a:srgbClr val="0070C0"/>
                </a:solidFill>
              </a:ln>
              <a:solidFill>
                <a:srgbClr val="0070C0"/>
              </a:solidFill>
              <a:latin typeface="Times New Roman"/>
              <a:ea typeface="Times New Roman"/>
              <a:cs typeface="B Zar"/>
            </a:endParaRPr>
          </a:p>
          <a:p>
            <a:pPr marL="2540" lvl="0" algn="ctr" rtl="1">
              <a:spcBef>
                <a:spcPct val="20000"/>
              </a:spcBef>
              <a:spcAft>
                <a:spcPts val="0"/>
              </a:spcAft>
              <a:buClr>
                <a:srgbClr val="000000"/>
              </a:buClr>
            </a:pPr>
            <a:r>
              <a:rPr lang="fa-IR" sz="3200" b="1" kern="0" dirty="0" smtClean="0">
                <a:ln>
                  <a:solidFill>
                    <a:srgbClr val="0070C0"/>
                  </a:solidFill>
                </a:ln>
                <a:solidFill>
                  <a:srgbClr val="0070C0"/>
                </a:solidFill>
                <a:latin typeface="Times New Roman"/>
                <a:ea typeface="Times New Roman"/>
                <a:cs typeface="B Zar"/>
              </a:rPr>
              <a:t>و نشانه های </a:t>
            </a:r>
            <a:r>
              <a:rPr lang="fa-IR" sz="3200" b="1" kern="0" dirty="0">
                <a:ln>
                  <a:solidFill>
                    <a:srgbClr val="0070C0"/>
                  </a:solidFill>
                </a:ln>
                <a:solidFill>
                  <a:srgbClr val="0070C0"/>
                </a:solidFill>
                <a:latin typeface="Times New Roman"/>
                <a:ea typeface="Times New Roman"/>
                <a:cs typeface="B Zar"/>
              </a:rPr>
              <a:t>توجه به آن در بحران کرونا</a:t>
            </a:r>
            <a:endParaRPr lang="en-US" sz="2800" kern="0" dirty="0">
              <a:ln>
                <a:solidFill>
                  <a:srgbClr val="0070C0"/>
                </a:solidFill>
              </a:ln>
              <a:solidFill>
                <a:srgbClr val="0070C0"/>
              </a:solidFill>
              <a:latin typeface="Times New Roman"/>
              <a:ea typeface="Times New Roman"/>
            </a:endParaRPr>
          </a:p>
        </p:txBody>
      </p:sp>
      <p:sp>
        <p:nvSpPr>
          <p:cNvPr id="5" name="Rectangle 4"/>
          <p:cNvSpPr/>
          <p:nvPr/>
        </p:nvSpPr>
        <p:spPr>
          <a:xfrm>
            <a:off x="1077145" y="2391260"/>
            <a:ext cx="7546921"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2400" b="1" kern="0" dirty="0" smtClean="0">
                <a:solidFill>
                  <a:sysClr val="windowText" lastClr="000000"/>
                </a:solidFill>
                <a:cs typeface="B Titr"/>
              </a:rPr>
              <a:t>نگرش ها </a:t>
            </a:r>
            <a:r>
              <a:rPr lang="fa-IR" sz="2400" b="1" kern="0" dirty="0">
                <a:solidFill>
                  <a:sysClr val="windowText" lastClr="000000"/>
                </a:solidFill>
                <a:cs typeface="B Titr"/>
              </a:rPr>
              <a:t>و اقدامات کلی بعد از انقلاب اسلامی به کرامت انسان</a:t>
            </a:r>
            <a:endParaRPr kumimoji="0" lang="en-US" sz="2400" b="1" i="0" u="none" strike="noStrike" kern="0" cap="none" spc="0" normalizeH="0" baseline="0" noProof="0" dirty="0">
              <a:ln>
                <a:noFill/>
              </a:ln>
              <a:solidFill>
                <a:sysClr val="windowText" lastClr="000000"/>
              </a:solidFill>
              <a:effectLst/>
              <a:uLnTx/>
              <a:uFillTx/>
              <a:cs typeface="B Titr"/>
            </a:endParaRPr>
          </a:p>
        </p:txBody>
      </p:sp>
      <p:sp>
        <p:nvSpPr>
          <p:cNvPr id="2" name="&quot;No&quot; Symbol 1"/>
          <p:cNvSpPr/>
          <p:nvPr/>
        </p:nvSpPr>
        <p:spPr bwMode="auto">
          <a:xfrm>
            <a:off x="8662471" y="2430470"/>
            <a:ext cx="326104" cy="34645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66"/>
              </a:solidFill>
              <a:effectLst/>
              <a:latin typeface="Arial" pitchFamily="34" charset="0"/>
            </a:endParaRPr>
          </a:p>
        </p:txBody>
      </p:sp>
      <p:sp>
        <p:nvSpPr>
          <p:cNvPr id="9" name="Rectangle 8"/>
          <p:cNvSpPr/>
          <p:nvPr/>
        </p:nvSpPr>
        <p:spPr>
          <a:xfrm>
            <a:off x="155425" y="3044950"/>
            <a:ext cx="8670098" cy="3647152"/>
          </a:xfrm>
          <a:prstGeom prst="rect">
            <a:avLst/>
          </a:prstGeom>
        </p:spPr>
        <p:txBody>
          <a:bodyPr wrap="square">
            <a:spAutoFit/>
          </a:bodyPr>
          <a:lstStyle/>
          <a:p>
            <a:pPr marL="342900" indent="-342900" algn="justLow" rtl="1">
              <a:lnSpc>
                <a:spcPct val="150000"/>
              </a:lnSpc>
              <a:spcAft>
                <a:spcPts val="0"/>
              </a:spcAft>
              <a:buFont typeface="Wingdings" pitchFamily="2" charset="2"/>
              <a:buChar char="Ø"/>
            </a:pPr>
            <a:r>
              <a:rPr lang="ar-SA" sz="2200" dirty="0" smtClean="0">
                <a:solidFill>
                  <a:srgbClr val="002060"/>
                </a:solidFill>
                <a:latin typeface="Times New Roman"/>
                <a:ea typeface="Times New Roman"/>
                <a:cs typeface="B Zar" pitchFamily="2" charset="-78"/>
              </a:rPr>
              <a:t>تأسیس </a:t>
            </a:r>
            <a:r>
              <a:rPr lang="ar-SA" sz="2200" dirty="0">
                <a:solidFill>
                  <a:srgbClr val="002060"/>
                </a:solidFill>
                <a:latin typeface="Times New Roman"/>
                <a:ea typeface="Times New Roman"/>
                <a:cs typeface="B Zar" pitchFamily="2" charset="-78"/>
              </a:rPr>
              <a:t>نظام جمهوری اسلامی بر اساس رأی و نظر مردم و تداوم این امر با انتخابات­های مختلف؛ </a:t>
            </a:r>
            <a:endParaRPr lang="fa-IR" sz="2200" dirty="0" smtClean="0">
              <a:solidFill>
                <a:srgbClr val="002060"/>
              </a:solidFill>
              <a:latin typeface="Times New Roman"/>
              <a:ea typeface="Times New Roman"/>
              <a:cs typeface="B Zar" pitchFamily="2" charset="-78"/>
            </a:endParaRPr>
          </a:p>
          <a:p>
            <a:pPr marL="342900" indent="-342900" algn="justLow" rtl="1">
              <a:lnSpc>
                <a:spcPct val="150000"/>
              </a:lnSpc>
              <a:spcAft>
                <a:spcPts val="0"/>
              </a:spcAft>
              <a:buFont typeface="Wingdings" pitchFamily="2" charset="2"/>
              <a:buChar char="Ø"/>
            </a:pPr>
            <a:r>
              <a:rPr lang="ar-SA" sz="2200" dirty="0" smtClean="0">
                <a:solidFill>
                  <a:srgbClr val="002060"/>
                </a:solidFill>
                <a:latin typeface="Times New Roman"/>
                <a:ea typeface="Times New Roman"/>
                <a:cs typeface="B Zar" pitchFamily="2" charset="-78"/>
              </a:rPr>
              <a:t>توجه </a:t>
            </a:r>
            <a:r>
              <a:rPr lang="ar-SA" sz="2200" dirty="0">
                <a:solidFill>
                  <a:srgbClr val="002060"/>
                </a:solidFill>
                <a:latin typeface="Times New Roman"/>
                <a:ea typeface="Times New Roman"/>
                <a:cs typeface="B Zar" pitchFamily="2" charset="-78"/>
              </a:rPr>
              <a:t>به حقوق اقلیّت­ها همچون آزاد دانستن آنان در اجرای مراسم دینی خود، </a:t>
            </a:r>
            <a:endParaRPr lang="fa-IR" sz="2200" dirty="0" smtClean="0">
              <a:solidFill>
                <a:srgbClr val="002060"/>
              </a:solidFill>
              <a:latin typeface="Times New Roman"/>
              <a:ea typeface="Times New Roman"/>
              <a:cs typeface="B Zar" pitchFamily="2" charset="-78"/>
            </a:endParaRPr>
          </a:p>
          <a:p>
            <a:pPr marL="342900" indent="-342900" algn="justLow" rtl="1">
              <a:lnSpc>
                <a:spcPct val="150000"/>
              </a:lnSpc>
              <a:spcAft>
                <a:spcPts val="0"/>
              </a:spcAft>
              <a:buFont typeface="Wingdings" pitchFamily="2" charset="2"/>
              <a:buChar char="Ø"/>
            </a:pPr>
            <a:r>
              <a:rPr lang="ar-SA" sz="2200" dirty="0" smtClean="0">
                <a:solidFill>
                  <a:srgbClr val="002060"/>
                </a:solidFill>
                <a:latin typeface="Times New Roman"/>
                <a:ea typeface="Times New Roman"/>
                <a:cs typeface="B Zar" pitchFamily="2" charset="-78"/>
              </a:rPr>
              <a:t>توجه </a:t>
            </a:r>
            <a:r>
              <a:rPr lang="ar-SA" sz="2200" dirty="0">
                <a:solidFill>
                  <a:srgbClr val="002060"/>
                </a:solidFill>
                <a:latin typeface="Times New Roman"/>
                <a:ea typeface="Times New Roman"/>
                <a:cs typeface="B Zar" pitchFamily="2" charset="-78"/>
              </a:rPr>
              <a:t>به حقوق سیاسی اقلیت ها از طریق اعطای فرصت نمایندگی مجلس؛ </a:t>
            </a:r>
            <a:endParaRPr lang="fa-IR" sz="2200" dirty="0" smtClean="0">
              <a:solidFill>
                <a:srgbClr val="002060"/>
              </a:solidFill>
              <a:latin typeface="Times New Roman"/>
              <a:ea typeface="Times New Roman"/>
              <a:cs typeface="B Zar" pitchFamily="2" charset="-78"/>
            </a:endParaRPr>
          </a:p>
          <a:p>
            <a:pPr marL="342900" indent="-342900" algn="justLow" rtl="1">
              <a:lnSpc>
                <a:spcPct val="150000"/>
              </a:lnSpc>
              <a:spcAft>
                <a:spcPts val="0"/>
              </a:spcAft>
              <a:buFont typeface="Wingdings" pitchFamily="2" charset="2"/>
              <a:buChar char="Ø"/>
            </a:pPr>
            <a:r>
              <a:rPr lang="ar-SA" sz="2200" dirty="0" smtClean="0">
                <a:solidFill>
                  <a:srgbClr val="002060"/>
                </a:solidFill>
                <a:latin typeface="Times New Roman"/>
                <a:ea typeface="Times New Roman"/>
                <a:cs typeface="B Zar" pitchFamily="2" charset="-78"/>
              </a:rPr>
              <a:t>رعایت </a:t>
            </a:r>
            <a:r>
              <a:rPr lang="ar-SA" sz="2200" dirty="0">
                <a:solidFill>
                  <a:srgbClr val="002060"/>
                </a:solidFill>
                <a:latin typeface="Times New Roman"/>
                <a:ea typeface="Times New Roman"/>
                <a:cs typeface="B Zar" pitchFamily="2" charset="-78"/>
              </a:rPr>
              <a:t>حقوق اجتماعی افراد جامعه و احقاق حق آنان با برخورد با مجرمین؛ </a:t>
            </a:r>
            <a:endParaRPr lang="fa-IR" sz="2200" dirty="0" smtClean="0">
              <a:solidFill>
                <a:srgbClr val="002060"/>
              </a:solidFill>
              <a:latin typeface="Times New Roman"/>
              <a:ea typeface="Times New Roman"/>
              <a:cs typeface="B Zar" pitchFamily="2" charset="-78"/>
            </a:endParaRPr>
          </a:p>
          <a:p>
            <a:pPr marL="342900" indent="-342900" algn="justLow" rtl="1">
              <a:lnSpc>
                <a:spcPct val="150000"/>
              </a:lnSpc>
              <a:spcAft>
                <a:spcPts val="0"/>
              </a:spcAft>
              <a:buFont typeface="Wingdings" pitchFamily="2" charset="2"/>
              <a:buChar char="Ø"/>
            </a:pPr>
            <a:r>
              <a:rPr lang="ar-SA" sz="2200" dirty="0" smtClean="0">
                <a:solidFill>
                  <a:srgbClr val="002060"/>
                </a:solidFill>
                <a:latin typeface="Times New Roman"/>
                <a:ea typeface="Times New Roman"/>
                <a:cs typeface="B Zar" pitchFamily="2" charset="-78"/>
              </a:rPr>
              <a:t>رعایت </a:t>
            </a:r>
            <a:r>
              <a:rPr lang="ar-SA" sz="2200" dirty="0">
                <a:solidFill>
                  <a:srgbClr val="002060"/>
                </a:solidFill>
                <a:latin typeface="Times New Roman"/>
                <a:ea typeface="Times New Roman"/>
                <a:cs typeface="B Zar" pitchFamily="2" charset="-78"/>
              </a:rPr>
              <a:t>حریم خصوصی افراد؛ </a:t>
            </a:r>
            <a:endParaRPr lang="fa-IR" sz="2200" dirty="0" smtClean="0">
              <a:solidFill>
                <a:srgbClr val="002060"/>
              </a:solidFill>
              <a:latin typeface="Times New Roman"/>
              <a:ea typeface="Times New Roman"/>
              <a:cs typeface="B Zar" pitchFamily="2" charset="-78"/>
            </a:endParaRPr>
          </a:p>
          <a:p>
            <a:pPr marL="342900" indent="-342900" algn="justLow" rtl="1">
              <a:lnSpc>
                <a:spcPct val="150000"/>
              </a:lnSpc>
              <a:spcAft>
                <a:spcPts val="0"/>
              </a:spcAft>
              <a:buFont typeface="Wingdings" pitchFamily="2" charset="2"/>
              <a:buChar char="Ø"/>
            </a:pPr>
            <a:r>
              <a:rPr lang="ar-SA" sz="2200" dirty="0" smtClean="0">
                <a:solidFill>
                  <a:srgbClr val="002060"/>
                </a:solidFill>
                <a:latin typeface="Times New Roman"/>
                <a:ea typeface="Times New Roman"/>
                <a:cs typeface="B Zar" pitchFamily="2" charset="-78"/>
              </a:rPr>
              <a:t>توجه </a:t>
            </a:r>
            <a:r>
              <a:rPr lang="ar-SA" sz="2200" dirty="0">
                <a:solidFill>
                  <a:srgbClr val="002060"/>
                </a:solidFill>
                <a:latin typeface="Times New Roman"/>
                <a:ea typeface="Times New Roman"/>
                <a:cs typeface="B Zar" pitchFamily="2" charset="-78"/>
              </a:rPr>
              <a:t>به اقشار مستضعف جامعه و موفقیّت نسبی در رعایت عدالت؛ </a:t>
            </a:r>
            <a:endParaRPr lang="fa-IR" sz="2200" dirty="0" smtClean="0">
              <a:solidFill>
                <a:srgbClr val="002060"/>
              </a:solidFill>
              <a:latin typeface="Times New Roman"/>
              <a:ea typeface="Times New Roman"/>
              <a:cs typeface="B Zar" pitchFamily="2" charset="-78"/>
            </a:endParaRPr>
          </a:p>
          <a:p>
            <a:pPr marL="342900" indent="-342900" algn="justLow" rtl="1">
              <a:lnSpc>
                <a:spcPct val="150000"/>
              </a:lnSpc>
              <a:spcAft>
                <a:spcPts val="0"/>
              </a:spcAft>
              <a:buFont typeface="Wingdings" pitchFamily="2" charset="2"/>
              <a:buChar char="Ø"/>
            </a:pPr>
            <a:r>
              <a:rPr lang="ar-SA" sz="2200" dirty="0" smtClean="0">
                <a:solidFill>
                  <a:srgbClr val="002060"/>
                </a:solidFill>
                <a:latin typeface="Times New Roman"/>
                <a:ea typeface="Times New Roman"/>
                <a:cs typeface="B Zar" pitchFamily="2" charset="-78"/>
              </a:rPr>
              <a:t>تأمین </a:t>
            </a:r>
            <a:r>
              <a:rPr lang="ar-SA" sz="2200" dirty="0">
                <a:solidFill>
                  <a:srgbClr val="002060"/>
                </a:solidFill>
                <a:latin typeface="Times New Roman"/>
                <a:ea typeface="Times New Roman"/>
                <a:cs typeface="B Zar" pitchFamily="2" charset="-78"/>
              </a:rPr>
              <a:t>امنیت و استقلال </a:t>
            </a:r>
            <a:r>
              <a:rPr lang="ar-SA" sz="2200" dirty="0" smtClean="0">
                <a:solidFill>
                  <a:srgbClr val="002060"/>
                </a:solidFill>
                <a:latin typeface="Times New Roman"/>
                <a:ea typeface="Times New Roman"/>
                <a:cs typeface="B Zar" pitchFamily="2" charset="-78"/>
              </a:rPr>
              <a:t>ایران</a:t>
            </a:r>
            <a:r>
              <a:rPr lang="fa-IR" sz="2200" dirty="0" smtClean="0">
                <a:solidFill>
                  <a:srgbClr val="002060"/>
                </a:solidFill>
                <a:latin typeface="Times New Roman"/>
                <a:ea typeface="Times New Roman"/>
                <a:cs typeface="B Zar" pitchFamily="2" charset="-78"/>
              </a:rPr>
              <a:t>.</a:t>
            </a:r>
            <a:endParaRPr lang="en-US" sz="2200" dirty="0">
              <a:solidFill>
                <a:srgbClr val="002060"/>
              </a:solidFill>
              <a:effectLst/>
              <a:latin typeface="Times New Roman"/>
              <a:ea typeface="Times New Roman"/>
              <a:cs typeface="B Zar" pitchFamily="2" charset="-78"/>
            </a:endParaRPr>
          </a:p>
        </p:txBody>
      </p:sp>
    </p:spTree>
    <p:extLst>
      <p:ext uri="{BB962C8B-B14F-4D97-AF65-F5344CB8AC3E}">
        <p14:creationId xmlns:p14="http://schemas.microsoft.com/office/powerpoint/2010/main" val="30619526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3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right)">
                                      <p:cBhvr>
                                        <p:cTn id="29" dur="20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right)">
                                      <p:cBhvr>
                                        <p:cTn id="34" dur="20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right)">
                                      <p:cBhvr>
                                        <p:cTn id="39" dur="20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right)">
                                      <p:cBhvr>
                                        <p:cTn id="44" dur="20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right)">
                                      <p:cBhvr>
                                        <p:cTn id="49" dur="2000"/>
                                        <p:tgtEl>
                                          <p:spTgt spid="9">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wipe(right)">
                                      <p:cBhvr>
                                        <p:cTn id="54" dur="2000"/>
                                        <p:tgtEl>
                                          <p:spTgt spid="9">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animEffect transition="in" filter="wipe(right)">
                                      <p:cBhvr>
                                        <p:cTn id="59"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2" grpId="0" animBg="1"/>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6660" y="543833"/>
            <a:ext cx="5913157" cy="1175706"/>
          </a:xfrm>
          <a:prstGeom prst="rect">
            <a:avLst/>
          </a:prstGeom>
        </p:spPr>
        <p:txBody>
          <a:bodyPr wrap="none">
            <a:spAutoFit/>
          </a:bodyPr>
          <a:lstStyle/>
          <a:p>
            <a:pPr marL="2540" lvl="0" algn="ctr" rtl="1">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کرامت انسانی در جمهوری اسلامی </a:t>
            </a:r>
            <a:endParaRPr lang="fa-IR" sz="3200" b="1" kern="0" dirty="0" smtClean="0">
              <a:ln>
                <a:solidFill>
                  <a:srgbClr val="0070C0"/>
                </a:solidFill>
              </a:ln>
              <a:solidFill>
                <a:srgbClr val="0070C0"/>
              </a:solidFill>
              <a:latin typeface="Times New Roman"/>
              <a:ea typeface="Times New Roman"/>
              <a:cs typeface="B Zar"/>
            </a:endParaRPr>
          </a:p>
          <a:p>
            <a:pPr marL="2540" lvl="0" algn="ctr" rtl="1">
              <a:spcBef>
                <a:spcPct val="20000"/>
              </a:spcBef>
              <a:spcAft>
                <a:spcPts val="0"/>
              </a:spcAft>
              <a:buClr>
                <a:srgbClr val="000000"/>
              </a:buClr>
            </a:pPr>
            <a:r>
              <a:rPr lang="fa-IR" sz="3200" b="1" kern="0" dirty="0" smtClean="0">
                <a:ln>
                  <a:solidFill>
                    <a:srgbClr val="0070C0"/>
                  </a:solidFill>
                </a:ln>
                <a:solidFill>
                  <a:srgbClr val="0070C0"/>
                </a:solidFill>
                <a:latin typeface="Times New Roman"/>
                <a:ea typeface="Times New Roman"/>
                <a:cs typeface="B Zar"/>
              </a:rPr>
              <a:t>و نشانه های </a:t>
            </a:r>
            <a:r>
              <a:rPr lang="fa-IR" sz="3200" b="1" kern="0" dirty="0">
                <a:ln>
                  <a:solidFill>
                    <a:srgbClr val="0070C0"/>
                  </a:solidFill>
                </a:ln>
                <a:solidFill>
                  <a:srgbClr val="0070C0"/>
                </a:solidFill>
                <a:latin typeface="Times New Roman"/>
                <a:ea typeface="Times New Roman"/>
                <a:cs typeface="B Zar"/>
              </a:rPr>
              <a:t>توجه به آن در بحران کرونا</a:t>
            </a:r>
            <a:endParaRPr lang="en-US" sz="2800" kern="0" dirty="0">
              <a:ln>
                <a:solidFill>
                  <a:srgbClr val="0070C0"/>
                </a:solidFill>
              </a:ln>
              <a:solidFill>
                <a:srgbClr val="0070C0"/>
              </a:solidFill>
              <a:latin typeface="Times New Roman"/>
              <a:ea typeface="Times New Roman"/>
            </a:endParaRPr>
          </a:p>
        </p:txBody>
      </p:sp>
      <p:sp>
        <p:nvSpPr>
          <p:cNvPr id="5" name="Rectangle 4"/>
          <p:cNvSpPr/>
          <p:nvPr/>
        </p:nvSpPr>
        <p:spPr>
          <a:xfrm>
            <a:off x="155425" y="2391260"/>
            <a:ext cx="8468641"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2400" b="1" kern="0" dirty="0">
                <a:solidFill>
                  <a:sysClr val="windowText" lastClr="000000"/>
                </a:solidFill>
                <a:cs typeface="B Titr"/>
              </a:rPr>
              <a:t>چگونگی مواجهه جمهوری اسلامی با بحران کرونا و رعایت کرامت انسانی </a:t>
            </a:r>
            <a:endParaRPr kumimoji="0" lang="en-US" sz="2400" b="1" i="0" u="none" strike="noStrike" kern="0" cap="none" spc="0" normalizeH="0" baseline="0" noProof="0" dirty="0">
              <a:ln>
                <a:noFill/>
              </a:ln>
              <a:solidFill>
                <a:sysClr val="windowText" lastClr="000000"/>
              </a:solidFill>
              <a:effectLst/>
              <a:uLnTx/>
              <a:uFillTx/>
              <a:cs typeface="B Titr"/>
            </a:endParaRPr>
          </a:p>
        </p:txBody>
      </p:sp>
      <p:sp>
        <p:nvSpPr>
          <p:cNvPr id="2" name="&quot;No&quot; Symbol 1"/>
          <p:cNvSpPr/>
          <p:nvPr/>
        </p:nvSpPr>
        <p:spPr bwMode="auto">
          <a:xfrm>
            <a:off x="8662471" y="2430470"/>
            <a:ext cx="326104" cy="346450"/>
          </a:xfrm>
          <a:prstGeom prst="noSmoking">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66"/>
              </a:solidFill>
              <a:effectLst/>
              <a:latin typeface="Arial" pitchFamily="34" charset="0"/>
            </a:endParaRPr>
          </a:p>
        </p:txBody>
      </p:sp>
      <p:sp>
        <p:nvSpPr>
          <p:cNvPr id="3" name="Rounded Rectangle 2"/>
          <p:cNvSpPr/>
          <p:nvPr/>
        </p:nvSpPr>
        <p:spPr bwMode="auto">
          <a:xfrm>
            <a:off x="1566660" y="3467405"/>
            <a:ext cx="5913157" cy="2688350"/>
          </a:xfrm>
          <a:prstGeom prst="roundRect">
            <a:avLst/>
          </a:prstGeom>
          <a:solidFill>
            <a:schemeClr val="accent1">
              <a:lumMod val="40000"/>
              <a:lumOff val="60000"/>
            </a:schemeClr>
          </a:solidFill>
          <a:ln>
            <a:headEnd type="none" w="med" len="med"/>
            <a:tailEnd type="none" w="med" len="med"/>
          </a:ln>
          <a:scene3d>
            <a:camera prst="perspectiveAbove"/>
            <a:lightRig rig="threePt" dir="t">
              <a:rot lat="0" lon="0" rev="1200000"/>
            </a:lightRig>
          </a:scene3d>
          <a:sp3d>
            <a:bevelT w="63500" h="25400"/>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rtl="1"/>
            <a:endParaRPr lang="fa-IR" sz="3200" b="1" dirty="0" smtClean="0">
              <a:solidFill>
                <a:srgbClr val="002060"/>
              </a:solidFill>
              <a:latin typeface="Times New Roman"/>
              <a:ea typeface="Times New Roman"/>
              <a:cs typeface="B Zar" pitchFamily="2" charset="-78"/>
            </a:endParaRPr>
          </a:p>
          <a:p>
            <a:pPr algn="ctr" rtl="1"/>
            <a:r>
              <a:rPr lang="ar-SA" sz="3200" b="1" dirty="0" smtClean="0">
                <a:solidFill>
                  <a:srgbClr val="002060"/>
                </a:solidFill>
                <a:latin typeface="Times New Roman"/>
                <a:ea typeface="Times New Roman"/>
                <a:cs typeface="B Zar" pitchFamily="2" charset="-78"/>
              </a:rPr>
              <a:t>مهار </a:t>
            </a:r>
            <a:r>
              <a:rPr lang="ar-SA" sz="3200" b="1" dirty="0">
                <a:solidFill>
                  <a:srgbClr val="002060"/>
                </a:solidFill>
                <a:latin typeface="Times New Roman"/>
                <a:ea typeface="Times New Roman"/>
                <a:cs typeface="B Zar" pitchFamily="2" charset="-78"/>
              </a:rPr>
              <a:t>این بیماری از زمانی که نسبت به شیوع کرونا در ایران اطمینان پیدا کرد</a:t>
            </a:r>
            <a:r>
              <a:rPr lang="fa-IR" sz="3200" b="1" dirty="0">
                <a:solidFill>
                  <a:srgbClr val="002060"/>
                </a:solidFill>
                <a:latin typeface="Times New Roman"/>
                <a:ea typeface="Times New Roman"/>
                <a:cs typeface="B Zar" pitchFamily="2" charset="-78"/>
              </a:rPr>
              <a:t>.</a:t>
            </a:r>
            <a:endParaRPr lang="ar-SA" sz="3200" b="1" dirty="0">
              <a:solidFill>
                <a:srgbClr val="002060"/>
              </a:solidFill>
              <a:latin typeface="Times New Roman"/>
              <a:ea typeface="Times New Roman"/>
              <a:cs typeface="B Zar" pitchFamily="2" charset="-78"/>
            </a:endParaRPr>
          </a:p>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ounded Rectangle 6"/>
          <p:cNvSpPr/>
          <p:nvPr/>
        </p:nvSpPr>
        <p:spPr bwMode="auto">
          <a:xfrm>
            <a:off x="1576410" y="3467405"/>
            <a:ext cx="5913157" cy="2688350"/>
          </a:xfrm>
          <a:prstGeom prst="roundRect">
            <a:avLst/>
          </a:prstGeom>
          <a:solidFill>
            <a:schemeClr val="accent1">
              <a:lumMod val="40000"/>
              <a:lumOff val="60000"/>
            </a:schemeClr>
          </a:solidFill>
          <a:ln>
            <a:headEnd type="none" w="med" len="med"/>
            <a:tailEnd type="none" w="med" len="med"/>
          </a:ln>
          <a:scene3d>
            <a:camera prst="perspectiveAbove"/>
            <a:lightRig rig="threePt" dir="t">
              <a:rot lat="0" lon="0" rev="1200000"/>
            </a:lightRig>
          </a:scene3d>
          <a:sp3d>
            <a:bevelT w="63500" h="25400"/>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rtl="1"/>
            <a:endParaRPr lang="fa-IR" sz="1400" b="1" dirty="0">
              <a:solidFill>
                <a:srgbClr val="002060"/>
              </a:solidFill>
              <a:latin typeface="Times New Roman"/>
              <a:ea typeface="Times New Roman"/>
              <a:cs typeface="B Zar" pitchFamily="2" charset="-78"/>
            </a:endParaRPr>
          </a:p>
          <a:p>
            <a:pPr algn="ctr" rtl="1"/>
            <a:r>
              <a:rPr lang="ar-SA" sz="3200" b="1" dirty="0" smtClean="0">
                <a:solidFill>
                  <a:srgbClr val="002060"/>
                </a:solidFill>
                <a:latin typeface="Times New Roman"/>
                <a:ea typeface="Times New Roman"/>
                <a:cs typeface="B Zar" pitchFamily="2" charset="-78"/>
              </a:rPr>
              <a:t>ترجیح </a:t>
            </a:r>
            <a:r>
              <a:rPr lang="ar-SA" sz="3200" b="1" dirty="0">
                <a:solidFill>
                  <a:srgbClr val="002060"/>
                </a:solidFill>
                <a:latin typeface="Times New Roman"/>
                <a:ea typeface="Times New Roman"/>
                <a:cs typeface="B Zar" pitchFamily="2" charset="-78"/>
              </a:rPr>
              <a:t>سلامت انسان ها بر مناسک دینی و تعطیلی مراکز دینی و زیارتی برای جلوگیری از ابتلا به کرونا از سوی علما و فقهای شیعه.</a:t>
            </a:r>
          </a:p>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ounded Rectangle 7"/>
          <p:cNvSpPr/>
          <p:nvPr/>
        </p:nvSpPr>
        <p:spPr bwMode="auto">
          <a:xfrm>
            <a:off x="1538005" y="3467405"/>
            <a:ext cx="5913157" cy="2688350"/>
          </a:xfrm>
          <a:prstGeom prst="roundRect">
            <a:avLst/>
          </a:prstGeom>
          <a:solidFill>
            <a:schemeClr val="accent1">
              <a:lumMod val="40000"/>
              <a:lumOff val="60000"/>
            </a:schemeClr>
          </a:solidFill>
          <a:ln>
            <a:headEnd type="none" w="med" len="med"/>
            <a:tailEnd type="none" w="med" len="med"/>
          </a:ln>
          <a:scene3d>
            <a:camera prst="perspectiveAbove"/>
            <a:lightRig rig="threePt" dir="t">
              <a:rot lat="0" lon="0" rev="1200000"/>
            </a:lightRig>
          </a:scene3d>
          <a:sp3d>
            <a:bevelT w="63500" h="25400"/>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rtl="1"/>
            <a:endParaRPr lang="fa-IR" sz="1400" b="1" dirty="0">
              <a:solidFill>
                <a:srgbClr val="002060"/>
              </a:solidFill>
              <a:latin typeface="Times New Roman"/>
              <a:ea typeface="Times New Roman"/>
              <a:cs typeface="B Zar" pitchFamily="2" charset="-78"/>
            </a:endParaRPr>
          </a:p>
          <a:p>
            <a:pPr algn="ctr" rtl="1"/>
            <a:endParaRPr lang="fa-IR" sz="3600" b="1" dirty="0" smtClean="0">
              <a:solidFill>
                <a:srgbClr val="002060"/>
              </a:solidFill>
              <a:latin typeface="Times New Roman"/>
              <a:ea typeface="Times New Roman"/>
              <a:cs typeface="B Zar" pitchFamily="2" charset="-78"/>
            </a:endParaRPr>
          </a:p>
          <a:p>
            <a:pPr algn="ctr" rtl="1"/>
            <a:r>
              <a:rPr lang="ar-SA" sz="3600" b="1" dirty="0" smtClean="0">
                <a:solidFill>
                  <a:srgbClr val="002060"/>
                </a:solidFill>
                <a:latin typeface="Times New Roman"/>
                <a:ea typeface="Times New Roman"/>
                <a:cs typeface="B Zar" pitchFamily="2" charset="-78"/>
              </a:rPr>
              <a:t>عدم </a:t>
            </a:r>
            <a:r>
              <a:rPr lang="ar-SA" sz="3600" b="1" dirty="0">
                <a:solidFill>
                  <a:srgbClr val="002060"/>
                </a:solidFill>
                <a:latin typeface="Times New Roman"/>
                <a:ea typeface="Times New Roman"/>
                <a:cs typeface="B Zar" pitchFamily="2" charset="-78"/>
              </a:rPr>
              <a:t>تمایز قومی و نژادی در درمان بیماران </a:t>
            </a:r>
          </a:p>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Rounded Rectangle 9"/>
          <p:cNvSpPr/>
          <p:nvPr/>
        </p:nvSpPr>
        <p:spPr bwMode="auto">
          <a:xfrm>
            <a:off x="1499600" y="3467405"/>
            <a:ext cx="5913157" cy="2688350"/>
          </a:xfrm>
          <a:prstGeom prst="roundRect">
            <a:avLst/>
          </a:prstGeom>
          <a:solidFill>
            <a:schemeClr val="accent1">
              <a:lumMod val="40000"/>
              <a:lumOff val="60000"/>
            </a:schemeClr>
          </a:solidFill>
          <a:ln>
            <a:headEnd type="none" w="med" len="med"/>
            <a:tailEnd type="none" w="med" len="med"/>
          </a:ln>
          <a:scene3d>
            <a:camera prst="perspectiveAbove"/>
            <a:lightRig rig="threePt" dir="t">
              <a:rot lat="0" lon="0" rev="1200000"/>
            </a:lightRig>
          </a:scene3d>
          <a:sp3d>
            <a:bevelT w="63500" h="25400"/>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rtl="1"/>
            <a:endParaRPr lang="fa-IR" sz="1400" b="1" dirty="0">
              <a:solidFill>
                <a:srgbClr val="002060"/>
              </a:solidFill>
              <a:latin typeface="Times New Roman"/>
              <a:ea typeface="Times New Roman"/>
              <a:cs typeface="B Zar" pitchFamily="2" charset="-78"/>
            </a:endParaRPr>
          </a:p>
          <a:p>
            <a:pPr algn="ctr" rtl="1"/>
            <a:endParaRPr lang="fa-IR" sz="1200" b="1" dirty="0" smtClean="0">
              <a:solidFill>
                <a:srgbClr val="002060"/>
              </a:solidFill>
              <a:latin typeface="Times New Roman"/>
              <a:ea typeface="Times New Roman"/>
              <a:cs typeface="B Zar" pitchFamily="2" charset="-78"/>
            </a:endParaRPr>
          </a:p>
          <a:p>
            <a:pPr algn="ctr" rtl="1"/>
            <a:r>
              <a:rPr lang="ar-SA" sz="3600" b="1" dirty="0">
                <a:solidFill>
                  <a:srgbClr val="002060"/>
                </a:solidFill>
                <a:latin typeface="Times New Roman"/>
                <a:ea typeface="Times New Roman"/>
                <a:cs typeface="B Zar" pitchFamily="2" charset="-78"/>
              </a:rPr>
              <a:t>درمان اتباع خارجی به خصوص مهاجرین افغانستانی به صورت رایگان </a:t>
            </a:r>
          </a:p>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Rounded Rectangle 10"/>
          <p:cNvSpPr/>
          <p:nvPr/>
        </p:nvSpPr>
        <p:spPr bwMode="auto">
          <a:xfrm>
            <a:off x="1461195" y="3467405"/>
            <a:ext cx="5913157" cy="2688350"/>
          </a:xfrm>
          <a:prstGeom prst="roundRect">
            <a:avLst/>
          </a:prstGeom>
          <a:solidFill>
            <a:schemeClr val="accent1">
              <a:lumMod val="40000"/>
              <a:lumOff val="60000"/>
            </a:schemeClr>
          </a:solidFill>
          <a:ln>
            <a:headEnd type="none" w="med" len="med"/>
            <a:tailEnd type="none" w="med" len="med"/>
          </a:ln>
          <a:scene3d>
            <a:camera prst="perspectiveAbove"/>
            <a:lightRig rig="threePt" dir="t">
              <a:rot lat="0" lon="0" rev="1200000"/>
            </a:lightRig>
          </a:scene3d>
          <a:sp3d>
            <a:bevelT w="63500" h="25400"/>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rtl="1"/>
            <a:endParaRPr lang="fa-IR" sz="1400" b="1" dirty="0">
              <a:solidFill>
                <a:srgbClr val="002060"/>
              </a:solidFill>
              <a:latin typeface="Times New Roman"/>
              <a:ea typeface="Times New Roman"/>
              <a:cs typeface="B Zar" pitchFamily="2" charset="-78"/>
            </a:endParaRPr>
          </a:p>
          <a:p>
            <a:pPr algn="ctr" rtl="1"/>
            <a:endParaRPr lang="fa-IR" sz="1200" b="1" dirty="0" smtClean="0">
              <a:solidFill>
                <a:srgbClr val="002060"/>
              </a:solidFill>
              <a:latin typeface="Times New Roman"/>
              <a:ea typeface="Times New Roman"/>
              <a:cs typeface="B Zar" pitchFamily="2" charset="-78"/>
            </a:endParaRPr>
          </a:p>
          <a:p>
            <a:pPr algn="ctr" rtl="1"/>
            <a:r>
              <a:rPr lang="ar-SA" sz="3600" b="1" dirty="0">
                <a:solidFill>
                  <a:srgbClr val="002060"/>
                </a:solidFill>
                <a:latin typeface="Times New Roman"/>
                <a:ea typeface="Times New Roman"/>
                <a:cs typeface="B Zar" pitchFamily="2" charset="-78"/>
              </a:rPr>
              <a:t>برداشتن موانعی همچون فقر و مشکلات مالی افراد از سوی دولت در درمان بیماری کرونا</a:t>
            </a:r>
          </a:p>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Rounded Rectangle 11"/>
          <p:cNvSpPr/>
          <p:nvPr/>
        </p:nvSpPr>
        <p:spPr bwMode="auto">
          <a:xfrm>
            <a:off x="1422790" y="3467405"/>
            <a:ext cx="5913157" cy="2688350"/>
          </a:xfrm>
          <a:prstGeom prst="roundRect">
            <a:avLst/>
          </a:prstGeom>
          <a:solidFill>
            <a:schemeClr val="accent1">
              <a:lumMod val="40000"/>
              <a:lumOff val="60000"/>
            </a:schemeClr>
          </a:solidFill>
          <a:ln>
            <a:headEnd type="none" w="med" len="med"/>
            <a:tailEnd type="none" w="med" len="med"/>
          </a:ln>
          <a:scene3d>
            <a:camera prst="perspectiveAbove"/>
            <a:lightRig rig="threePt" dir="t">
              <a:rot lat="0" lon="0" rev="1200000"/>
            </a:lightRig>
          </a:scene3d>
          <a:sp3d>
            <a:bevelT w="63500" h="25400"/>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rtl="1"/>
            <a:endParaRPr lang="fa-IR" sz="1400" b="1" dirty="0">
              <a:solidFill>
                <a:srgbClr val="002060"/>
              </a:solidFill>
              <a:latin typeface="Times New Roman"/>
              <a:ea typeface="Times New Roman"/>
              <a:cs typeface="B Zar" pitchFamily="2" charset="-78"/>
            </a:endParaRPr>
          </a:p>
          <a:p>
            <a:pPr algn="ctr" rtl="1"/>
            <a:r>
              <a:rPr lang="ar-SA" sz="3600" b="1" dirty="0" smtClean="0">
                <a:solidFill>
                  <a:srgbClr val="002060"/>
                </a:solidFill>
                <a:latin typeface="Times New Roman"/>
                <a:ea typeface="Times New Roman"/>
                <a:cs typeface="B Zar" pitchFamily="2" charset="-78"/>
              </a:rPr>
              <a:t>تلاش </a:t>
            </a:r>
            <a:r>
              <a:rPr lang="ar-SA" sz="3600" b="1" dirty="0">
                <a:solidFill>
                  <a:srgbClr val="002060"/>
                </a:solidFill>
                <a:latin typeface="Times New Roman"/>
                <a:ea typeface="Times New Roman"/>
                <a:cs typeface="B Zar" pitchFamily="2" charset="-78"/>
              </a:rPr>
              <a:t>نیروهای نظامی ایران، سپاه، ارتش، بسیج، نیروی انتظامی و وزارت دفاع در زمینه مهار کرونا و درمان بیماران کرونایی،</a:t>
            </a:r>
          </a:p>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Rounded Rectangle 12"/>
          <p:cNvSpPr/>
          <p:nvPr/>
        </p:nvSpPr>
        <p:spPr bwMode="auto">
          <a:xfrm>
            <a:off x="1384385" y="3467405"/>
            <a:ext cx="5913157" cy="2688350"/>
          </a:xfrm>
          <a:prstGeom prst="roundRect">
            <a:avLst/>
          </a:prstGeom>
          <a:solidFill>
            <a:schemeClr val="accent1">
              <a:lumMod val="40000"/>
              <a:lumOff val="60000"/>
            </a:schemeClr>
          </a:solidFill>
          <a:ln>
            <a:headEnd type="none" w="med" len="med"/>
            <a:tailEnd type="none" w="med" len="med"/>
          </a:ln>
          <a:scene3d>
            <a:camera prst="perspectiveAbove"/>
            <a:lightRig rig="threePt" dir="t">
              <a:rot lat="0" lon="0" rev="1200000"/>
            </a:lightRig>
          </a:scene3d>
          <a:sp3d>
            <a:bevelT w="63500" h="25400"/>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rtl="1"/>
            <a:endParaRPr lang="fa-IR" sz="1400" b="1" dirty="0">
              <a:solidFill>
                <a:srgbClr val="002060"/>
              </a:solidFill>
              <a:latin typeface="Times New Roman"/>
              <a:ea typeface="Times New Roman"/>
              <a:cs typeface="B Zar" pitchFamily="2" charset="-78"/>
            </a:endParaRPr>
          </a:p>
          <a:p>
            <a:pPr algn="ctr" rtl="1"/>
            <a:endParaRPr lang="fa-IR" sz="2000" b="1" dirty="0" smtClean="0">
              <a:solidFill>
                <a:srgbClr val="002060"/>
              </a:solidFill>
              <a:latin typeface="Times New Roman"/>
              <a:ea typeface="Times New Roman"/>
              <a:cs typeface="B Zar" pitchFamily="2" charset="-78"/>
            </a:endParaRPr>
          </a:p>
          <a:p>
            <a:pPr algn="ctr" rtl="1"/>
            <a:r>
              <a:rPr lang="ar-SA" sz="3600" b="1" dirty="0" smtClean="0">
                <a:solidFill>
                  <a:srgbClr val="002060"/>
                </a:solidFill>
                <a:latin typeface="Times New Roman"/>
                <a:ea typeface="Times New Roman"/>
                <a:cs typeface="B Zar" pitchFamily="2" charset="-78"/>
              </a:rPr>
              <a:t>حضور </a:t>
            </a:r>
            <a:r>
              <a:rPr lang="ar-SA" sz="3600" b="1" dirty="0">
                <a:solidFill>
                  <a:srgbClr val="002060"/>
                </a:solidFill>
                <a:latin typeface="Times New Roman"/>
                <a:ea typeface="Times New Roman"/>
                <a:cs typeface="B Zar" pitchFamily="2" charset="-78"/>
              </a:rPr>
              <a:t>مخلصانه شمار زیادی از بسیجیان و طلّاب در </a:t>
            </a:r>
            <a:r>
              <a:rPr lang="ar-SA" sz="3600" b="1" dirty="0" smtClean="0">
                <a:solidFill>
                  <a:srgbClr val="002060"/>
                </a:solidFill>
                <a:latin typeface="Times New Roman"/>
                <a:ea typeface="Times New Roman"/>
                <a:cs typeface="B Zar" pitchFamily="2" charset="-78"/>
              </a:rPr>
              <a:t>بیمارستان</a:t>
            </a:r>
            <a:r>
              <a:rPr lang="fa-IR" sz="3600" b="1" dirty="0" smtClean="0">
                <a:solidFill>
                  <a:srgbClr val="002060"/>
                </a:solidFill>
                <a:latin typeface="Times New Roman"/>
                <a:ea typeface="Times New Roman"/>
                <a:cs typeface="B Zar" pitchFamily="2" charset="-78"/>
              </a:rPr>
              <a:t> </a:t>
            </a:r>
            <a:r>
              <a:rPr lang="ar-SA" sz="3600" b="1" dirty="0" smtClean="0">
                <a:solidFill>
                  <a:srgbClr val="002060"/>
                </a:solidFill>
                <a:latin typeface="Times New Roman"/>
                <a:ea typeface="Times New Roman"/>
                <a:cs typeface="B Zar" pitchFamily="2" charset="-78"/>
              </a:rPr>
              <a:t>ها</a:t>
            </a:r>
            <a:endParaRPr lang="ar-SA" sz="3600" b="1" dirty="0">
              <a:solidFill>
                <a:srgbClr val="002060"/>
              </a:solidFill>
              <a:latin typeface="Times New Roman"/>
              <a:ea typeface="Times New Roman"/>
              <a:cs typeface="B Zar" pitchFamily="2" charset="-78"/>
            </a:endParaRPr>
          </a:p>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Rounded Rectangle 13"/>
          <p:cNvSpPr/>
          <p:nvPr/>
        </p:nvSpPr>
        <p:spPr bwMode="auto">
          <a:xfrm>
            <a:off x="1345980" y="3467405"/>
            <a:ext cx="5913157" cy="2688350"/>
          </a:xfrm>
          <a:prstGeom prst="roundRect">
            <a:avLst/>
          </a:prstGeom>
          <a:solidFill>
            <a:schemeClr val="accent1">
              <a:lumMod val="40000"/>
              <a:lumOff val="60000"/>
            </a:schemeClr>
          </a:solidFill>
          <a:ln>
            <a:headEnd type="none" w="med" len="med"/>
            <a:tailEnd type="none" w="med" len="med"/>
          </a:ln>
          <a:scene3d>
            <a:camera prst="perspectiveAbove"/>
            <a:lightRig rig="threePt" dir="t">
              <a:rot lat="0" lon="0" rev="1200000"/>
            </a:lightRig>
          </a:scene3d>
          <a:sp3d>
            <a:bevelT w="63500" h="25400"/>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rtl="1"/>
            <a:endParaRPr lang="fa-IR" sz="1600" b="1" dirty="0" smtClean="0">
              <a:solidFill>
                <a:srgbClr val="002060"/>
              </a:solidFill>
              <a:latin typeface="Times New Roman"/>
              <a:ea typeface="Times New Roman"/>
              <a:cs typeface="B Zar" pitchFamily="2" charset="-78"/>
            </a:endParaRPr>
          </a:p>
          <a:p>
            <a:pPr algn="ctr" rtl="1"/>
            <a:r>
              <a:rPr lang="ar-SA" sz="2800" b="1" dirty="0">
                <a:solidFill>
                  <a:srgbClr val="002060"/>
                </a:solidFill>
                <a:latin typeface="Times New Roman"/>
                <a:ea typeface="Times New Roman"/>
                <a:cs typeface="B Zar" pitchFamily="2" charset="-78"/>
              </a:rPr>
              <a:t>از آنجا که در مذهب و فرهنگ اسلام، احترام به میّت اهمیّت زیادی دارد، تدفین و خاکسپاری </a:t>
            </a:r>
            <a:r>
              <a:rPr lang="ar-SA" sz="2800" b="1" dirty="0" smtClean="0">
                <a:solidFill>
                  <a:srgbClr val="002060"/>
                </a:solidFill>
                <a:latin typeface="Times New Roman"/>
                <a:ea typeface="Times New Roman"/>
                <a:cs typeface="B Zar" pitchFamily="2" charset="-78"/>
              </a:rPr>
              <a:t>فوتی</a:t>
            </a:r>
            <a:r>
              <a:rPr lang="fa-IR" sz="2800" b="1" dirty="0" smtClean="0">
                <a:solidFill>
                  <a:srgbClr val="002060"/>
                </a:solidFill>
                <a:latin typeface="Times New Roman"/>
                <a:ea typeface="Times New Roman"/>
                <a:cs typeface="B Zar" pitchFamily="2" charset="-78"/>
              </a:rPr>
              <a:t> </a:t>
            </a:r>
            <a:r>
              <a:rPr lang="ar-SA" sz="2800" b="1" dirty="0" smtClean="0">
                <a:solidFill>
                  <a:srgbClr val="002060"/>
                </a:solidFill>
                <a:latin typeface="Times New Roman"/>
                <a:ea typeface="Times New Roman"/>
                <a:cs typeface="B Zar" pitchFamily="2" charset="-78"/>
              </a:rPr>
              <a:t>های </a:t>
            </a:r>
            <a:r>
              <a:rPr lang="ar-SA" sz="2800" b="1" dirty="0">
                <a:solidFill>
                  <a:srgbClr val="002060"/>
                </a:solidFill>
                <a:latin typeface="Times New Roman"/>
                <a:ea typeface="Times New Roman"/>
                <a:cs typeface="B Zar" pitchFamily="2" charset="-78"/>
              </a:rPr>
              <a:t>کرونایی توسط طلّاب و روحانیون صورت گرفت. </a:t>
            </a:r>
          </a:p>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569527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3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000" fill="hold"/>
                                        <p:tgtEl>
                                          <p:spTgt spid="3"/>
                                        </p:tgtEl>
                                        <p:attrNameLst>
                                          <p:attrName>ppt_w</p:attrName>
                                        </p:attrNameLst>
                                      </p:cBhvr>
                                      <p:tavLst>
                                        <p:tav tm="0">
                                          <p:val>
                                            <p:fltVal val="0"/>
                                          </p:val>
                                        </p:tav>
                                        <p:tav tm="100000">
                                          <p:val>
                                            <p:strVal val="#ppt_w"/>
                                          </p:val>
                                        </p:tav>
                                      </p:tavLst>
                                    </p:anim>
                                    <p:anim calcmode="lin" valueType="num">
                                      <p:cBhvr>
                                        <p:cTn id="30" dur="2000" fill="hold"/>
                                        <p:tgtEl>
                                          <p:spTgt spid="3"/>
                                        </p:tgtEl>
                                        <p:attrNameLst>
                                          <p:attrName>ppt_h</p:attrName>
                                        </p:attrNameLst>
                                      </p:cBhvr>
                                      <p:tavLst>
                                        <p:tav tm="0">
                                          <p:val>
                                            <p:fltVal val="0"/>
                                          </p:val>
                                        </p:tav>
                                        <p:tav tm="100000">
                                          <p:val>
                                            <p:strVal val="#ppt_h"/>
                                          </p:val>
                                        </p:tav>
                                      </p:tavLst>
                                    </p:anim>
                                    <p:animEffect transition="in" filter="fade">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000" fill="hold"/>
                                        <p:tgtEl>
                                          <p:spTgt spid="7"/>
                                        </p:tgtEl>
                                        <p:attrNameLst>
                                          <p:attrName>ppt_w</p:attrName>
                                        </p:attrNameLst>
                                      </p:cBhvr>
                                      <p:tavLst>
                                        <p:tav tm="0">
                                          <p:val>
                                            <p:fltVal val="0"/>
                                          </p:val>
                                        </p:tav>
                                        <p:tav tm="100000">
                                          <p:val>
                                            <p:strVal val="#ppt_w"/>
                                          </p:val>
                                        </p:tav>
                                      </p:tavLst>
                                    </p:anim>
                                    <p:anim calcmode="lin" valueType="num">
                                      <p:cBhvr>
                                        <p:cTn id="37" dur="2000" fill="hold"/>
                                        <p:tgtEl>
                                          <p:spTgt spid="7"/>
                                        </p:tgtEl>
                                        <p:attrNameLst>
                                          <p:attrName>ppt_h</p:attrName>
                                        </p:attrNameLst>
                                      </p:cBhvr>
                                      <p:tavLst>
                                        <p:tav tm="0">
                                          <p:val>
                                            <p:fltVal val="0"/>
                                          </p:val>
                                        </p:tav>
                                        <p:tav tm="100000">
                                          <p:val>
                                            <p:strVal val="#ppt_h"/>
                                          </p:val>
                                        </p:tav>
                                      </p:tavLst>
                                    </p:anim>
                                    <p:animEffect transition="in" filter="fade">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000" fill="hold"/>
                                        <p:tgtEl>
                                          <p:spTgt spid="8"/>
                                        </p:tgtEl>
                                        <p:attrNameLst>
                                          <p:attrName>ppt_w</p:attrName>
                                        </p:attrNameLst>
                                      </p:cBhvr>
                                      <p:tavLst>
                                        <p:tav tm="0">
                                          <p:val>
                                            <p:fltVal val="0"/>
                                          </p:val>
                                        </p:tav>
                                        <p:tav tm="100000">
                                          <p:val>
                                            <p:strVal val="#ppt_w"/>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Effect transition="in" filter="fad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2000" fill="hold"/>
                                        <p:tgtEl>
                                          <p:spTgt spid="10"/>
                                        </p:tgtEl>
                                        <p:attrNameLst>
                                          <p:attrName>ppt_w</p:attrName>
                                        </p:attrNameLst>
                                      </p:cBhvr>
                                      <p:tavLst>
                                        <p:tav tm="0">
                                          <p:val>
                                            <p:fltVal val="0"/>
                                          </p:val>
                                        </p:tav>
                                        <p:tav tm="100000">
                                          <p:val>
                                            <p:strVal val="#ppt_w"/>
                                          </p:val>
                                        </p:tav>
                                      </p:tavLst>
                                    </p:anim>
                                    <p:anim calcmode="lin" valueType="num">
                                      <p:cBhvr>
                                        <p:cTn id="51" dur="2000" fill="hold"/>
                                        <p:tgtEl>
                                          <p:spTgt spid="10"/>
                                        </p:tgtEl>
                                        <p:attrNameLst>
                                          <p:attrName>ppt_h</p:attrName>
                                        </p:attrNameLst>
                                      </p:cBhvr>
                                      <p:tavLst>
                                        <p:tav tm="0">
                                          <p:val>
                                            <p:fltVal val="0"/>
                                          </p:val>
                                        </p:tav>
                                        <p:tav tm="100000">
                                          <p:val>
                                            <p:strVal val="#ppt_h"/>
                                          </p:val>
                                        </p:tav>
                                      </p:tavLst>
                                    </p:anim>
                                    <p:animEffect transition="in" filter="fade">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2000" fill="hold"/>
                                        <p:tgtEl>
                                          <p:spTgt spid="11"/>
                                        </p:tgtEl>
                                        <p:attrNameLst>
                                          <p:attrName>ppt_w</p:attrName>
                                        </p:attrNameLst>
                                      </p:cBhvr>
                                      <p:tavLst>
                                        <p:tav tm="0">
                                          <p:val>
                                            <p:fltVal val="0"/>
                                          </p:val>
                                        </p:tav>
                                        <p:tav tm="100000">
                                          <p:val>
                                            <p:strVal val="#ppt_w"/>
                                          </p:val>
                                        </p:tav>
                                      </p:tavLst>
                                    </p:anim>
                                    <p:anim calcmode="lin" valueType="num">
                                      <p:cBhvr>
                                        <p:cTn id="58" dur="2000" fill="hold"/>
                                        <p:tgtEl>
                                          <p:spTgt spid="11"/>
                                        </p:tgtEl>
                                        <p:attrNameLst>
                                          <p:attrName>ppt_h</p:attrName>
                                        </p:attrNameLst>
                                      </p:cBhvr>
                                      <p:tavLst>
                                        <p:tav tm="0">
                                          <p:val>
                                            <p:fltVal val="0"/>
                                          </p:val>
                                        </p:tav>
                                        <p:tav tm="100000">
                                          <p:val>
                                            <p:strVal val="#ppt_h"/>
                                          </p:val>
                                        </p:tav>
                                      </p:tavLst>
                                    </p:anim>
                                    <p:animEffect transition="in" filter="fade">
                                      <p:cBhvr>
                                        <p:cTn id="59" dur="20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2000" fill="hold"/>
                                        <p:tgtEl>
                                          <p:spTgt spid="12"/>
                                        </p:tgtEl>
                                        <p:attrNameLst>
                                          <p:attrName>ppt_w</p:attrName>
                                        </p:attrNameLst>
                                      </p:cBhvr>
                                      <p:tavLst>
                                        <p:tav tm="0">
                                          <p:val>
                                            <p:fltVal val="0"/>
                                          </p:val>
                                        </p:tav>
                                        <p:tav tm="100000">
                                          <p:val>
                                            <p:strVal val="#ppt_w"/>
                                          </p:val>
                                        </p:tav>
                                      </p:tavLst>
                                    </p:anim>
                                    <p:anim calcmode="lin" valueType="num">
                                      <p:cBhvr>
                                        <p:cTn id="65" dur="2000" fill="hold"/>
                                        <p:tgtEl>
                                          <p:spTgt spid="12"/>
                                        </p:tgtEl>
                                        <p:attrNameLst>
                                          <p:attrName>ppt_h</p:attrName>
                                        </p:attrNameLst>
                                      </p:cBhvr>
                                      <p:tavLst>
                                        <p:tav tm="0">
                                          <p:val>
                                            <p:fltVal val="0"/>
                                          </p:val>
                                        </p:tav>
                                        <p:tav tm="100000">
                                          <p:val>
                                            <p:strVal val="#ppt_h"/>
                                          </p:val>
                                        </p:tav>
                                      </p:tavLst>
                                    </p:anim>
                                    <p:animEffect transition="in" filter="fade">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2000" fill="hold"/>
                                        <p:tgtEl>
                                          <p:spTgt spid="13"/>
                                        </p:tgtEl>
                                        <p:attrNameLst>
                                          <p:attrName>ppt_w</p:attrName>
                                        </p:attrNameLst>
                                      </p:cBhvr>
                                      <p:tavLst>
                                        <p:tav tm="0">
                                          <p:val>
                                            <p:fltVal val="0"/>
                                          </p:val>
                                        </p:tav>
                                        <p:tav tm="100000">
                                          <p:val>
                                            <p:strVal val="#ppt_w"/>
                                          </p:val>
                                        </p:tav>
                                      </p:tavLst>
                                    </p:anim>
                                    <p:anim calcmode="lin" valueType="num">
                                      <p:cBhvr>
                                        <p:cTn id="72" dur="2000" fill="hold"/>
                                        <p:tgtEl>
                                          <p:spTgt spid="13"/>
                                        </p:tgtEl>
                                        <p:attrNameLst>
                                          <p:attrName>ppt_h</p:attrName>
                                        </p:attrNameLst>
                                      </p:cBhvr>
                                      <p:tavLst>
                                        <p:tav tm="0">
                                          <p:val>
                                            <p:fltVal val="0"/>
                                          </p:val>
                                        </p:tav>
                                        <p:tav tm="100000">
                                          <p:val>
                                            <p:strVal val="#ppt_h"/>
                                          </p:val>
                                        </p:tav>
                                      </p:tavLst>
                                    </p:anim>
                                    <p:animEffect transition="in" filter="fade">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2000" fill="hold"/>
                                        <p:tgtEl>
                                          <p:spTgt spid="14"/>
                                        </p:tgtEl>
                                        <p:attrNameLst>
                                          <p:attrName>ppt_w</p:attrName>
                                        </p:attrNameLst>
                                      </p:cBhvr>
                                      <p:tavLst>
                                        <p:tav tm="0">
                                          <p:val>
                                            <p:fltVal val="0"/>
                                          </p:val>
                                        </p:tav>
                                        <p:tav tm="100000">
                                          <p:val>
                                            <p:strVal val="#ppt_w"/>
                                          </p:val>
                                        </p:tav>
                                      </p:tavLst>
                                    </p:anim>
                                    <p:anim calcmode="lin" valueType="num">
                                      <p:cBhvr>
                                        <p:cTn id="79" dur="2000" fill="hold"/>
                                        <p:tgtEl>
                                          <p:spTgt spid="14"/>
                                        </p:tgtEl>
                                        <p:attrNameLst>
                                          <p:attrName>ppt_h</p:attrName>
                                        </p:attrNameLst>
                                      </p:cBhvr>
                                      <p:tavLst>
                                        <p:tav tm="0">
                                          <p:val>
                                            <p:fltVal val="0"/>
                                          </p:val>
                                        </p:tav>
                                        <p:tav tm="100000">
                                          <p:val>
                                            <p:strVal val="#ppt_h"/>
                                          </p:val>
                                        </p:tav>
                                      </p:tavLst>
                                    </p:anim>
                                    <p:animEffect transition="in" filter="fade">
                                      <p:cBhvr>
                                        <p:cTn id="8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2" grpId="0" animBg="1"/>
      <p:bldP spid="3" grpId="0" animBg="1"/>
      <p:bldP spid="7" grpId="0" animBg="1"/>
      <p:bldP spid="8"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619" y="543833"/>
            <a:ext cx="5743239" cy="584775"/>
          </a:xfrm>
          <a:prstGeom prst="rect">
            <a:avLst/>
          </a:prstGeom>
        </p:spPr>
        <p:txBody>
          <a:bodyPr wrap="none">
            <a:spAutoFit/>
          </a:bodyPr>
          <a:lstStyle/>
          <a:p>
            <a:pPr marL="2540" lvl="0" algn="ctr" rtl="1">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کرامت انسان در لیبرال- سرمایه داری </a:t>
            </a:r>
            <a:endParaRPr lang="en-US" sz="2800" kern="0" dirty="0">
              <a:ln>
                <a:solidFill>
                  <a:srgbClr val="0070C0"/>
                </a:solidFill>
              </a:ln>
              <a:solidFill>
                <a:srgbClr val="0070C0"/>
              </a:solidFill>
              <a:latin typeface="Times New Roman"/>
              <a:ea typeface="Times New Roman"/>
            </a:endParaRPr>
          </a:p>
        </p:txBody>
      </p:sp>
      <p:sp>
        <p:nvSpPr>
          <p:cNvPr id="9" name="Rectangle 8"/>
          <p:cNvSpPr/>
          <p:nvPr/>
        </p:nvSpPr>
        <p:spPr>
          <a:xfrm>
            <a:off x="462665" y="2699305"/>
            <a:ext cx="8372289" cy="3477875"/>
          </a:xfrm>
          <a:prstGeom prst="rect">
            <a:avLst/>
          </a:prstGeom>
        </p:spPr>
        <p:txBody>
          <a:bodyPr wrap="square">
            <a:spAutoFit/>
          </a:bodyPr>
          <a:lstStyle/>
          <a:p>
            <a:pPr marL="342900" lvl="0" indent="-342900" algn="justLow" rtl="1">
              <a:lnSpc>
                <a:spcPct val="200000"/>
              </a:lnSpc>
              <a:spcAft>
                <a:spcPts val="0"/>
              </a:spcAft>
              <a:buFont typeface="Wingdings" pitchFamily="2" charset="2"/>
              <a:buChar char="Ø"/>
            </a:pPr>
            <a:r>
              <a:rPr lang="fa-IR" sz="2000" dirty="0">
                <a:solidFill>
                  <a:srgbClr val="002060"/>
                </a:solidFill>
                <a:latin typeface="Times New Roman"/>
                <a:ea typeface="Times New Roman"/>
                <a:cs typeface="B Zar"/>
              </a:rPr>
              <a:t>اساسا کرامت انسانی به معنایی که در اسلام گفته شد، در تفکر غرب وجود ندارد. </a:t>
            </a:r>
            <a:endParaRPr lang="en-US" sz="2000" dirty="0">
              <a:solidFill>
                <a:srgbClr val="002060"/>
              </a:solidFill>
              <a:latin typeface="Times New Roman"/>
              <a:ea typeface="Times New Roman"/>
              <a:cs typeface="B Zar"/>
            </a:endParaRPr>
          </a:p>
          <a:p>
            <a:pPr marL="342900" lvl="0" indent="-342900" algn="justLow" rtl="1">
              <a:lnSpc>
                <a:spcPct val="200000"/>
              </a:lnSpc>
              <a:spcAft>
                <a:spcPts val="0"/>
              </a:spcAft>
              <a:buFont typeface="Wingdings" pitchFamily="2" charset="2"/>
              <a:buChar char="Ø"/>
            </a:pPr>
            <a:r>
              <a:rPr lang="en-US" sz="2000" dirty="0">
                <a:solidFill>
                  <a:srgbClr val="002060"/>
                </a:solidFill>
                <a:latin typeface="B Zar"/>
                <a:ea typeface="Times New Roman"/>
                <a:cs typeface="B Zar"/>
              </a:rPr>
              <a:t> </a:t>
            </a:r>
            <a:r>
              <a:rPr lang="fa-IR" sz="2000" dirty="0">
                <a:solidFill>
                  <a:srgbClr val="002060"/>
                </a:solidFill>
                <a:latin typeface="B Zar"/>
                <a:ea typeface="Times New Roman"/>
                <a:cs typeface="B Zar"/>
              </a:rPr>
              <a:t>در غرب باستان رواقیون از حقوق طبیعی انسان صحبت </a:t>
            </a:r>
            <a:r>
              <a:rPr lang="fa-IR" sz="2000" dirty="0" smtClean="0">
                <a:solidFill>
                  <a:srgbClr val="002060"/>
                </a:solidFill>
                <a:latin typeface="B Zar"/>
                <a:ea typeface="Times New Roman"/>
                <a:cs typeface="B Zar"/>
              </a:rPr>
              <a:t>می­کردند، </a:t>
            </a:r>
            <a:r>
              <a:rPr lang="fa-IR" sz="2000" dirty="0">
                <a:solidFill>
                  <a:srgbClr val="002060"/>
                </a:solidFill>
                <a:latin typeface="B Zar"/>
                <a:ea typeface="Times New Roman"/>
                <a:cs typeface="B Zar"/>
              </a:rPr>
              <a:t>اما کاملا ماده­گرایانه </a:t>
            </a:r>
            <a:r>
              <a:rPr lang="fa-IR" sz="2000" dirty="0" smtClean="0">
                <a:solidFill>
                  <a:srgbClr val="002060"/>
                </a:solidFill>
                <a:latin typeface="B Zar"/>
                <a:ea typeface="Times New Roman"/>
                <a:cs typeface="B Zar"/>
              </a:rPr>
              <a:t>بود.</a:t>
            </a:r>
            <a:endParaRPr lang="en-US" sz="2000" dirty="0">
              <a:solidFill>
                <a:srgbClr val="002060"/>
              </a:solidFill>
              <a:latin typeface="Times New Roman"/>
              <a:ea typeface="Times New Roman"/>
              <a:cs typeface="B Zar"/>
            </a:endParaRPr>
          </a:p>
          <a:p>
            <a:pPr marL="342900" lvl="0" indent="-342900" algn="justLow" rtl="1">
              <a:lnSpc>
                <a:spcPct val="150000"/>
              </a:lnSpc>
              <a:spcAft>
                <a:spcPts val="0"/>
              </a:spcAft>
              <a:buFont typeface="Wingdings" pitchFamily="2" charset="2"/>
              <a:buChar char="Ø"/>
            </a:pPr>
            <a:r>
              <a:rPr lang="en-US" sz="2000" dirty="0">
                <a:solidFill>
                  <a:srgbClr val="002060"/>
                </a:solidFill>
                <a:latin typeface="B Zar"/>
                <a:ea typeface="Times New Roman"/>
                <a:cs typeface="B Zar"/>
              </a:rPr>
              <a:t> </a:t>
            </a:r>
            <a:r>
              <a:rPr lang="fa-IR" sz="2000" dirty="0">
                <a:solidFill>
                  <a:srgbClr val="002060"/>
                </a:solidFill>
                <a:latin typeface="B Zar"/>
                <a:ea typeface="Times New Roman"/>
                <a:cs typeface="B Zar"/>
              </a:rPr>
              <a:t>در اواخر قرون وسطی اولین نداهایی که در دفاع از انسان مطرح شد، متأثر از توجه متکلمین و فلاسفه مسیحی همچون اکهارت، توماس آکوئیناس، راجر بیکن و...  به علم النفس و دانش طب ابن سینا بود. </a:t>
            </a:r>
            <a:endParaRPr lang="en-US" sz="2000" dirty="0">
              <a:solidFill>
                <a:srgbClr val="002060"/>
              </a:solidFill>
              <a:latin typeface="Times New Roman"/>
              <a:ea typeface="Times New Roman"/>
              <a:cs typeface="B Zar"/>
            </a:endParaRPr>
          </a:p>
          <a:p>
            <a:pPr marL="342900" lvl="0" indent="-342900" algn="justLow" rtl="1">
              <a:lnSpc>
                <a:spcPct val="200000"/>
              </a:lnSpc>
              <a:spcAft>
                <a:spcPts val="0"/>
              </a:spcAft>
              <a:buFont typeface="Wingdings" pitchFamily="2" charset="2"/>
              <a:buChar char="Ø"/>
            </a:pPr>
            <a:r>
              <a:rPr lang="fa-IR" sz="2000" dirty="0">
                <a:solidFill>
                  <a:srgbClr val="002060"/>
                </a:solidFill>
                <a:latin typeface="Times New Roman"/>
                <a:ea typeface="Times New Roman"/>
                <a:cs typeface="B Zar"/>
              </a:rPr>
              <a:t>در دوران غرب جدید مفهوم کرامت </a:t>
            </a:r>
            <a:r>
              <a:rPr lang="fa-IR" sz="2000" dirty="0" smtClean="0">
                <a:solidFill>
                  <a:srgbClr val="002060"/>
                </a:solidFill>
                <a:latin typeface="Times New Roman"/>
                <a:ea typeface="Times New Roman"/>
                <a:cs typeface="B Zar"/>
              </a:rPr>
              <a:t>با </a:t>
            </a:r>
            <a:r>
              <a:rPr lang="fa-IR" sz="2000" dirty="0">
                <a:solidFill>
                  <a:srgbClr val="002060"/>
                </a:solidFill>
                <a:latin typeface="Times New Roman"/>
                <a:ea typeface="Times New Roman"/>
                <a:cs typeface="B Zar"/>
              </a:rPr>
              <a:t>واژه </a:t>
            </a:r>
            <a:r>
              <a:rPr lang="en-US" sz="2000" dirty="0">
                <a:solidFill>
                  <a:srgbClr val="002060"/>
                </a:solidFill>
                <a:latin typeface="Times New Roman"/>
                <a:ea typeface="Times New Roman"/>
                <a:cs typeface="B Zar"/>
              </a:rPr>
              <a:t>dignity</a:t>
            </a:r>
            <a:r>
              <a:rPr lang="fa-IR" sz="2000" dirty="0">
                <a:solidFill>
                  <a:srgbClr val="002060"/>
                </a:solidFill>
                <a:latin typeface="Times New Roman"/>
                <a:ea typeface="Times New Roman"/>
                <a:cs typeface="B Zar"/>
              </a:rPr>
              <a:t> تعریف </a:t>
            </a:r>
            <a:r>
              <a:rPr lang="fa-IR" sz="2000" dirty="0" smtClean="0">
                <a:solidFill>
                  <a:srgbClr val="002060"/>
                </a:solidFill>
                <a:latin typeface="Times New Roman"/>
                <a:ea typeface="Times New Roman"/>
                <a:cs typeface="B Zar"/>
              </a:rPr>
              <a:t>می­کردند</a:t>
            </a:r>
            <a:r>
              <a:rPr lang="fa-IR" sz="2000" dirty="0">
                <a:solidFill>
                  <a:srgbClr val="002060"/>
                </a:solidFill>
                <a:latin typeface="Times New Roman"/>
                <a:ea typeface="Times New Roman"/>
                <a:cs typeface="B Zar"/>
              </a:rPr>
              <a:t>. </a:t>
            </a:r>
            <a:endParaRPr lang="en-US" sz="2000" dirty="0">
              <a:solidFill>
                <a:srgbClr val="002060"/>
              </a:solidFill>
              <a:latin typeface="Times New Roman"/>
              <a:ea typeface="Times New Roman"/>
              <a:cs typeface="B Zar"/>
            </a:endParaRPr>
          </a:p>
          <a:p>
            <a:pPr marL="342900" lvl="0" indent="-342900" algn="justLow" rtl="1">
              <a:lnSpc>
                <a:spcPct val="200000"/>
              </a:lnSpc>
              <a:spcAft>
                <a:spcPts val="0"/>
              </a:spcAft>
              <a:buFont typeface="Wingdings" pitchFamily="2" charset="2"/>
              <a:buChar char="Ø"/>
            </a:pPr>
            <a:r>
              <a:rPr lang="en-US" sz="2000" dirty="0">
                <a:solidFill>
                  <a:srgbClr val="002060"/>
                </a:solidFill>
                <a:latin typeface="B Zar"/>
                <a:ea typeface="Times New Roman"/>
                <a:cs typeface="B Zar"/>
              </a:rPr>
              <a:t> </a:t>
            </a:r>
            <a:r>
              <a:rPr lang="fa-IR" sz="2000" dirty="0">
                <a:solidFill>
                  <a:srgbClr val="002060"/>
                </a:solidFill>
                <a:latin typeface="B Zar"/>
                <a:ea typeface="Times New Roman"/>
                <a:cs typeface="B Zar"/>
              </a:rPr>
              <a:t>اولین بار توسط کانت مورد توجه جدّی قرار </a:t>
            </a:r>
            <a:r>
              <a:rPr lang="fa-IR" sz="2000" dirty="0" smtClean="0">
                <a:solidFill>
                  <a:srgbClr val="002060"/>
                </a:solidFill>
                <a:latin typeface="B Zar"/>
                <a:ea typeface="Times New Roman"/>
                <a:cs typeface="B Zar"/>
              </a:rPr>
              <a:t>گرفت.</a:t>
            </a:r>
            <a:endParaRPr lang="en-US" sz="2000" dirty="0">
              <a:solidFill>
                <a:srgbClr val="002060"/>
              </a:solidFill>
              <a:effectLst/>
              <a:latin typeface="Times New Roman"/>
              <a:ea typeface="Times New Roman"/>
              <a:cs typeface="B Zar"/>
            </a:endParaRPr>
          </a:p>
        </p:txBody>
      </p:sp>
    </p:spTree>
    <p:extLst>
      <p:ext uri="{BB962C8B-B14F-4D97-AF65-F5344CB8AC3E}">
        <p14:creationId xmlns:p14="http://schemas.microsoft.com/office/powerpoint/2010/main" val="43162878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80">
                                          <p:stCondLst>
                                            <p:cond delay="0"/>
                                          </p:stCondLst>
                                        </p:cTn>
                                        <p:tgtEl>
                                          <p:spTgt spid="9">
                                            <p:txEl>
                                              <p:pRg st="0" end="0"/>
                                            </p:txEl>
                                          </p:spTgt>
                                        </p:tgtEl>
                                      </p:cBhvr>
                                    </p:animEffect>
                                    <p:anim calcmode="lin" valueType="num">
                                      <p:cBhvr>
                                        <p:cTn id="1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xEl>
                                              <p:pRg st="0" end="0"/>
                                            </p:txEl>
                                          </p:spTgt>
                                        </p:tgtEl>
                                      </p:cBhvr>
                                      <p:to x="100000" y="60000"/>
                                    </p:animScale>
                                    <p:animScale>
                                      <p:cBhvr>
                                        <p:cTn id="22" dur="166" decel="50000">
                                          <p:stCondLst>
                                            <p:cond delay="676"/>
                                          </p:stCondLst>
                                        </p:cTn>
                                        <p:tgtEl>
                                          <p:spTgt spid="9">
                                            <p:txEl>
                                              <p:pRg st="0" end="0"/>
                                            </p:txEl>
                                          </p:spTgt>
                                        </p:tgtEl>
                                      </p:cBhvr>
                                      <p:to x="100000" y="100000"/>
                                    </p:animScale>
                                    <p:animScale>
                                      <p:cBhvr>
                                        <p:cTn id="23" dur="26">
                                          <p:stCondLst>
                                            <p:cond delay="1312"/>
                                          </p:stCondLst>
                                        </p:cTn>
                                        <p:tgtEl>
                                          <p:spTgt spid="9">
                                            <p:txEl>
                                              <p:pRg st="0" end="0"/>
                                            </p:txEl>
                                          </p:spTgt>
                                        </p:tgtEl>
                                      </p:cBhvr>
                                      <p:to x="100000" y="80000"/>
                                    </p:animScale>
                                    <p:animScale>
                                      <p:cBhvr>
                                        <p:cTn id="24" dur="166" decel="50000">
                                          <p:stCondLst>
                                            <p:cond delay="1338"/>
                                          </p:stCondLst>
                                        </p:cTn>
                                        <p:tgtEl>
                                          <p:spTgt spid="9">
                                            <p:txEl>
                                              <p:pRg st="0" end="0"/>
                                            </p:txEl>
                                          </p:spTgt>
                                        </p:tgtEl>
                                      </p:cBhvr>
                                      <p:to x="100000" y="100000"/>
                                    </p:animScale>
                                    <p:animScale>
                                      <p:cBhvr>
                                        <p:cTn id="25" dur="26">
                                          <p:stCondLst>
                                            <p:cond delay="1642"/>
                                          </p:stCondLst>
                                        </p:cTn>
                                        <p:tgtEl>
                                          <p:spTgt spid="9">
                                            <p:txEl>
                                              <p:pRg st="0" end="0"/>
                                            </p:txEl>
                                          </p:spTgt>
                                        </p:tgtEl>
                                      </p:cBhvr>
                                      <p:to x="100000" y="90000"/>
                                    </p:animScale>
                                    <p:animScale>
                                      <p:cBhvr>
                                        <p:cTn id="26" dur="166" decel="50000">
                                          <p:stCondLst>
                                            <p:cond delay="1668"/>
                                          </p:stCondLst>
                                        </p:cTn>
                                        <p:tgtEl>
                                          <p:spTgt spid="9">
                                            <p:txEl>
                                              <p:pRg st="0" end="0"/>
                                            </p:txEl>
                                          </p:spTgt>
                                        </p:tgtEl>
                                      </p:cBhvr>
                                      <p:to x="100000" y="100000"/>
                                    </p:animScale>
                                    <p:animScale>
                                      <p:cBhvr>
                                        <p:cTn id="27" dur="26">
                                          <p:stCondLst>
                                            <p:cond delay="1808"/>
                                          </p:stCondLst>
                                        </p:cTn>
                                        <p:tgtEl>
                                          <p:spTgt spid="9">
                                            <p:txEl>
                                              <p:pRg st="0" end="0"/>
                                            </p:txEl>
                                          </p:spTgt>
                                        </p:tgtEl>
                                      </p:cBhvr>
                                      <p:to x="100000" y="95000"/>
                                    </p:animScale>
                                    <p:animScale>
                                      <p:cBhvr>
                                        <p:cTn id="28" dur="166" decel="50000">
                                          <p:stCondLst>
                                            <p:cond delay="1834"/>
                                          </p:stCondLst>
                                        </p:cTn>
                                        <p:tgtEl>
                                          <p:spTgt spid="9">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wipe(down)">
                                      <p:cBhvr>
                                        <p:cTn id="33" dur="580">
                                          <p:stCondLst>
                                            <p:cond delay="0"/>
                                          </p:stCondLst>
                                        </p:cTn>
                                        <p:tgtEl>
                                          <p:spTgt spid="9">
                                            <p:txEl>
                                              <p:pRg st="1" end="1"/>
                                            </p:txEl>
                                          </p:spTgt>
                                        </p:tgtEl>
                                      </p:cBhvr>
                                    </p:animEffect>
                                    <p:anim calcmode="lin" valueType="num">
                                      <p:cBhvr>
                                        <p:cTn id="3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xEl>
                                              <p:pRg st="1" end="1"/>
                                            </p:txEl>
                                          </p:spTgt>
                                        </p:tgtEl>
                                      </p:cBhvr>
                                      <p:to x="100000" y="60000"/>
                                    </p:animScale>
                                    <p:animScale>
                                      <p:cBhvr>
                                        <p:cTn id="40" dur="166" decel="50000">
                                          <p:stCondLst>
                                            <p:cond delay="676"/>
                                          </p:stCondLst>
                                        </p:cTn>
                                        <p:tgtEl>
                                          <p:spTgt spid="9">
                                            <p:txEl>
                                              <p:pRg st="1" end="1"/>
                                            </p:txEl>
                                          </p:spTgt>
                                        </p:tgtEl>
                                      </p:cBhvr>
                                      <p:to x="100000" y="100000"/>
                                    </p:animScale>
                                    <p:animScale>
                                      <p:cBhvr>
                                        <p:cTn id="41" dur="26">
                                          <p:stCondLst>
                                            <p:cond delay="1312"/>
                                          </p:stCondLst>
                                        </p:cTn>
                                        <p:tgtEl>
                                          <p:spTgt spid="9">
                                            <p:txEl>
                                              <p:pRg st="1" end="1"/>
                                            </p:txEl>
                                          </p:spTgt>
                                        </p:tgtEl>
                                      </p:cBhvr>
                                      <p:to x="100000" y="80000"/>
                                    </p:animScale>
                                    <p:animScale>
                                      <p:cBhvr>
                                        <p:cTn id="42" dur="166" decel="50000">
                                          <p:stCondLst>
                                            <p:cond delay="1338"/>
                                          </p:stCondLst>
                                        </p:cTn>
                                        <p:tgtEl>
                                          <p:spTgt spid="9">
                                            <p:txEl>
                                              <p:pRg st="1" end="1"/>
                                            </p:txEl>
                                          </p:spTgt>
                                        </p:tgtEl>
                                      </p:cBhvr>
                                      <p:to x="100000" y="100000"/>
                                    </p:animScale>
                                    <p:animScale>
                                      <p:cBhvr>
                                        <p:cTn id="43" dur="26">
                                          <p:stCondLst>
                                            <p:cond delay="1642"/>
                                          </p:stCondLst>
                                        </p:cTn>
                                        <p:tgtEl>
                                          <p:spTgt spid="9">
                                            <p:txEl>
                                              <p:pRg st="1" end="1"/>
                                            </p:txEl>
                                          </p:spTgt>
                                        </p:tgtEl>
                                      </p:cBhvr>
                                      <p:to x="100000" y="90000"/>
                                    </p:animScale>
                                    <p:animScale>
                                      <p:cBhvr>
                                        <p:cTn id="44" dur="166" decel="50000">
                                          <p:stCondLst>
                                            <p:cond delay="1668"/>
                                          </p:stCondLst>
                                        </p:cTn>
                                        <p:tgtEl>
                                          <p:spTgt spid="9">
                                            <p:txEl>
                                              <p:pRg st="1" end="1"/>
                                            </p:txEl>
                                          </p:spTgt>
                                        </p:tgtEl>
                                      </p:cBhvr>
                                      <p:to x="100000" y="100000"/>
                                    </p:animScale>
                                    <p:animScale>
                                      <p:cBhvr>
                                        <p:cTn id="45" dur="26">
                                          <p:stCondLst>
                                            <p:cond delay="1808"/>
                                          </p:stCondLst>
                                        </p:cTn>
                                        <p:tgtEl>
                                          <p:spTgt spid="9">
                                            <p:txEl>
                                              <p:pRg st="1" end="1"/>
                                            </p:txEl>
                                          </p:spTgt>
                                        </p:tgtEl>
                                      </p:cBhvr>
                                      <p:to x="100000" y="95000"/>
                                    </p:animScale>
                                    <p:animScale>
                                      <p:cBhvr>
                                        <p:cTn id="46" dur="166" decel="50000">
                                          <p:stCondLst>
                                            <p:cond delay="1834"/>
                                          </p:stCondLst>
                                        </p:cTn>
                                        <p:tgtEl>
                                          <p:spTgt spid="9">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wipe(down)">
                                      <p:cBhvr>
                                        <p:cTn id="51" dur="580">
                                          <p:stCondLst>
                                            <p:cond delay="0"/>
                                          </p:stCondLst>
                                        </p:cTn>
                                        <p:tgtEl>
                                          <p:spTgt spid="9">
                                            <p:txEl>
                                              <p:pRg st="2" end="2"/>
                                            </p:txEl>
                                          </p:spTgt>
                                        </p:tgtEl>
                                      </p:cBhvr>
                                    </p:animEffect>
                                    <p:anim calcmode="lin" valueType="num">
                                      <p:cBhvr>
                                        <p:cTn id="52"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xEl>
                                              <p:pRg st="2" end="2"/>
                                            </p:txEl>
                                          </p:spTgt>
                                        </p:tgtEl>
                                      </p:cBhvr>
                                      <p:to x="100000" y="60000"/>
                                    </p:animScale>
                                    <p:animScale>
                                      <p:cBhvr>
                                        <p:cTn id="58" dur="166" decel="50000">
                                          <p:stCondLst>
                                            <p:cond delay="676"/>
                                          </p:stCondLst>
                                        </p:cTn>
                                        <p:tgtEl>
                                          <p:spTgt spid="9">
                                            <p:txEl>
                                              <p:pRg st="2" end="2"/>
                                            </p:txEl>
                                          </p:spTgt>
                                        </p:tgtEl>
                                      </p:cBhvr>
                                      <p:to x="100000" y="100000"/>
                                    </p:animScale>
                                    <p:animScale>
                                      <p:cBhvr>
                                        <p:cTn id="59" dur="26">
                                          <p:stCondLst>
                                            <p:cond delay="1312"/>
                                          </p:stCondLst>
                                        </p:cTn>
                                        <p:tgtEl>
                                          <p:spTgt spid="9">
                                            <p:txEl>
                                              <p:pRg st="2" end="2"/>
                                            </p:txEl>
                                          </p:spTgt>
                                        </p:tgtEl>
                                      </p:cBhvr>
                                      <p:to x="100000" y="80000"/>
                                    </p:animScale>
                                    <p:animScale>
                                      <p:cBhvr>
                                        <p:cTn id="60" dur="166" decel="50000">
                                          <p:stCondLst>
                                            <p:cond delay="1338"/>
                                          </p:stCondLst>
                                        </p:cTn>
                                        <p:tgtEl>
                                          <p:spTgt spid="9">
                                            <p:txEl>
                                              <p:pRg st="2" end="2"/>
                                            </p:txEl>
                                          </p:spTgt>
                                        </p:tgtEl>
                                      </p:cBhvr>
                                      <p:to x="100000" y="100000"/>
                                    </p:animScale>
                                    <p:animScale>
                                      <p:cBhvr>
                                        <p:cTn id="61" dur="26">
                                          <p:stCondLst>
                                            <p:cond delay="1642"/>
                                          </p:stCondLst>
                                        </p:cTn>
                                        <p:tgtEl>
                                          <p:spTgt spid="9">
                                            <p:txEl>
                                              <p:pRg st="2" end="2"/>
                                            </p:txEl>
                                          </p:spTgt>
                                        </p:tgtEl>
                                      </p:cBhvr>
                                      <p:to x="100000" y="90000"/>
                                    </p:animScale>
                                    <p:animScale>
                                      <p:cBhvr>
                                        <p:cTn id="62" dur="166" decel="50000">
                                          <p:stCondLst>
                                            <p:cond delay="1668"/>
                                          </p:stCondLst>
                                        </p:cTn>
                                        <p:tgtEl>
                                          <p:spTgt spid="9">
                                            <p:txEl>
                                              <p:pRg st="2" end="2"/>
                                            </p:txEl>
                                          </p:spTgt>
                                        </p:tgtEl>
                                      </p:cBhvr>
                                      <p:to x="100000" y="100000"/>
                                    </p:animScale>
                                    <p:animScale>
                                      <p:cBhvr>
                                        <p:cTn id="63" dur="26">
                                          <p:stCondLst>
                                            <p:cond delay="1808"/>
                                          </p:stCondLst>
                                        </p:cTn>
                                        <p:tgtEl>
                                          <p:spTgt spid="9">
                                            <p:txEl>
                                              <p:pRg st="2" end="2"/>
                                            </p:txEl>
                                          </p:spTgt>
                                        </p:tgtEl>
                                      </p:cBhvr>
                                      <p:to x="100000" y="95000"/>
                                    </p:animScale>
                                    <p:animScale>
                                      <p:cBhvr>
                                        <p:cTn id="64" dur="166" decel="50000">
                                          <p:stCondLst>
                                            <p:cond delay="1834"/>
                                          </p:stCondLst>
                                        </p:cTn>
                                        <p:tgtEl>
                                          <p:spTgt spid="9">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9">
                                            <p:txEl>
                                              <p:pRg st="3" end="3"/>
                                            </p:txEl>
                                          </p:spTgt>
                                        </p:tgtEl>
                                        <p:attrNameLst>
                                          <p:attrName>style.visibility</p:attrName>
                                        </p:attrNameLst>
                                      </p:cBhvr>
                                      <p:to>
                                        <p:strVal val="visible"/>
                                      </p:to>
                                    </p:set>
                                    <p:animEffect transition="in" filter="wipe(down)">
                                      <p:cBhvr>
                                        <p:cTn id="69" dur="580">
                                          <p:stCondLst>
                                            <p:cond delay="0"/>
                                          </p:stCondLst>
                                        </p:cTn>
                                        <p:tgtEl>
                                          <p:spTgt spid="9">
                                            <p:txEl>
                                              <p:pRg st="3" end="3"/>
                                            </p:txEl>
                                          </p:spTgt>
                                        </p:tgtEl>
                                      </p:cBhvr>
                                    </p:animEffect>
                                    <p:anim calcmode="lin" valueType="num">
                                      <p:cBhvr>
                                        <p:cTn id="70"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9">
                                            <p:txEl>
                                              <p:pRg st="3" end="3"/>
                                            </p:txEl>
                                          </p:spTgt>
                                        </p:tgtEl>
                                      </p:cBhvr>
                                      <p:to x="100000" y="60000"/>
                                    </p:animScale>
                                    <p:animScale>
                                      <p:cBhvr>
                                        <p:cTn id="76" dur="166" decel="50000">
                                          <p:stCondLst>
                                            <p:cond delay="676"/>
                                          </p:stCondLst>
                                        </p:cTn>
                                        <p:tgtEl>
                                          <p:spTgt spid="9">
                                            <p:txEl>
                                              <p:pRg st="3" end="3"/>
                                            </p:txEl>
                                          </p:spTgt>
                                        </p:tgtEl>
                                      </p:cBhvr>
                                      <p:to x="100000" y="100000"/>
                                    </p:animScale>
                                    <p:animScale>
                                      <p:cBhvr>
                                        <p:cTn id="77" dur="26">
                                          <p:stCondLst>
                                            <p:cond delay="1312"/>
                                          </p:stCondLst>
                                        </p:cTn>
                                        <p:tgtEl>
                                          <p:spTgt spid="9">
                                            <p:txEl>
                                              <p:pRg st="3" end="3"/>
                                            </p:txEl>
                                          </p:spTgt>
                                        </p:tgtEl>
                                      </p:cBhvr>
                                      <p:to x="100000" y="80000"/>
                                    </p:animScale>
                                    <p:animScale>
                                      <p:cBhvr>
                                        <p:cTn id="78" dur="166" decel="50000">
                                          <p:stCondLst>
                                            <p:cond delay="1338"/>
                                          </p:stCondLst>
                                        </p:cTn>
                                        <p:tgtEl>
                                          <p:spTgt spid="9">
                                            <p:txEl>
                                              <p:pRg st="3" end="3"/>
                                            </p:txEl>
                                          </p:spTgt>
                                        </p:tgtEl>
                                      </p:cBhvr>
                                      <p:to x="100000" y="100000"/>
                                    </p:animScale>
                                    <p:animScale>
                                      <p:cBhvr>
                                        <p:cTn id="79" dur="26">
                                          <p:stCondLst>
                                            <p:cond delay="1642"/>
                                          </p:stCondLst>
                                        </p:cTn>
                                        <p:tgtEl>
                                          <p:spTgt spid="9">
                                            <p:txEl>
                                              <p:pRg st="3" end="3"/>
                                            </p:txEl>
                                          </p:spTgt>
                                        </p:tgtEl>
                                      </p:cBhvr>
                                      <p:to x="100000" y="90000"/>
                                    </p:animScale>
                                    <p:animScale>
                                      <p:cBhvr>
                                        <p:cTn id="80" dur="166" decel="50000">
                                          <p:stCondLst>
                                            <p:cond delay="1668"/>
                                          </p:stCondLst>
                                        </p:cTn>
                                        <p:tgtEl>
                                          <p:spTgt spid="9">
                                            <p:txEl>
                                              <p:pRg st="3" end="3"/>
                                            </p:txEl>
                                          </p:spTgt>
                                        </p:tgtEl>
                                      </p:cBhvr>
                                      <p:to x="100000" y="100000"/>
                                    </p:animScale>
                                    <p:animScale>
                                      <p:cBhvr>
                                        <p:cTn id="81" dur="26">
                                          <p:stCondLst>
                                            <p:cond delay="1808"/>
                                          </p:stCondLst>
                                        </p:cTn>
                                        <p:tgtEl>
                                          <p:spTgt spid="9">
                                            <p:txEl>
                                              <p:pRg st="3" end="3"/>
                                            </p:txEl>
                                          </p:spTgt>
                                        </p:tgtEl>
                                      </p:cBhvr>
                                      <p:to x="100000" y="95000"/>
                                    </p:animScale>
                                    <p:animScale>
                                      <p:cBhvr>
                                        <p:cTn id="82" dur="166" decel="50000">
                                          <p:stCondLst>
                                            <p:cond delay="1834"/>
                                          </p:stCondLst>
                                        </p:cTn>
                                        <p:tgtEl>
                                          <p:spTgt spid="9">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9">
                                            <p:txEl>
                                              <p:pRg st="4" end="4"/>
                                            </p:txEl>
                                          </p:spTgt>
                                        </p:tgtEl>
                                        <p:attrNameLst>
                                          <p:attrName>style.visibility</p:attrName>
                                        </p:attrNameLst>
                                      </p:cBhvr>
                                      <p:to>
                                        <p:strVal val="visible"/>
                                      </p:to>
                                    </p:set>
                                    <p:animEffect transition="in" filter="wipe(down)">
                                      <p:cBhvr>
                                        <p:cTn id="87" dur="580">
                                          <p:stCondLst>
                                            <p:cond delay="0"/>
                                          </p:stCondLst>
                                        </p:cTn>
                                        <p:tgtEl>
                                          <p:spTgt spid="9">
                                            <p:txEl>
                                              <p:pRg st="4" end="4"/>
                                            </p:txEl>
                                          </p:spTgt>
                                        </p:tgtEl>
                                      </p:cBhvr>
                                    </p:animEffect>
                                    <p:anim calcmode="lin" valueType="num">
                                      <p:cBhvr>
                                        <p:cTn id="88"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xEl>
                                              <p:pRg st="4" end="4"/>
                                            </p:txEl>
                                          </p:spTgt>
                                        </p:tgtEl>
                                      </p:cBhvr>
                                      <p:to x="100000" y="60000"/>
                                    </p:animScale>
                                    <p:animScale>
                                      <p:cBhvr>
                                        <p:cTn id="94" dur="166" decel="50000">
                                          <p:stCondLst>
                                            <p:cond delay="676"/>
                                          </p:stCondLst>
                                        </p:cTn>
                                        <p:tgtEl>
                                          <p:spTgt spid="9">
                                            <p:txEl>
                                              <p:pRg st="4" end="4"/>
                                            </p:txEl>
                                          </p:spTgt>
                                        </p:tgtEl>
                                      </p:cBhvr>
                                      <p:to x="100000" y="100000"/>
                                    </p:animScale>
                                    <p:animScale>
                                      <p:cBhvr>
                                        <p:cTn id="95" dur="26">
                                          <p:stCondLst>
                                            <p:cond delay="1312"/>
                                          </p:stCondLst>
                                        </p:cTn>
                                        <p:tgtEl>
                                          <p:spTgt spid="9">
                                            <p:txEl>
                                              <p:pRg st="4" end="4"/>
                                            </p:txEl>
                                          </p:spTgt>
                                        </p:tgtEl>
                                      </p:cBhvr>
                                      <p:to x="100000" y="80000"/>
                                    </p:animScale>
                                    <p:animScale>
                                      <p:cBhvr>
                                        <p:cTn id="96" dur="166" decel="50000">
                                          <p:stCondLst>
                                            <p:cond delay="1338"/>
                                          </p:stCondLst>
                                        </p:cTn>
                                        <p:tgtEl>
                                          <p:spTgt spid="9">
                                            <p:txEl>
                                              <p:pRg st="4" end="4"/>
                                            </p:txEl>
                                          </p:spTgt>
                                        </p:tgtEl>
                                      </p:cBhvr>
                                      <p:to x="100000" y="100000"/>
                                    </p:animScale>
                                    <p:animScale>
                                      <p:cBhvr>
                                        <p:cTn id="97" dur="26">
                                          <p:stCondLst>
                                            <p:cond delay="1642"/>
                                          </p:stCondLst>
                                        </p:cTn>
                                        <p:tgtEl>
                                          <p:spTgt spid="9">
                                            <p:txEl>
                                              <p:pRg st="4" end="4"/>
                                            </p:txEl>
                                          </p:spTgt>
                                        </p:tgtEl>
                                      </p:cBhvr>
                                      <p:to x="100000" y="90000"/>
                                    </p:animScale>
                                    <p:animScale>
                                      <p:cBhvr>
                                        <p:cTn id="98" dur="166" decel="50000">
                                          <p:stCondLst>
                                            <p:cond delay="1668"/>
                                          </p:stCondLst>
                                        </p:cTn>
                                        <p:tgtEl>
                                          <p:spTgt spid="9">
                                            <p:txEl>
                                              <p:pRg st="4" end="4"/>
                                            </p:txEl>
                                          </p:spTgt>
                                        </p:tgtEl>
                                      </p:cBhvr>
                                      <p:to x="100000" y="100000"/>
                                    </p:animScale>
                                    <p:animScale>
                                      <p:cBhvr>
                                        <p:cTn id="99" dur="26">
                                          <p:stCondLst>
                                            <p:cond delay="1808"/>
                                          </p:stCondLst>
                                        </p:cTn>
                                        <p:tgtEl>
                                          <p:spTgt spid="9">
                                            <p:txEl>
                                              <p:pRg st="4" end="4"/>
                                            </p:txEl>
                                          </p:spTgt>
                                        </p:tgtEl>
                                      </p:cBhvr>
                                      <p:to x="100000" y="95000"/>
                                    </p:animScale>
                                    <p:animScale>
                                      <p:cBhvr>
                                        <p:cTn id="100" dur="166" decel="50000">
                                          <p:stCondLst>
                                            <p:cond delay="1834"/>
                                          </p:stCondLst>
                                        </p:cTn>
                                        <p:tgtEl>
                                          <p:spTgt spid="9">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069795" y="126170"/>
            <a:ext cx="2505934" cy="1470025"/>
          </a:xfrm>
        </p:spPr>
        <p:txBody>
          <a:bodyPr/>
          <a:lstStyle/>
          <a:p>
            <a:pPr lvl="0" indent="107950" algn="justLow" rtl="1">
              <a:lnSpc>
                <a:spcPct val="107000"/>
              </a:lnSpc>
              <a:spcBef>
                <a:spcPct val="20000"/>
              </a:spcBef>
              <a:spcAft>
                <a:spcPts val="0"/>
              </a:spcAft>
            </a:pPr>
            <a:r>
              <a:rPr lang="en-US" sz="2000" dirty="0">
                <a:solidFill>
                  <a:srgbClr val="000000"/>
                </a:solidFill>
                <a:latin typeface="Times New Roman"/>
                <a:ea typeface="Times New Roman"/>
                <a:cs typeface="+mn-cs"/>
              </a:rPr>
              <a:t/>
            </a:r>
            <a:br>
              <a:rPr lang="en-US" sz="2000" dirty="0">
                <a:solidFill>
                  <a:srgbClr val="000000"/>
                </a:solidFill>
                <a:latin typeface="Times New Roman"/>
                <a:ea typeface="Times New Roman"/>
                <a:cs typeface="+mn-cs"/>
              </a:rPr>
            </a:br>
            <a:endParaRPr lang="fa-IR" dirty="0"/>
          </a:p>
        </p:txBody>
      </p:sp>
      <p:sp>
        <p:nvSpPr>
          <p:cNvPr id="5" name="Rectangle 4"/>
          <p:cNvSpPr/>
          <p:nvPr/>
        </p:nvSpPr>
        <p:spPr>
          <a:xfrm>
            <a:off x="1230765" y="543833"/>
            <a:ext cx="6567182" cy="619272"/>
          </a:xfrm>
          <a:prstGeom prst="rect">
            <a:avLst/>
          </a:prstGeom>
        </p:spPr>
        <p:txBody>
          <a:bodyPr wrap="none">
            <a:spAutoFit/>
          </a:bodyPr>
          <a:lstStyle/>
          <a:p>
            <a:pPr marL="2540" algn="just"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کرامت انسانی در پرتو بحران کرونا در غرب </a:t>
            </a:r>
            <a:endParaRPr lang="en-US" sz="2800" kern="0" dirty="0">
              <a:ln>
                <a:solidFill>
                  <a:srgbClr val="0070C0"/>
                </a:solidFill>
              </a:ln>
              <a:solidFill>
                <a:srgbClr val="0070C0"/>
              </a:solidFill>
              <a:latin typeface="Times New Roman"/>
              <a:ea typeface="Times New Roman"/>
            </a:endParaRPr>
          </a:p>
        </p:txBody>
      </p:sp>
      <p:sp>
        <p:nvSpPr>
          <p:cNvPr id="6" name="Rectangle 5"/>
          <p:cNvSpPr/>
          <p:nvPr/>
        </p:nvSpPr>
        <p:spPr>
          <a:xfrm rot="20162267">
            <a:off x="619235" y="2412887"/>
            <a:ext cx="4345425" cy="1825371"/>
          </a:xfrm>
          <a:prstGeom prst="rect">
            <a:avLst/>
          </a:prstGeom>
        </p:spPr>
        <p:txBody>
          <a:bodyPr wrap="square">
            <a:spAutoFit/>
          </a:bodyPr>
          <a:lstStyle/>
          <a:p>
            <a:pPr algn="ctr" rtl="1">
              <a:lnSpc>
                <a:spcPct val="150000"/>
              </a:lnSpc>
            </a:pPr>
            <a:r>
              <a:rPr lang="fa-IR" sz="1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B Yekan" pitchFamily="2" charset="-78"/>
              </a:rPr>
              <a:t>جاناتان کوپر، متخصص حقوق </a:t>
            </a:r>
            <a:r>
              <a:rPr lang="fa-IR" sz="14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B Yekan" pitchFamily="2" charset="-78"/>
              </a:rPr>
              <a:t>بشر</a:t>
            </a:r>
          </a:p>
          <a:p>
            <a:pPr algn="justLow" rtl="1">
              <a:lnSpc>
                <a:spcPct val="150000"/>
              </a:lnSpc>
            </a:pPr>
            <a:endParaRPr lang="fa-IR" sz="1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B Yekan" pitchFamily="2" charset="-78"/>
            </a:endParaRPr>
          </a:p>
          <a:p>
            <a:pPr marL="336550" algn="ctr" rtl="1">
              <a:lnSpc>
                <a:spcPct val="107000"/>
              </a:lnSpc>
              <a:spcAft>
                <a:spcPts val="0"/>
              </a:spcAft>
            </a:pPr>
            <a:r>
              <a:rPr lang="fa-IR" dirty="0" smtClean="0">
                <a:solidFill>
                  <a:srgbClr val="002060"/>
                </a:solidFill>
                <a:cs typeface="B Yekan" pitchFamily="2" charset="-78"/>
              </a:rPr>
              <a:t>انتقاد </a:t>
            </a:r>
            <a:r>
              <a:rPr lang="fa-IR" dirty="0">
                <a:solidFill>
                  <a:srgbClr val="002060"/>
                </a:solidFill>
                <a:cs typeface="B Yekan" pitchFamily="2" charset="-78"/>
              </a:rPr>
              <a:t>از عملکرد دولت انگلیس و بی­توجهی آن به «حق کرامت انسان» و خواستار تصویب قوانین محکمی جهت دفاع از این حق.  </a:t>
            </a:r>
          </a:p>
          <a:p>
            <a:pPr marL="336550" indent="274320" algn="justLow" rtl="1">
              <a:lnSpc>
                <a:spcPct val="107000"/>
              </a:lnSpc>
              <a:spcAft>
                <a:spcPts val="0"/>
              </a:spcAft>
            </a:pPr>
            <a:endParaRPr lang="en-US" sz="1200" dirty="0">
              <a:latin typeface="Times New Roman"/>
              <a:ea typeface="Times New Roman"/>
            </a:endParaRPr>
          </a:p>
        </p:txBody>
      </p:sp>
      <p:sp>
        <p:nvSpPr>
          <p:cNvPr id="7" name="Rectangle 6"/>
          <p:cNvSpPr/>
          <p:nvPr/>
        </p:nvSpPr>
        <p:spPr>
          <a:xfrm rot="20170308">
            <a:off x="3163412" y="3569532"/>
            <a:ext cx="5722757" cy="1800493"/>
          </a:xfrm>
          <a:prstGeom prst="rect">
            <a:avLst/>
          </a:prstGeom>
        </p:spPr>
        <p:txBody>
          <a:bodyPr wrap="square">
            <a:spAutoFit/>
          </a:bodyPr>
          <a:lstStyle/>
          <a:p>
            <a:pPr algn="ctr" rtl="1">
              <a:lnSpc>
                <a:spcPct val="150000"/>
              </a:lnSpc>
            </a:pPr>
            <a:r>
              <a:rPr lang="fa-IR" sz="1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B Yekan" pitchFamily="2" charset="-78"/>
              </a:rPr>
              <a:t>جان استونستریت و شین </a:t>
            </a:r>
            <a:r>
              <a:rPr lang="fa-IR" sz="14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B Yekan" pitchFamily="2" charset="-78"/>
              </a:rPr>
              <a:t>موریس</a:t>
            </a:r>
          </a:p>
          <a:p>
            <a:pPr algn="ctr" rtl="1">
              <a:lnSpc>
                <a:spcPct val="150000"/>
              </a:lnSpc>
            </a:pPr>
            <a:endParaRPr lang="fa-IR" sz="1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cs typeface="B Yekan" pitchFamily="2" charset="-78"/>
            </a:endParaRPr>
          </a:p>
          <a:p>
            <a:pPr algn="ctr" rtl="1">
              <a:lnSpc>
                <a:spcPct val="150000"/>
              </a:lnSpc>
            </a:pPr>
            <a:r>
              <a:rPr lang="fa-IR" sz="2400" dirty="0" smtClean="0">
                <a:solidFill>
                  <a:srgbClr val="002060"/>
                </a:solidFill>
                <a:cs typeface="B Yekan" pitchFamily="2" charset="-78"/>
              </a:rPr>
              <a:t>«مسیحیان </a:t>
            </a:r>
            <a:r>
              <a:rPr lang="fa-IR" sz="2400" dirty="0">
                <a:solidFill>
                  <a:srgbClr val="002060"/>
                </a:solidFill>
                <a:cs typeface="B Yekan" pitchFamily="2" charset="-78"/>
              </a:rPr>
              <a:t>نباید اجازه دهند برچسب قیمت روی افراد گذاشته شود.» </a:t>
            </a:r>
            <a:endParaRPr lang="fa-IR" sz="1400" dirty="0" smtClean="0">
              <a:solidFill>
                <a:srgbClr val="FF0000"/>
              </a:solidFill>
              <a:cs typeface="B Yekan" pitchFamily="2" charset="-78"/>
            </a:endParaRPr>
          </a:p>
        </p:txBody>
      </p:sp>
    </p:spTree>
    <p:extLst>
      <p:ext uri="{BB962C8B-B14F-4D97-AF65-F5344CB8AC3E}">
        <p14:creationId xmlns:p14="http://schemas.microsoft.com/office/powerpoint/2010/main" val="19761141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6">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6">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5"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6" dur="2000"/>
                                        <p:tgtEl>
                                          <p:spTgt spid="7">
                                            <p:txEl>
                                              <p:pRg st="0" end="0"/>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p:cTn id="29"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1"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allAtOnce"/>
      <p:bldP spid="7"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069795" y="126170"/>
            <a:ext cx="2505934" cy="1470025"/>
          </a:xfrm>
        </p:spPr>
        <p:txBody>
          <a:bodyPr/>
          <a:lstStyle/>
          <a:p>
            <a:pPr lvl="0" indent="107950" algn="justLow" rtl="1">
              <a:lnSpc>
                <a:spcPct val="107000"/>
              </a:lnSpc>
              <a:spcBef>
                <a:spcPct val="20000"/>
              </a:spcBef>
              <a:spcAft>
                <a:spcPts val="0"/>
              </a:spcAft>
            </a:pPr>
            <a:r>
              <a:rPr lang="en-US" sz="2000" dirty="0">
                <a:solidFill>
                  <a:srgbClr val="000000"/>
                </a:solidFill>
                <a:latin typeface="Times New Roman"/>
                <a:ea typeface="Times New Roman"/>
                <a:cs typeface="+mn-cs"/>
              </a:rPr>
              <a:t/>
            </a:r>
            <a:br>
              <a:rPr lang="en-US" sz="2000" dirty="0">
                <a:solidFill>
                  <a:srgbClr val="000000"/>
                </a:solidFill>
                <a:latin typeface="Times New Roman"/>
                <a:ea typeface="Times New Roman"/>
                <a:cs typeface="+mn-cs"/>
              </a:rPr>
            </a:br>
            <a:endParaRPr lang="fa-IR" dirty="0"/>
          </a:p>
        </p:txBody>
      </p:sp>
      <p:sp>
        <p:nvSpPr>
          <p:cNvPr id="5" name="Rectangle 4"/>
          <p:cNvSpPr/>
          <p:nvPr/>
        </p:nvSpPr>
        <p:spPr>
          <a:xfrm>
            <a:off x="1341373" y="126170"/>
            <a:ext cx="6345968" cy="1244700"/>
          </a:xfrm>
          <a:prstGeom prst="rect">
            <a:avLst/>
          </a:prstGeom>
        </p:spPr>
        <p:txBody>
          <a:bodyPr wrap="none">
            <a:spAutoFit/>
          </a:bodyPr>
          <a:lstStyle/>
          <a:p>
            <a:pPr marL="2540" algn="ctr" rtl="1">
              <a:lnSpc>
                <a:spcPct val="107000"/>
              </a:lnSpc>
              <a:spcBef>
                <a:spcPct val="20000"/>
              </a:spcBef>
              <a:spcAft>
                <a:spcPts val="0"/>
              </a:spcAft>
              <a:buClr>
                <a:srgbClr val="000000"/>
              </a:buClr>
            </a:pPr>
            <a:r>
              <a:rPr lang="fa-IR" sz="3200" b="1" kern="0" dirty="0" smtClean="0">
                <a:ln>
                  <a:solidFill>
                    <a:srgbClr val="0070C0"/>
                  </a:solidFill>
                </a:ln>
                <a:solidFill>
                  <a:srgbClr val="0070C0"/>
                </a:solidFill>
                <a:latin typeface="Times New Roman"/>
                <a:ea typeface="Times New Roman"/>
                <a:cs typeface="B Zar"/>
              </a:rPr>
              <a:t>نشانه های </a:t>
            </a:r>
            <a:r>
              <a:rPr lang="fa-IR" sz="3200" b="1" kern="0" dirty="0">
                <a:ln>
                  <a:solidFill>
                    <a:srgbClr val="0070C0"/>
                  </a:solidFill>
                </a:ln>
                <a:solidFill>
                  <a:srgbClr val="0070C0"/>
                </a:solidFill>
                <a:latin typeface="Times New Roman"/>
                <a:ea typeface="Times New Roman"/>
                <a:cs typeface="B Zar"/>
              </a:rPr>
              <a:t>زیر سؤال رفتن </a:t>
            </a:r>
            <a:endParaRPr lang="fa-IR" sz="3200" b="1" kern="0" dirty="0" smtClean="0">
              <a:ln>
                <a:solidFill>
                  <a:srgbClr val="0070C0"/>
                </a:solidFill>
              </a:ln>
              <a:solidFill>
                <a:srgbClr val="0070C0"/>
              </a:solidFill>
              <a:latin typeface="Times New Roman"/>
              <a:ea typeface="Times New Roman"/>
              <a:cs typeface="B Zar"/>
            </a:endParaRPr>
          </a:p>
          <a:p>
            <a:pPr marL="2540" algn="ctr" rtl="1">
              <a:lnSpc>
                <a:spcPct val="107000"/>
              </a:lnSpc>
              <a:spcBef>
                <a:spcPct val="20000"/>
              </a:spcBef>
              <a:spcAft>
                <a:spcPts val="0"/>
              </a:spcAft>
              <a:buClr>
                <a:srgbClr val="000000"/>
              </a:buClr>
            </a:pPr>
            <a:r>
              <a:rPr lang="fa-IR" sz="3200" b="1" kern="0" dirty="0" smtClean="0">
                <a:ln>
                  <a:solidFill>
                    <a:srgbClr val="0070C0"/>
                  </a:solidFill>
                </a:ln>
                <a:solidFill>
                  <a:srgbClr val="0070C0"/>
                </a:solidFill>
                <a:latin typeface="Times New Roman"/>
                <a:ea typeface="Times New Roman"/>
                <a:cs typeface="B Zar"/>
              </a:rPr>
              <a:t>حق </a:t>
            </a:r>
            <a:r>
              <a:rPr lang="fa-IR" sz="3200" b="1" kern="0" dirty="0">
                <a:ln>
                  <a:solidFill>
                    <a:srgbClr val="0070C0"/>
                  </a:solidFill>
                </a:ln>
                <a:solidFill>
                  <a:srgbClr val="0070C0"/>
                </a:solidFill>
                <a:latin typeface="Times New Roman"/>
                <a:ea typeface="Times New Roman"/>
                <a:cs typeface="B Zar"/>
              </a:rPr>
              <a:t>کرامت انسانی توسط </a:t>
            </a:r>
            <a:r>
              <a:rPr lang="fa-IR" sz="3200" b="1" kern="0" dirty="0" smtClean="0">
                <a:ln>
                  <a:solidFill>
                    <a:srgbClr val="0070C0"/>
                  </a:solidFill>
                </a:ln>
                <a:solidFill>
                  <a:srgbClr val="0070C0"/>
                </a:solidFill>
                <a:latin typeface="Times New Roman"/>
                <a:ea typeface="Times New Roman"/>
                <a:cs typeface="B Zar"/>
              </a:rPr>
              <a:t>دولت های </a:t>
            </a:r>
            <a:r>
              <a:rPr lang="fa-IR" sz="3200" b="1" kern="0" dirty="0">
                <a:ln>
                  <a:solidFill>
                    <a:srgbClr val="0070C0"/>
                  </a:solidFill>
                </a:ln>
                <a:solidFill>
                  <a:srgbClr val="0070C0"/>
                </a:solidFill>
                <a:latin typeface="Times New Roman"/>
                <a:ea typeface="Times New Roman"/>
                <a:cs typeface="B Zar"/>
              </a:rPr>
              <a:t>غربی</a:t>
            </a:r>
            <a:endParaRPr lang="en-US" sz="2800" kern="0" dirty="0">
              <a:ln>
                <a:solidFill>
                  <a:srgbClr val="0070C0"/>
                </a:solidFill>
              </a:ln>
              <a:solidFill>
                <a:srgbClr val="0070C0"/>
              </a:solidFill>
              <a:latin typeface="Times New Roman"/>
              <a:ea typeface="Times New Roman"/>
            </a:endParaRPr>
          </a:p>
        </p:txBody>
      </p:sp>
      <p:sp>
        <p:nvSpPr>
          <p:cNvPr id="8" name="Rectangle 7"/>
          <p:cNvSpPr/>
          <p:nvPr/>
        </p:nvSpPr>
        <p:spPr>
          <a:xfrm>
            <a:off x="385856" y="3313785"/>
            <a:ext cx="8602719" cy="2862322"/>
          </a:xfrm>
          <a:prstGeom prst="rect">
            <a:avLst/>
          </a:prstGeom>
        </p:spPr>
        <p:txBody>
          <a:bodyPr wrap="square">
            <a:spAutoFit/>
          </a:bodyPr>
          <a:lstStyle/>
          <a:p>
            <a:pPr marL="342900" lvl="0" indent="-342900" algn="justLow" rtl="1">
              <a:lnSpc>
                <a:spcPct val="200000"/>
              </a:lnSpc>
              <a:spcAft>
                <a:spcPts val="0"/>
              </a:spcAft>
              <a:buFont typeface="Wingdings" pitchFamily="2" charset="2"/>
              <a:buChar char="Ø"/>
            </a:pPr>
            <a:r>
              <a:rPr lang="fa-IR" sz="2000" dirty="0" smtClean="0">
                <a:solidFill>
                  <a:srgbClr val="002060"/>
                </a:solidFill>
                <a:latin typeface="Times New Roman"/>
                <a:ea typeface="Times New Roman"/>
                <a:cs typeface="B Zar"/>
              </a:rPr>
              <a:t>سرقت </a:t>
            </a:r>
            <a:r>
              <a:rPr lang="fa-IR" sz="2000" dirty="0">
                <a:solidFill>
                  <a:srgbClr val="002060"/>
                </a:solidFill>
                <a:latin typeface="Times New Roman"/>
                <a:ea typeface="Times New Roman"/>
                <a:cs typeface="B Zar"/>
              </a:rPr>
              <a:t>تجهیزات پزشکی این کشورها توسط </a:t>
            </a:r>
            <a:r>
              <a:rPr lang="fa-IR" sz="2000" dirty="0" smtClean="0">
                <a:solidFill>
                  <a:srgbClr val="002060"/>
                </a:solidFill>
                <a:latin typeface="Times New Roman"/>
                <a:ea typeface="Times New Roman"/>
                <a:cs typeface="B Zar"/>
              </a:rPr>
              <a:t>یکدیگر،</a:t>
            </a:r>
            <a:endParaRPr lang="fa-IR" sz="2000" dirty="0">
              <a:solidFill>
                <a:srgbClr val="002060"/>
              </a:solidFill>
              <a:latin typeface="Times New Roman"/>
              <a:ea typeface="Times New Roman"/>
              <a:cs typeface="B Zar"/>
            </a:endParaRPr>
          </a:p>
          <a:p>
            <a:pPr marL="342900" lvl="0" indent="-342900" algn="justLow" rtl="1">
              <a:lnSpc>
                <a:spcPct val="200000"/>
              </a:lnSpc>
              <a:spcAft>
                <a:spcPts val="0"/>
              </a:spcAft>
              <a:buFont typeface="Wingdings" pitchFamily="2" charset="2"/>
              <a:buChar char="Ø"/>
            </a:pPr>
            <a:r>
              <a:rPr lang="fa-IR" sz="2000" dirty="0" smtClean="0">
                <a:solidFill>
                  <a:srgbClr val="002060"/>
                </a:solidFill>
                <a:latin typeface="Times New Roman"/>
                <a:ea typeface="Times New Roman"/>
                <a:cs typeface="B Zar"/>
              </a:rPr>
              <a:t>شکل </a:t>
            </a:r>
            <a:r>
              <a:rPr lang="fa-IR" sz="2000" dirty="0">
                <a:solidFill>
                  <a:srgbClr val="002060"/>
                </a:solidFill>
                <a:latin typeface="Times New Roman"/>
                <a:ea typeface="Times New Roman"/>
                <a:cs typeface="B Zar"/>
              </a:rPr>
              <a:t>گیری رفتار نژادپرستانه دولت آمریکا در درمان بیماران </a:t>
            </a:r>
            <a:r>
              <a:rPr lang="fa-IR" sz="2000" dirty="0" smtClean="0">
                <a:solidFill>
                  <a:srgbClr val="002060"/>
                </a:solidFill>
                <a:latin typeface="Times New Roman"/>
                <a:ea typeface="Times New Roman"/>
                <a:cs typeface="B Zar"/>
              </a:rPr>
              <a:t>کرونایی، </a:t>
            </a:r>
            <a:endParaRPr lang="fa-IR" sz="2000" dirty="0">
              <a:solidFill>
                <a:srgbClr val="002060"/>
              </a:solidFill>
              <a:latin typeface="Times New Roman"/>
              <a:ea typeface="Times New Roman"/>
              <a:cs typeface="B Zar"/>
            </a:endParaRPr>
          </a:p>
          <a:p>
            <a:pPr marL="342900" lvl="0" indent="-342900" algn="justLow" rtl="1">
              <a:lnSpc>
                <a:spcPct val="150000"/>
              </a:lnSpc>
              <a:spcAft>
                <a:spcPts val="0"/>
              </a:spcAft>
              <a:buFont typeface="Wingdings" pitchFamily="2" charset="2"/>
              <a:buChar char="Ø"/>
            </a:pPr>
            <a:r>
              <a:rPr lang="fa-IR" sz="2000" dirty="0" smtClean="0">
                <a:solidFill>
                  <a:srgbClr val="002060"/>
                </a:solidFill>
                <a:latin typeface="Times New Roman"/>
                <a:ea typeface="Times New Roman"/>
                <a:cs typeface="B Zar"/>
              </a:rPr>
              <a:t>عدم </a:t>
            </a:r>
            <a:r>
              <a:rPr lang="fa-IR" sz="2000" dirty="0">
                <a:solidFill>
                  <a:srgbClr val="002060"/>
                </a:solidFill>
                <a:latin typeface="Times New Roman"/>
                <a:ea typeface="Times New Roman"/>
                <a:cs typeface="B Zar"/>
              </a:rPr>
              <a:t>ارائه خدمات مراقبت‌های ویژه به مبتلایانی که بالای ۸۰ سال سن دارند یا به‌خاطر بیماری‌های زمینه‌ای وضعیتشان وخیم است، </a:t>
            </a:r>
          </a:p>
          <a:p>
            <a:pPr marL="342900" lvl="0" indent="-342900" algn="justLow" rtl="1">
              <a:lnSpc>
                <a:spcPct val="200000"/>
              </a:lnSpc>
              <a:spcAft>
                <a:spcPts val="0"/>
              </a:spcAft>
              <a:buFont typeface="Wingdings" pitchFamily="2" charset="2"/>
              <a:buChar char="Ø"/>
            </a:pPr>
            <a:r>
              <a:rPr lang="fa-IR" sz="2000" dirty="0" smtClean="0">
                <a:solidFill>
                  <a:srgbClr val="002060"/>
                </a:solidFill>
                <a:latin typeface="Times New Roman"/>
                <a:ea typeface="Times New Roman"/>
                <a:cs typeface="B Zar"/>
              </a:rPr>
              <a:t>چگونگی </a:t>
            </a:r>
            <a:r>
              <a:rPr lang="fa-IR" sz="2000" dirty="0">
                <a:solidFill>
                  <a:srgbClr val="002060"/>
                </a:solidFill>
                <a:latin typeface="Times New Roman"/>
                <a:ea typeface="Times New Roman"/>
                <a:cs typeface="B Zar"/>
              </a:rPr>
              <a:t>مواجهه با اجساد بیماران کرونایی و دفن دسته جمعی قربانیان </a:t>
            </a:r>
            <a:r>
              <a:rPr lang="fa-IR" sz="2000" dirty="0" smtClean="0">
                <a:solidFill>
                  <a:srgbClr val="002060"/>
                </a:solidFill>
                <a:latin typeface="Times New Roman"/>
                <a:ea typeface="Times New Roman"/>
                <a:cs typeface="B Zar"/>
              </a:rPr>
              <a:t>کرونا.</a:t>
            </a:r>
            <a:endParaRPr lang="fa-IR" sz="2000" dirty="0">
              <a:solidFill>
                <a:srgbClr val="002060"/>
              </a:solidFill>
              <a:latin typeface="Times New Roman"/>
              <a:ea typeface="Times New Roman"/>
              <a:cs typeface="B Zar"/>
            </a:endParaRPr>
          </a:p>
        </p:txBody>
      </p:sp>
    </p:spTree>
    <p:extLst>
      <p:ext uri="{BB962C8B-B14F-4D97-AF65-F5344CB8AC3E}">
        <p14:creationId xmlns:p14="http://schemas.microsoft.com/office/powerpoint/2010/main" val="39334706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125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80">
                                          <p:stCondLst>
                                            <p:cond delay="0"/>
                                          </p:stCondLst>
                                        </p:cTn>
                                        <p:tgtEl>
                                          <p:spTgt spid="8">
                                            <p:txEl>
                                              <p:pRg st="0" end="0"/>
                                            </p:txEl>
                                          </p:spTgt>
                                        </p:tgtEl>
                                      </p:cBhvr>
                                    </p:animEffect>
                                    <p:anim calcmode="lin" valueType="num">
                                      <p:cBhvr>
                                        <p:cTn id="21"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xEl>
                                              <p:pRg st="0" end="0"/>
                                            </p:txEl>
                                          </p:spTgt>
                                        </p:tgtEl>
                                      </p:cBhvr>
                                      <p:to x="100000" y="60000"/>
                                    </p:animScale>
                                    <p:animScale>
                                      <p:cBhvr>
                                        <p:cTn id="27" dur="166" decel="50000">
                                          <p:stCondLst>
                                            <p:cond delay="676"/>
                                          </p:stCondLst>
                                        </p:cTn>
                                        <p:tgtEl>
                                          <p:spTgt spid="8">
                                            <p:txEl>
                                              <p:pRg st="0" end="0"/>
                                            </p:txEl>
                                          </p:spTgt>
                                        </p:tgtEl>
                                      </p:cBhvr>
                                      <p:to x="100000" y="100000"/>
                                    </p:animScale>
                                    <p:animScale>
                                      <p:cBhvr>
                                        <p:cTn id="28" dur="26">
                                          <p:stCondLst>
                                            <p:cond delay="1312"/>
                                          </p:stCondLst>
                                        </p:cTn>
                                        <p:tgtEl>
                                          <p:spTgt spid="8">
                                            <p:txEl>
                                              <p:pRg st="0" end="0"/>
                                            </p:txEl>
                                          </p:spTgt>
                                        </p:tgtEl>
                                      </p:cBhvr>
                                      <p:to x="100000" y="80000"/>
                                    </p:animScale>
                                    <p:animScale>
                                      <p:cBhvr>
                                        <p:cTn id="29" dur="166" decel="50000">
                                          <p:stCondLst>
                                            <p:cond delay="1338"/>
                                          </p:stCondLst>
                                        </p:cTn>
                                        <p:tgtEl>
                                          <p:spTgt spid="8">
                                            <p:txEl>
                                              <p:pRg st="0" end="0"/>
                                            </p:txEl>
                                          </p:spTgt>
                                        </p:tgtEl>
                                      </p:cBhvr>
                                      <p:to x="100000" y="100000"/>
                                    </p:animScale>
                                    <p:animScale>
                                      <p:cBhvr>
                                        <p:cTn id="30" dur="26">
                                          <p:stCondLst>
                                            <p:cond delay="1642"/>
                                          </p:stCondLst>
                                        </p:cTn>
                                        <p:tgtEl>
                                          <p:spTgt spid="8">
                                            <p:txEl>
                                              <p:pRg st="0" end="0"/>
                                            </p:txEl>
                                          </p:spTgt>
                                        </p:tgtEl>
                                      </p:cBhvr>
                                      <p:to x="100000" y="90000"/>
                                    </p:animScale>
                                    <p:animScale>
                                      <p:cBhvr>
                                        <p:cTn id="31" dur="166" decel="50000">
                                          <p:stCondLst>
                                            <p:cond delay="1668"/>
                                          </p:stCondLst>
                                        </p:cTn>
                                        <p:tgtEl>
                                          <p:spTgt spid="8">
                                            <p:txEl>
                                              <p:pRg st="0" end="0"/>
                                            </p:txEl>
                                          </p:spTgt>
                                        </p:tgtEl>
                                      </p:cBhvr>
                                      <p:to x="100000" y="100000"/>
                                    </p:animScale>
                                    <p:animScale>
                                      <p:cBhvr>
                                        <p:cTn id="32" dur="26">
                                          <p:stCondLst>
                                            <p:cond delay="1808"/>
                                          </p:stCondLst>
                                        </p:cTn>
                                        <p:tgtEl>
                                          <p:spTgt spid="8">
                                            <p:txEl>
                                              <p:pRg st="0" end="0"/>
                                            </p:txEl>
                                          </p:spTgt>
                                        </p:tgtEl>
                                      </p:cBhvr>
                                      <p:to x="100000" y="95000"/>
                                    </p:animScale>
                                    <p:animScale>
                                      <p:cBhvr>
                                        <p:cTn id="33" dur="166" decel="50000">
                                          <p:stCondLst>
                                            <p:cond delay="1834"/>
                                          </p:stCondLst>
                                        </p:cTn>
                                        <p:tgtEl>
                                          <p:spTgt spid="8">
                                            <p:txEl>
                                              <p:pRg st="0" end="0"/>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wipe(down)">
                                      <p:cBhvr>
                                        <p:cTn id="38" dur="580">
                                          <p:stCondLst>
                                            <p:cond delay="0"/>
                                          </p:stCondLst>
                                        </p:cTn>
                                        <p:tgtEl>
                                          <p:spTgt spid="8">
                                            <p:txEl>
                                              <p:pRg st="1" end="1"/>
                                            </p:txEl>
                                          </p:spTgt>
                                        </p:tgtEl>
                                      </p:cBhvr>
                                    </p:animEffect>
                                    <p:anim calcmode="lin" valueType="num">
                                      <p:cBhvr>
                                        <p:cTn id="39"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xEl>
                                              <p:pRg st="1" end="1"/>
                                            </p:txEl>
                                          </p:spTgt>
                                        </p:tgtEl>
                                      </p:cBhvr>
                                      <p:to x="100000" y="60000"/>
                                    </p:animScale>
                                    <p:animScale>
                                      <p:cBhvr>
                                        <p:cTn id="45" dur="166" decel="50000">
                                          <p:stCondLst>
                                            <p:cond delay="676"/>
                                          </p:stCondLst>
                                        </p:cTn>
                                        <p:tgtEl>
                                          <p:spTgt spid="8">
                                            <p:txEl>
                                              <p:pRg st="1" end="1"/>
                                            </p:txEl>
                                          </p:spTgt>
                                        </p:tgtEl>
                                      </p:cBhvr>
                                      <p:to x="100000" y="100000"/>
                                    </p:animScale>
                                    <p:animScale>
                                      <p:cBhvr>
                                        <p:cTn id="46" dur="26">
                                          <p:stCondLst>
                                            <p:cond delay="1312"/>
                                          </p:stCondLst>
                                        </p:cTn>
                                        <p:tgtEl>
                                          <p:spTgt spid="8">
                                            <p:txEl>
                                              <p:pRg st="1" end="1"/>
                                            </p:txEl>
                                          </p:spTgt>
                                        </p:tgtEl>
                                      </p:cBhvr>
                                      <p:to x="100000" y="80000"/>
                                    </p:animScale>
                                    <p:animScale>
                                      <p:cBhvr>
                                        <p:cTn id="47" dur="166" decel="50000">
                                          <p:stCondLst>
                                            <p:cond delay="1338"/>
                                          </p:stCondLst>
                                        </p:cTn>
                                        <p:tgtEl>
                                          <p:spTgt spid="8">
                                            <p:txEl>
                                              <p:pRg st="1" end="1"/>
                                            </p:txEl>
                                          </p:spTgt>
                                        </p:tgtEl>
                                      </p:cBhvr>
                                      <p:to x="100000" y="100000"/>
                                    </p:animScale>
                                    <p:animScale>
                                      <p:cBhvr>
                                        <p:cTn id="48" dur="26">
                                          <p:stCondLst>
                                            <p:cond delay="1642"/>
                                          </p:stCondLst>
                                        </p:cTn>
                                        <p:tgtEl>
                                          <p:spTgt spid="8">
                                            <p:txEl>
                                              <p:pRg st="1" end="1"/>
                                            </p:txEl>
                                          </p:spTgt>
                                        </p:tgtEl>
                                      </p:cBhvr>
                                      <p:to x="100000" y="90000"/>
                                    </p:animScale>
                                    <p:animScale>
                                      <p:cBhvr>
                                        <p:cTn id="49" dur="166" decel="50000">
                                          <p:stCondLst>
                                            <p:cond delay="1668"/>
                                          </p:stCondLst>
                                        </p:cTn>
                                        <p:tgtEl>
                                          <p:spTgt spid="8">
                                            <p:txEl>
                                              <p:pRg st="1" end="1"/>
                                            </p:txEl>
                                          </p:spTgt>
                                        </p:tgtEl>
                                      </p:cBhvr>
                                      <p:to x="100000" y="100000"/>
                                    </p:animScale>
                                    <p:animScale>
                                      <p:cBhvr>
                                        <p:cTn id="50" dur="26">
                                          <p:stCondLst>
                                            <p:cond delay="1808"/>
                                          </p:stCondLst>
                                        </p:cTn>
                                        <p:tgtEl>
                                          <p:spTgt spid="8">
                                            <p:txEl>
                                              <p:pRg st="1" end="1"/>
                                            </p:txEl>
                                          </p:spTgt>
                                        </p:tgtEl>
                                      </p:cBhvr>
                                      <p:to x="100000" y="95000"/>
                                    </p:animScale>
                                    <p:animScale>
                                      <p:cBhvr>
                                        <p:cTn id="51" dur="166" decel="50000">
                                          <p:stCondLst>
                                            <p:cond delay="1834"/>
                                          </p:stCondLst>
                                        </p:cTn>
                                        <p:tgtEl>
                                          <p:spTgt spid="8">
                                            <p:txEl>
                                              <p:pRg st="1" end="1"/>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wipe(down)">
                                      <p:cBhvr>
                                        <p:cTn id="56" dur="580">
                                          <p:stCondLst>
                                            <p:cond delay="0"/>
                                          </p:stCondLst>
                                        </p:cTn>
                                        <p:tgtEl>
                                          <p:spTgt spid="8">
                                            <p:txEl>
                                              <p:pRg st="2" end="2"/>
                                            </p:txEl>
                                          </p:spTgt>
                                        </p:tgtEl>
                                      </p:cBhvr>
                                    </p:animEffect>
                                    <p:anim calcmode="lin" valueType="num">
                                      <p:cBhvr>
                                        <p:cTn id="57"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8">
                                            <p:txEl>
                                              <p:pRg st="2" end="2"/>
                                            </p:txEl>
                                          </p:spTgt>
                                        </p:tgtEl>
                                      </p:cBhvr>
                                      <p:to x="100000" y="60000"/>
                                    </p:animScale>
                                    <p:animScale>
                                      <p:cBhvr>
                                        <p:cTn id="63" dur="166" decel="50000">
                                          <p:stCondLst>
                                            <p:cond delay="676"/>
                                          </p:stCondLst>
                                        </p:cTn>
                                        <p:tgtEl>
                                          <p:spTgt spid="8">
                                            <p:txEl>
                                              <p:pRg st="2" end="2"/>
                                            </p:txEl>
                                          </p:spTgt>
                                        </p:tgtEl>
                                      </p:cBhvr>
                                      <p:to x="100000" y="100000"/>
                                    </p:animScale>
                                    <p:animScale>
                                      <p:cBhvr>
                                        <p:cTn id="64" dur="26">
                                          <p:stCondLst>
                                            <p:cond delay="1312"/>
                                          </p:stCondLst>
                                        </p:cTn>
                                        <p:tgtEl>
                                          <p:spTgt spid="8">
                                            <p:txEl>
                                              <p:pRg st="2" end="2"/>
                                            </p:txEl>
                                          </p:spTgt>
                                        </p:tgtEl>
                                      </p:cBhvr>
                                      <p:to x="100000" y="80000"/>
                                    </p:animScale>
                                    <p:animScale>
                                      <p:cBhvr>
                                        <p:cTn id="65" dur="166" decel="50000">
                                          <p:stCondLst>
                                            <p:cond delay="1338"/>
                                          </p:stCondLst>
                                        </p:cTn>
                                        <p:tgtEl>
                                          <p:spTgt spid="8">
                                            <p:txEl>
                                              <p:pRg st="2" end="2"/>
                                            </p:txEl>
                                          </p:spTgt>
                                        </p:tgtEl>
                                      </p:cBhvr>
                                      <p:to x="100000" y="100000"/>
                                    </p:animScale>
                                    <p:animScale>
                                      <p:cBhvr>
                                        <p:cTn id="66" dur="26">
                                          <p:stCondLst>
                                            <p:cond delay="1642"/>
                                          </p:stCondLst>
                                        </p:cTn>
                                        <p:tgtEl>
                                          <p:spTgt spid="8">
                                            <p:txEl>
                                              <p:pRg st="2" end="2"/>
                                            </p:txEl>
                                          </p:spTgt>
                                        </p:tgtEl>
                                      </p:cBhvr>
                                      <p:to x="100000" y="90000"/>
                                    </p:animScale>
                                    <p:animScale>
                                      <p:cBhvr>
                                        <p:cTn id="67" dur="166" decel="50000">
                                          <p:stCondLst>
                                            <p:cond delay="1668"/>
                                          </p:stCondLst>
                                        </p:cTn>
                                        <p:tgtEl>
                                          <p:spTgt spid="8">
                                            <p:txEl>
                                              <p:pRg st="2" end="2"/>
                                            </p:txEl>
                                          </p:spTgt>
                                        </p:tgtEl>
                                      </p:cBhvr>
                                      <p:to x="100000" y="100000"/>
                                    </p:animScale>
                                    <p:animScale>
                                      <p:cBhvr>
                                        <p:cTn id="68" dur="26">
                                          <p:stCondLst>
                                            <p:cond delay="1808"/>
                                          </p:stCondLst>
                                        </p:cTn>
                                        <p:tgtEl>
                                          <p:spTgt spid="8">
                                            <p:txEl>
                                              <p:pRg st="2" end="2"/>
                                            </p:txEl>
                                          </p:spTgt>
                                        </p:tgtEl>
                                      </p:cBhvr>
                                      <p:to x="100000" y="95000"/>
                                    </p:animScale>
                                    <p:animScale>
                                      <p:cBhvr>
                                        <p:cTn id="69" dur="166" decel="50000">
                                          <p:stCondLst>
                                            <p:cond delay="1834"/>
                                          </p:stCondLst>
                                        </p:cTn>
                                        <p:tgtEl>
                                          <p:spTgt spid="8">
                                            <p:txEl>
                                              <p:pRg st="2" end="2"/>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8">
                                            <p:txEl>
                                              <p:pRg st="3" end="3"/>
                                            </p:txEl>
                                          </p:spTgt>
                                        </p:tgtEl>
                                        <p:attrNameLst>
                                          <p:attrName>style.visibility</p:attrName>
                                        </p:attrNameLst>
                                      </p:cBhvr>
                                      <p:to>
                                        <p:strVal val="visible"/>
                                      </p:to>
                                    </p:set>
                                    <p:animEffect transition="in" filter="wipe(down)">
                                      <p:cBhvr>
                                        <p:cTn id="74" dur="580">
                                          <p:stCondLst>
                                            <p:cond delay="0"/>
                                          </p:stCondLst>
                                        </p:cTn>
                                        <p:tgtEl>
                                          <p:spTgt spid="8">
                                            <p:txEl>
                                              <p:pRg st="3" end="3"/>
                                            </p:txEl>
                                          </p:spTgt>
                                        </p:tgtEl>
                                      </p:cBhvr>
                                    </p:animEffect>
                                    <p:anim calcmode="lin" valueType="num">
                                      <p:cBhvr>
                                        <p:cTn id="75"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8">
                                            <p:txEl>
                                              <p:pRg st="3" end="3"/>
                                            </p:txEl>
                                          </p:spTgt>
                                        </p:tgtEl>
                                      </p:cBhvr>
                                      <p:to x="100000" y="60000"/>
                                    </p:animScale>
                                    <p:animScale>
                                      <p:cBhvr>
                                        <p:cTn id="81" dur="166" decel="50000">
                                          <p:stCondLst>
                                            <p:cond delay="676"/>
                                          </p:stCondLst>
                                        </p:cTn>
                                        <p:tgtEl>
                                          <p:spTgt spid="8">
                                            <p:txEl>
                                              <p:pRg st="3" end="3"/>
                                            </p:txEl>
                                          </p:spTgt>
                                        </p:tgtEl>
                                      </p:cBhvr>
                                      <p:to x="100000" y="100000"/>
                                    </p:animScale>
                                    <p:animScale>
                                      <p:cBhvr>
                                        <p:cTn id="82" dur="26">
                                          <p:stCondLst>
                                            <p:cond delay="1312"/>
                                          </p:stCondLst>
                                        </p:cTn>
                                        <p:tgtEl>
                                          <p:spTgt spid="8">
                                            <p:txEl>
                                              <p:pRg st="3" end="3"/>
                                            </p:txEl>
                                          </p:spTgt>
                                        </p:tgtEl>
                                      </p:cBhvr>
                                      <p:to x="100000" y="80000"/>
                                    </p:animScale>
                                    <p:animScale>
                                      <p:cBhvr>
                                        <p:cTn id="83" dur="166" decel="50000">
                                          <p:stCondLst>
                                            <p:cond delay="1338"/>
                                          </p:stCondLst>
                                        </p:cTn>
                                        <p:tgtEl>
                                          <p:spTgt spid="8">
                                            <p:txEl>
                                              <p:pRg st="3" end="3"/>
                                            </p:txEl>
                                          </p:spTgt>
                                        </p:tgtEl>
                                      </p:cBhvr>
                                      <p:to x="100000" y="100000"/>
                                    </p:animScale>
                                    <p:animScale>
                                      <p:cBhvr>
                                        <p:cTn id="84" dur="26">
                                          <p:stCondLst>
                                            <p:cond delay="1642"/>
                                          </p:stCondLst>
                                        </p:cTn>
                                        <p:tgtEl>
                                          <p:spTgt spid="8">
                                            <p:txEl>
                                              <p:pRg st="3" end="3"/>
                                            </p:txEl>
                                          </p:spTgt>
                                        </p:tgtEl>
                                      </p:cBhvr>
                                      <p:to x="100000" y="90000"/>
                                    </p:animScale>
                                    <p:animScale>
                                      <p:cBhvr>
                                        <p:cTn id="85" dur="166" decel="50000">
                                          <p:stCondLst>
                                            <p:cond delay="1668"/>
                                          </p:stCondLst>
                                        </p:cTn>
                                        <p:tgtEl>
                                          <p:spTgt spid="8">
                                            <p:txEl>
                                              <p:pRg st="3" end="3"/>
                                            </p:txEl>
                                          </p:spTgt>
                                        </p:tgtEl>
                                      </p:cBhvr>
                                      <p:to x="100000" y="100000"/>
                                    </p:animScale>
                                    <p:animScale>
                                      <p:cBhvr>
                                        <p:cTn id="86" dur="26">
                                          <p:stCondLst>
                                            <p:cond delay="1808"/>
                                          </p:stCondLst>
                                        </p:cTn>
                                        <p:tgtEl>
                                          <p:spTgt spid="8">
                                            <p:txEl>
                                              <p:pRg st="3" end="3"/>
                                            </p:txEl>
                                          </p:spTgt>
                                        </p:tgtEl>
                                      </p:cBhvr>
                                      <p:to x="100000" y="95000"/>
                                    </p:animScale>
                                    <p:animScale>
                                      <p:cBhvr>
                                        <p:cTn id="87" dur="166" decel="50000">
                                          <p:stCondLst>
                                            <p:cond delay="1834"/>
                                          </p:stCondLst>
                                        </p:cTn>
                                        <p:tgtEl>
                                          <p:spTgt spid="8">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576410" y="1777585"/>
            <a:ext cx="7412166" cy="4608600"/>
          </a:xfrm>
        </p:spPr>
        <p:txBody>
          <a:bodyPr/>
          <a:lstStyle/>
          <a:p>
            <a:pPr indent="0" algn="justLow">
              <a:spcAft>
                <a:spcPts val="0"/>
              </a:spcAft>
              <a:buNone/>
            </a:pPr>
            <a:r>
              <a:rPr lang="fa-IR" sz="3000" dirty="0" smtClean="0">
                <a:ln>
                  <a:solidFill>
                    <a:srgbClr val="002060"/>
                  </a:solidFill>
                </a:ln>
                <a:latin typeface="Times New Roman"/>
                <a:ea typeface="Times New Roman"/>
                <a:cs typeface="B Zar"/>
              </a:rPr>
              <a:t>نگاه </a:t>
            </a:r>
            <a:r>
              <a:rPr lang="fa-IR" sz="3000" dirty="0">
                <a:ln>
                  <a:solidFill>
                    <a:srgbClr val="002060"/>
                  </a:solidFill>
                </a:ln>
                <a:latin typeface="Times New Roman"/>
                <a:ea typeface="Times New Roman"/>
                <a:cs typeface="B Zar"/>
              </a:rPr>
              <a:t>غربی چون انسان را بیشتر موجودی مادی </a:t>
            </a:r>
            <a:r>
              <a:rPr lang="fa-IR" sz="3000" dirty="0" smtClean="0">
                <a:ln>
                  <a:solidFill>
                    <a:srgbClr val="002060"/>
                  </a:solidFill>
                </a:ln>
                <a:latin typeface="Times New Roman"/>
                <a:ea typeface="Times New Roman"/>
                <a:cs typeface="B Zar"/>
              </a:rPr>
              <a:t>می نگرد</a:t>
            </a:r>
            <a:r>
              <a:rPr lang="fa-IR" sz="3000" dirty="0">
                <a:ln>
                  <a:solidFill>
                    <a:srgbClr val="002060"/>
                  </a:solidFill>
                </a:ln>
                <a:latin typeface="Times New Roman"/>
                <a:ea typeface="Times New Roman"/>
                <a:cs typeface="B Zar"/>
              </a:rPr>
              <a:t>، نه در مقام خلیفه اللهی، بنابراین وقتی امر بین منافع اقتصادی و دفاع از انسان دایر شود، </a:t>
            </a:r>
            <a:r>
              <a:rPr lang="fa-IR" sz="3000" dirty="0" smtClean="0">
                <a:ln>
                  <a:solidFill>
                    <a:srgbClr val="002060"/>
                  </a:solidFill>
                </a:ln>
                <a:latin typeface="Times New Roman"/>
                <a:ea typeface="Times New Roman"/>
                <a:cs typeface="B Zar"/>
              </a:rPr>
              <a:t>سرمایه داری </a:t>
            </a:r>
            <a:r>
              <a:rPr lang="fa-IR" sz="3000" dirty="0">
                <a:ln>
                  <a:solidFill>
                    <a:srgbClr val="002060"/>
                  </a:solidFill>
                </a:ln>
                <a:latin typeface="Times New Roman"/>
                <a:ea typeface="Times New Roman"/>
                <a:cs typeface="B Zar"/>
              </a:rPr>
              <a:t>غرب منافع اقتصادی را ترجیح </a:t>
            </a:r>
            <a:r>
              <a:rPr lang="fa-IR" sz="3000" dirty="0" smtClean="0">
                <a:ln>
                  <a:solidFill>
                    <a:srgbClr val="002060"/>
                  </a:solidFill>
                </a:ln>
                <a:latin typeface="Times New Roman"/>
                <a:ea typeface="Times New Roman"/>
                <a:cs typeface="B Zar"/>
              </a:rPr>
              <a:t>می دهد</a:t>
            </a:r>
            <a:r>
              <a:rPr lang="fa-IR" sz="3000" dirty="0">
                <a:ln>
                  <a:solidFill>
                    <a:srgbClr val="002060"/>
                  </a:solidFill>
                </a:ln>
                <a:latin typeface="Times New Roman"/>
                <a:ea typeface="Times New Roman"/>
                <a:cs typeface="B Zar"/>
              </a:rPr>
              <a:t>. در مقابل و در ادیان الهی و </a:t>
            </a:r>
            <a:r>
              <a:rPr lang="fa-IR" sz="3000" dirty="0" smtClean="0">
                <a:ln>
                  <a:solidFill>
                    <a:srgbClr val="002060"/>
                  </a:solidFill>
                </a:ln>
                <a:latin typeface="Times New Roman"/>
                <a:ea typeface="Times New Roman"/>
                <a:cs typeface="B Zar"/>
              </a:rPr>
              <a:t>به ویژه </a:t>
            </a:r>
            <a:r>
              <a:rPr lang="fa-IR" sz="3000" dirty="0">
                <a:ln>
                  <a:solidFill>
                    <a:srgbClr val="002060"/>
                  </a:solidFill>
                </a:ln>
                <a:latin typeface="Times New Roman"/>
                <a:ea typeface="Times New Roman"/>
                <a:cs typeface="B Zar"/>
              </a:rPr>
              <a:t>در دین اسلام ارزش ذاتی انسان و نگاه یکسان به همه </a:t>
            </a:r>
            <a:r>
              <a:rPr lang="fa-IR" sz="3000" dirty="0" smtClean="0">
                <a:ln>
                  <a:solidFill>
                    <a:srgbClr val="002060"/>
                  </a:solidFill>
                </a:ln>
                <a:latin typeface="Times New Roman"/>
                <a:ea typeface="Times New Roman"/>
                <a:cs typeface="B Zar"/>
              </a:rPr>
              <a:t>انسان ها </a:t>
            </a:r>
            <a:r>
              <a:rPr lang="fa-IR" sz="3000" dirty="0">
                <a:ln>
                  <a:solidFill>
                    <a:srgbClr val="002060"/>
                  </a:solidFill>
                </a:ln>
                <a:latin typeface="Times New Roman"/>
                <a:ea typeface="Times New Roman"/>
                <a:cs typeface="B Zar"/>
              </a:rPr>
              <a:t>یک اصل بسیار مهم محسوب </a:t>
            </a:r>
            <a:r>
              <a:rPr lang="fa-IR" sz="3000" dirty="0" smtClean="0">
                <a:ln>
                  <a:solidFill>
                    <a:srgbClr val="002060"/>
                  </a:solidFill>
                </a:ln>
                <a:latin typeface="Times New Roman"/>
                <a:ea typeface="Times New Roman"/>
                <a:cs typeface="B Zar"/>
              </a:rPr>
              <a:t>می شود </a:t>
            </a:r>
            <a:r>
              <a:rPr lang="fa-IR" sz="3000" dirty="0">
                <a:ln>
                  <a:solidFill>
                    <a:srgbClr val="002060"/>
                  </a:solidFill>
                </a:ln>
                <a:latin typeface="Times New Roman"/>
                <a:ea typeface="Times New Roman"/>
                <a:cs typeface="B Zar"/>
              </a:rPr>
              <a:t>و عملکرد جمهوری اسلامی در زمینه کرونا که تحسین بسیاری از دانشمندان دنیا و رضایت نسبی مردم در داخل را با همه شرایط تنگنای تحریمی داریم برانگیخته است، این موضوع را به روشنی بیان </a:t>
            </a:r>
            <a:r>
              <a:rPr lang="fa-IR" sz="3000" dirty="0" smtClean="0">
                <a:ln>
                  <a:solidFill>
                    <a:srgbClr val="002060"/>
                  </a:solidFill>
                </a:ln>
                <a:latin typeface="Times New Roman"/>
                <a:ea typeface="Times New Roman"/>
                <a:cs typeface="B Zar"/>
              </a:rPr>
              <a:t>می کند</a:t>
            </a:r>
            <a:r>
              <a:rPr lang="fa-IR" sz="3000" dirty="0">
                <a:ln>
                  <a:solidFill>
                    <a:srgbClr val="002060"/>
                  </a:solidFill>
                </a:ln>
                <a:latin typeface="Times New Roman"/>
                <a:ea typeface="Times New Roman"/>
                <a:cs typeface="B Zar"/>
              </a:rPr>
              <a:t>.</a:t>
            </a:r>
          </a:p>
          <a:p>
            <a:pPr marL="0" indent="0">
              <a:buNone/>
            </a:pPr>
            <a:endParaRPr lang="fa-IR" sz="3000" dirty="0">
              <a:ln>
                <a:solidFill>
                  <a:srgbClr val="002060"/>
                </a:solidFill>
              </a:ln>
            </a:endParaRPr>
          </a:p>
        </p:txBody>
      </p:sp>
      <p:sp>
        <p:nvSpPr>
          <p:cNvPr id="2" name="Rectangle 1"/>
          <p:cNvSpPr/>
          <p:nvPr/>
        </p:nvSpPr>
        <p:spPr>
          <a:xfrm>
            <a:off x="6762219" y="538020"/>
            <a:ext cx="1883208" cy="619272"/>
          </a:xfrm>
          <a:prstGeom prst="rect">
            <a:avLst/>
          </a:prstGeom>
        </p:spPr>
        <p:txBody>
          <a:bodyPr wrap="none">
            <a:spAutoFit/>
          </a:bodyPr>
          <a:lstStyle/>
          <a:p>
            <a:pPr marL="2540" algn="just"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نتیجه گیری</a:t>
            </a:r>
          </a:p>
        </p:txBody>
      </p:sp>
    </p:spTree>
    <p:extLst>
      <p:ext uri="{BB962C8B-B14F-4D97-AF65-F5344CB8AC3E}">
        <p14:creationId xmlns:p14="http://schemas.microsoft.com/office/powerpoint/2010/main" val="6164316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2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2">
                                            <p:txEl>
                                              <p:pRg st="0" end="0"/>
                                            </p:txEl>
                                          </p:spTgt>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p:cTn id="13" dur="125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14" dur="1250" fill="hold"/>
                                        <p:tgtEl>
                                          <p:spTgt spid="53251">
                                            <p:txEl>
                                              <p:pRg st="0" end="0"/>
                                            </p:txEl>
                                          </p:spTgt>
                                        </p:tgtEl>
                                        <p:attrNameLst>
                                          <p:attrName>ppt_h</p:attrName>
                                        </p:attrNameLst>
                                      </p:cBhvr>
                                      <p:tavLst>
                                        <p:tav tm="0">
                                          <p:val>
                                            <p:fltVal val="0"/>
                                          </p:val>
                                        </p:tav>
                                        <p:tav tm="100000">
                                          <p:val>
                                            <p:strVal val="#ppt_h"/>
                                          </p:val>
                                        </p:tav>
                                      </p:tavLst>
                                    </p:anim>
                                    <p:animEffect transition="in" filter="fade">
                                      <p:cBhvr>
                                        <p:cTn id="15" dur="125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fa-IR" smtClean="0"/>
          </a:p>
        </p:txBody>
      </p:sp>
      <p:pic>
        <p:nvPicPr>
          <p:cNvPr id="35843" name="Picture 2"/>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35844" name="Picture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79999" y="1903416"/>
            <a:ext cx="485894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6876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691625" y="2130425"/>
            <a:ext cx="7488975" cy="1470025"/>
          </a:xfrm>
        </p:spPr>
        <p:txBody>
          <a:bodyPr/>
          <a:lstStyle/>
          <a:p>
            <a:pPr indent="273685" algn="ctr">
              <a:lnSpc>
                <a:spcPct val="70000"/>
              </a:lnSpc>
              <a:spcAft>
                <a:spcPts val="0"/>
              </a:spcAft>
            </a:pPr>
            <a:r>
              <a:rPr lang="fa-IR" sz="5400" b="1" cap="all" dirty="0">
                <a:ln w="9000" cmpd="sng">
                  <a:solidFill>
                    <a:srgbClr val="FFFF00"/>
                  </a:solidFill>
                  <a:prstDash val="solid"/>
                </a:ln>
                <a:solidFill>
                  <a:srgbClr val="002060"/>
                </a:solidFill>
                <a:effectLst>
                  <a:reflection blurRad="12700" stA="28000" endPos="45000" dist="1000" dir="5400000" sy="-100000" algn="bl" rotWithShape="0"/>
                </a:effectLst>
                <a:latin typeface="Times New Roman"/>
                <a:ea typeface="Times New Roman"/>
                <a:cs typeface="B Titr"/>
              </a:rPr>
              <a:t>کرونا و مقایسه کرامت انسانی </a:t>
            </a:r>
            <a:r>
              <a:rPr lang="fa-IR" b="1" cap="all" dirty="0" smtClean="0">
                <a:ln w="9000" cmpd="sng">
                  <a:solidFill>
                    <a:srgbClr val="FFFF00"/>
                  </a:solidFill>
                  <a:prstDash val="solid"/>
                </a:ln>
                <a:solidFill>
                  <a:srgbClr val="002060"/>
                </a:solidFill>
                <a:effectLst>
                  <a:reflection blurRad="12700" stA="28000" endPos="45000" dist="1000" dir="5400000" sy="-100000" algn="bl" rotWithShape="0"/>
                </a:effectLst>
                <a:latin typeface="Times New Roman"/>
                <a:ea typeface="Times New Roman"/>
                <a:cs typeface="B Titr"/>
              </a:rPr>
              <a:t/>
            </a:r>
            <a:br>
              <a:rPr lang="fa-IR" b="1" cap="all" dirty="0" smtClean="0">
                <a:ln w="9000" cmpd="sng">
                  <a:solidFill>
                    <a:srgbClr val="FFFF00"/>
                  </a:solidFill>
                  <a:prstDash val="solid"/>
                </a:ln>
                <a:solidFill>
                  <a:srgbClr val="002060"/>
                </a:solidFill>
                <a:effectLst>
                  <a:reflection blurRad="12700" stA="28000" endPos="45000" dist="1000" dir="5400000" sy="-100000" algn="bl" rotWithShape="0"/>
                </a:effectLst>
                <a:latin typeface="Times New Roman"/>
                <a:ea typeface="Times New Roman"/>
                <a:cs typeface="B Titr"/>
              </a:rPr>
            </a:br>
            <a:r>
              <a:rPr lang="fa-IR" sz="2400" b="1" cap="all" dirty="0" smtClean="0">
                <a:ln w="9000" cmpd="sng">
                  <a:solidFill>
                    <a:srgbClr val="FFFF00"/>
                  </a:solidFill>
                  <a:prstDash val="solid"/>
                </a:ln>
                <a:solidFill>
                  <a:srgbClr val="002060"/>
                </a:solidFill>
                <a:effectLst>
                  <a:reflection blurRad="12700" stA="28000" endPos="45000" dist="1000" dir="5400000" sy="-100000" algn="bl" rotWithShape="0"/>
                </a:effectLst>
                <a:latin typeface="Times New Roman"/>
                <a:ea typeface="Times New Roman"/>
                <a:cs typeface="B Titr"/>
              </a:rPr>
              <a:t>در </a:t>
            </a:r>
            <a:r>
              <a:rPr lang="fa-IR" sz="2400" b="1" cap="all" dirty="0">
                <a:ln w="9000" cmpd="sng">
                  <a:solidFill>
                    <a:srgbClr val="FFFF00"/>
                  </a:solidFill>
                  <a:prstDash val="solid"/>
                </a:ln>
                <a:solidFill>
                  <a:srgbClr val="002060"/>
                </a:solidFill>
                <a:effectLst>
                  <a:reflection blurRad="12700" stA="28000" endPos="45000" dist="1000" dir="5400000" sy="-100000" algn="bl" rotWithShape="0"/>
                </a:effectLst>
                <a:latin typeface="Times New Roman"/>
                <a:ea typeface="Times New Roman"/>
                <a:cs typeface="B Titr"/>
              </a:rPr>
              <a:t>نظام مردمسالاری دینی و لیبرال سرمایه­داری </a:t>
            </a:r>
            <a:endParaRPr lang="fa-IR" b="1" cap="all" dirty="0">
              <a:ln w="9000" cmpd="sng">
                <a:solidFill>
                  <a:srgbClr val="FFFF00"/>
                </a:solidFill>
                <a:prstDash val="solid"/>
              </a:ln>
              <a:solidFill>
                <a:srgbClr val="002060"/>
              </a:solidFill>
              <a:effectLst>
                <a:reflection blurRad="12700" stA="28000" endPos="45000" dist="1000" dir="5400000" sy="-100000" algn="bl" rotWithShape="0"/>
              </a:effectLst>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576410" y="2584090"/>
            <a:ext cx="7412166" cy="4147740"/>
          </a:xfrm>
        </p:spPr>
        <p:txBody>
          <a:bodyPr/>
          <a:lstStyle/>
          <a:p>
            <a:pPr indent="0" algn="justLow">
              <a:spcAft>
                <a:spcPts val="0"/>
              </a:spcAft>
              <a:buNone/>
            </a:pPr>
            <a:r>
              <a:rPr lang="fa-IR" sz="3000" dirty="0" smtClean="0">
                <a:ln>
                  <a:solidFill>
                    <a:srgbClr val="002060"/>
                  </a:solidFill>
                </a:ln>
                <a:latin typeface="Times New Roman"/>
                <a:ea typeface="Times New Roman"/>
                <a:cs typeface="B Zar"/>
              </a:rPr>
              <a:t>یکی </a:t>
            </a:r>
            <a:r>
              <a:rPr lang="fa-IR" sz="3000" dirty="0">
                <a:ln>
                  <a:solidFill>
                    <a:srgbClr val="002060"/>
                  </a:solidFill>
                </a:ln>
                <a:latin typeface="Times New Roman"/>
                <a:ea typeface="Times New Roman"/>
                <a:cs typeface="B Zar"/>
              </a:rPr>
              <a:t>از موضوعات اساسی بشر که در بحران کرونا نظام­های سیاسی را به آزمون واداشت، چگونگی مواجهه آن­ها با انسان و توجه به تکریم و کرامت انسان بوده و هست. این نوع مواجهه با رویکرد و نگرش مکاتب فکری این نظام­های سیاسی به انسان رابطه وثیقی دارد، بنابراین بررسی مقایسه­ای چگونگی مواجهه جمهوری اسلامی ایران و کشورهای غربی با بحران کرونا، از یک منظر بررسی مقایسه­ای کرامت انسان در نظام مردم­سالاری و لیبرال­سرمایه­داری غرب است</a:t>
            </a:r>
            <a:r>
              <a:rPr lang="fa-IR" sz="3000" dirty="0" smtClean="0">
                <a:ln>
                  <a:solidFill>
                    <a:srgbClr val="002060"/>
                  </a:solidFill>
                </a:ln>
                <a:latin typeface="Times New Roman"/>
                <a:ea typeface="Times New Roman"/>
                <a:cs typeface="B Zar"/>
              </a:rPr>
              <a:t>.</a:t>
            </a:r>
            <a:endParaRPr lang="en-US" sz="3000" dirty="0">
              <a:ln>
                <a:solidFill>
                  <a:srgbClr val="002060"/>
                </a:solidFill>
              </a:ln>
              <a:latin typeface="Times New Roman"/>
              <a:ea typeface="Times New Roman"/>
            </a:endParaRPr>
          </a:p>
        </p:txBody>
      </p:sp>
      <p:sp>
        <p:nvSpPr>
          <p:cNvPr id="2" name="Rectangle 1"/>
          <p:cNvSpPr/>
          <p:nvPr/>
        </p:nvSpPr>
        <p:spPr>
          <a:xfrm>
            <a:off x="6836758" y="1344525"/>
            <a:ext cx="1734129" cy="619272"/>
          </a:xfrm>
          <a:prstGeom prst="rect">
            <a:avLst/>
          </a:prstGeom>
        </p:spPr>
        <p:txBody>
          <a:bodyPr wrap="none">
            <a:spAutoFit/>
          </a:bodyPr>
          <a:lstStyle/>
          <a:p>
            <a:pPr marL="2540" lvl="0" algn="just"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طرح مسئله</a:t>
            </a:r>
            <a:endParaRPr lang="en-US" sz="2800" kern="0" dirty="0">
              <a:ln>
                <a:solidFill>
                  <a:srgbClr val="0070C0"/>
                </a:solidFill>
              </a:ln>
              <a:solidFill>
                <a:srgbClr val="0070C0"/>
              </a:solidFill>
              <a:latin typeface="Times New Roman"/>
              <a:ea typeface="Times New Roman"/>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20176650">
            <a:off x="1449954" y="467446"/>
            <a:ext cx="3529369" cy="2021844"/>
          </a:xfrm>
          <a:prstGeom prst="ellipse">
            <a:avLst/>
          </a:prstGeom>
          <a:ln>
            <a:noFill/>
          </a:ln>
          <a:effectLst>
            <a:softEdge rad="112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2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2">
                                            <p:txEl>
                                              <p:pRg st="0" end="0"/>
                                            </p:txEl>
                                          </p:spTgt>
                                        </p:tgtEl>
                                      </p:cBhvr>
                                    </p:animEffect>
                                  </p:childTnLst>
                                </p:cTn>
                              </p:par>
                            </p:childTnLst>
                          </p:cTn>
                        </p:par>
                        <p:par>
                          <p:cTn id="10" fill="hold">
                            <p:stCondLst>
                              <p:cond delay="1250"/>
                            </p:stCondLst>
                            <p:childTnLst>
                              <p:par>
                                <p:cTn id="11" presetID="4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250"/>
                            </p:stCondLst>
                            <p:childTnLst>
                              <p:par>
                                <p:cTn id="17" presetID="53" presetClass="entr" presetSubtype="16" fill="hold" grpId="0" nodeType="after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anim calcmode="lin" valueType="num">
                                      <p:cBhvr>
                                        <p:cTn id="19" dur="125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20" dur="1250" fill="hold"/>
                                        <p:tgtEl>
                                          <p:spTgt spid="53251">
                                            <p:txEl>
                                              <p:pRg st="0" end="0"/>
                                            </p:txEl>
                                          </p:spTgt>
                                        </p:tgtEl>
                                        <p:attrNameLst>
                                          <p:attrName>ppt_h</p:attrName>
                                        </p:attrNameLst>
                                      </p:cBhvr>
                                      <p:tavLst>
                                        <p:tav tm="0">
                                          <p:val>
                                            <p:fltVal val="0"/>
                                          </p:val>
                                        </p:tav>
                                        <p:tav tm="100000">
                                          <p:val>
                                            <p:strVal val="#ppt_h"/>
                                          </p:val>
                                        </p:tav>
                                      </p:tavLst>
                                    </p:anim>
                                    <p:animEffect transition="in" filter="fade">
                                      <p:cBhvr>
                                        <p:cTn id="21" dur="125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55315" y="543833"/>
            <a:ext cx="3215304" cy="619272"/>
          </a:xfrm>
          <a:prstGeom prst="rect">
            <a:avLst/>
          </a:prstGeom>
        </p:spPr>
        <p:txBody>
          <a:bodyPr wrap="none">
            <a:spAutoFit/>
          </a:bodyPr>
          <a:lstStyle/>
          <a:p>
            <a:pPr marL="2540" lvl="0" algn="just"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مفهوم‌شناسی کرامت </a:t>
            </a:r>
            <a:endParaRPr lang="en-US" sz="2800" kern="0" dirty="0">
              <a:ln>
                <a:solidFill>
                  <a:srgbClr val="0070C0"/>
                </a:solidFill>
              </a:ln>
              <a:solidFill>
                <a:srgbClr val="0070C0"/>
              </a:solidFill>
              <a:latin typeface="Times New Roman"/>
              <a:ea typeface="Times New Roman"/>
            </a:endParaRPr>
          </a:p>
        </p:txBody>
      </p:sp>
      <p:sp>
        <p:nvSpPr>
          <p:cNvPr id="3" name="Donut 2"/>
          <p:cNvSpPr/>
          <p:nvPr/>
        </p:nvSpPr>
        <p:spPr bwMode="auto">
          <a:xfrm>
            <a:off x="8566120" y="4158695"/>
            <a:ext cx="384050" cy="345645"/>
          </a:xfrm>
          <a:prstGeom prst="don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Rounded Rectangle 4"/>
          <p:cNvSpPr/>
          <p:nvPr/>
        </p:nvSpPr>
        <p:spPr bwMode="auto">
          <a:xfrm>
            <a:off x="6837895" y="4120290"/>
            <a:ext cx="1651415"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2000" b="1" kern="0" dirty="0">
                <a:solidFill>
                  <a:srgbClr val="C00000"/>
                </a:solidFill>
                <a:latin typeface="Times New Roman"/>
                <a:ea typeface="Times New Roman"/>
                <a:cs typeface="B Zar"/>
              </a:rPr>
              <a:t>لغتنامه دهخدا </a:t>
            </a:r>
            <a:endParaRPr lang="en-US" sz="1600" b="1" dirty="0">
              <a:solidFill>
                <a:srgbClr val="C00000"/>
              </a:solidFill>
            </a:endParaRPr>
          </a:p>
        </p:txBody>
      </p:sp>
      <p:sp>
        <p:nvSpPr>
          <p:cNvPr id="8" name="Rounded Rectangle 7"/>
          <p:cNvSpPr/>
          <p:nvPr/>
        </p:nvSpPr>
        <p:spPr bwMode="auto">
          <a:xfrm>
            <a:off x="232235" y="4120290"/>
            <a:ext cx="6490446"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1600" b="1" kern="0" dirty="0">
                <a:ln>
                  <a:solidFill>
                    <a:srgbClr val="0070C0"/>
                  </a:solidFill>
                </a:ln>
                <a:solidFill>
                  <a:srgbClr val="000000"/>
                </a:solidFill>
                <a:latin typeface="Times New Roman"/>
                <a:ea typeface="Times New Roman"/>
                <a:cs typeface="B Zar"/>
              </a:rPr>
              <a:t>هم به معنای بزرگی ورزیدن، سخاوت و جوانمردی و هم به معنای بزرگ­داشتن کسی</a:t>
            </a:r>
            <a:endParaRPr lang="en-US" sz="1100" b="1" dirty="0">
              <a:ln>
                <a:solidFill>
                  <a:srgbClr val="0070C0"/>
                </a:solidFill>
              </a:ln>
              <a:solidFill>
                <a:srgbClr val="C00000"/>
              </a:solidFill>
            </a:endParaRPr>
          </a:p>
        </p:txBody>
      </p:sp>
      <p:sp>
        <p:nvSpPr>
          <p:cNvPr id="10" name="Donut 9"/>
          <p:cNvSpPr/>
          <p:nvPr/>
        </p:nvSpPr>
        <p:spPr bwMode="auto">
          <a:xfrm>
            <a:off x="8566120" y="4807499"/>
            <a:ext cx="384050" cy="345645"/>
          </a:xfrm>
          <a:prstGeom prst="don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ounded Rectangle 10"/>
          <p:cNvSpPr/>
          <p:nvPr/>
        </p:nvSpPr>
        <p:spPr bwMode="auto">
          <a:xfrm>
            <a:off x="6837895" y="4769094"/>
            <a:ext cx="1651415"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2000" b="1" kern="0" dirty="0">
                <a:solidFill>
                  <a:srgbClr val="C00000"/>
                </a:solidFill>
                <a:latin typeface="Times New Roman"/>
                <a:ea typeface="Times New Roman"/>
                <a:cs typeface="B Zar"/>
              </a:rPr>
              <a:t>فرهنگ عمید</a:t>
            </a:r>
            <a:endParaRPr lang="en-US" sz="1600" b="1" dirty="0">
              <a:solidFill>
                <a:srgbClr val="C00000"/>
              </a:solidFill>
            </a:endParaRPr>
          </a:p>
        </p:txBody>
      </p:sp>
      <p:sp>
        <p:nvSpPr>
          <p:cNvPr id="12" name="Rounded Rectangle 11"/>
          <p:cNvSpPr/>
          <p:nvPr/>
        </p:nvSpPr>
        <p:spPr bwMode="auto">
          <a:xfrm>
            <a:off x="4418379" y="4769094"/>
            <a:ext cx="2304301"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1600" b="1" kern="0" dirty="0">
                <a:ln>
                  <a:solidFill>
                    <a:srgbClr val="0070C0"/>
                  </a:solidFill>
                </a:ln>
                <a:solidFill>
                  <a:srgbClr val="000000"/>
                </a:solidFill>
                <a:latin typeface="Times New Roman"/>
                <a:ea typeface="Times New Roman"/>
                <a:cs typeface="B Zar"/>
              </a:rPr>
              <a:t>ارجمندی </a:t>
            </a:r>
          </a:p>
        </p:txBody>
      </p:sp>
      <p:sp>
        <p:nvSpPr>
          <p:cNvPr id="13" name="Donut 12"/>
          <p:cNvSpPr/>
          <p:nvPr/>
        </p:nvSpPr>
        <p:spPr bwMode="auto">
          <a:xfrm>
            <a:off x="8527715" y="2268688"/>
            <a:ext cx="384050" cy="345645"/>
          </a:xfrm>
          <a:prstGeom prst="don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ounded Rectangle 13"/>
          <p:cNvSpPr/>
          <p:nvPr/>
        </p:nvSpPr>
        <p:spPr bwMode="auto">
          <a:xfrm>
            <a:off x="6799490" y="2230283"/>
            <a:ext cx="1651415"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2000" b="1" kern="0" dirty="0">
                <a:solidFill>
                  <a:srgbClr val="C00000"/>
                </a:solidFill>
                <a:latin typeface="Times New Roman"/>
                <a:ea typeface="Times New Roman"/>
                <a:cs typeface="B Zar"/>
              </a:rPr>
              <a:t>در زبان انگلیسی </a:t>
            </a:r>
            <a:endParaRPr lang="en-US" sz="1600" b="1" dirty="0">
              <a:solidFill>
                <a:srgbClr val="C00000"/>
              </a:solidFill>
            </a:endParaRPr>
          </a:p>
        </p:txBody>
      </p:sp>
      <p:sp>
        <p:nvSpPr>
          <p:cNvPr id="15" name="Rounded Rectangle 14"/>
          <p:cNvSpPr/>
          <p:nvPr/>
        </p:nvSpPr>
        <p:spPr bwMode="auto">
          <a:xfrm>
            <a:off x="193830" y="2230283"/>
            <a:ext cx="6490445"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en-US" sz="1600" b="1" kern="0" dirty="0">
                <a:ln>
                  <a:solidFill>
                    <a:srgbClr val="0070C0"/>
                  </a:solidFill>
                </a:ln>
                <a:solidFill>
                  <a:srgbClr val="000000"/>
                </a:solidFill>
                <a:latin typeface="Times New Roman"/>
                <a:ea typeface="Times New Roman"/>
                <a:cs typeface="B Zar"/>
              </a:rPr>
              <a:t>Dignity (</a:t>
            </a:r>
            <a:r>
              <a:rPr lang="fa-IR" sz="1600" b="1" kern="0" dirty="0">
                <a:ln>
                  <a:solidFill>
                    <a:srgbClr val="0070C0"/>
                  </a:solidFill>
                </a:ln>
                <a:solidFill>
                  <a:srgbClr val="000000"/>
                </a:solidFill>
                <a:latin typeface="Times New Roman"/>
                <a:ea typeface="Times New Roman"/>
                <a:cs typeface="B Zar"/>
              </a:rPr>
              <a:t>وقار، شأن، مقام، بزرگی)، </a:t>
            </a:r>
            <a:r>
              <a:rPr lang="en-US" sz="1600" b="1" kern="0" dirty="0">
                <a:ln>
                  <a:solidFill>
                    <a:srgbClr val="0070C0"/>
                  </a:solidFill>
                </a:ln>
                <a:solidFill>
                  <a:srgbClr val="000000"/>
                </a:solidFill>
                <a:latin typeface="Times New Roman"/>
                <a:ea typeface="Times New Roman"/>
                <a:cs typeface="B Zar"/>
              </a:rPr>
              <a:t>Benevolence (</a:t>
            </a:r>
            <a:r>
              <a:rPr lang="fa-IR" sz="1600" b="1" kern="0" dirty="0">
                <a:ln>
                  <a:solidFill>
                    <a:srgbClr val="0070C0"/>
                  </a:solidFill>
                </a:ln>
                <a:solidFill>
                  <a:srgbClr val="000000"/>
                </a:solidFill>
                <a:latin typeface="Times New Roman"/>
                <a:ea typeface="Times New Roman"/>
                <a:cs typeface="B Zar"/>
              </a:rPr>
              <a:t>سخاوتمندی، خیرخواهی) </a:t>
            </a:r>
          </a:p>
          <a:p>
            <a:pPr lvl="0" algn="ctr" rtl="1"/>
            <a:endParaRPr lang="fa-IR" sz="1600" b="1" kern="0" dirty="0">
              <a:ln>
                <a:solidFill>
                  <a:srgbClr val="0070C0"/>
                </a:solidFill>
              </a:ln>
              <a:solidFill>
                <a:srgbClr val="000000"/>
              </a:solidFill>
              <a:latin typeface="Times New Roman"/>
              <a:ea typeface="Times New Roman"/>
              <a:cs typeface="B Zar"/>
            </a:endParaRPr>
          </a:p>
        </p:txBody>
      </p:sp>
      <p:sp>
        <p:nvSpPr>
          <p:cNvPr id="16" name="Donut 15"/>
          <p:cNvSpPr/>
          <p:nvPr/>
        </p:nvSpPr>
        <p:spPr bwMode="auto">
          <a:xfrm>
            <a:off x="8527715" y="2887249"/>
            <a:ext cx="384050" cy="345645"/>
          </a:xfrm>
          <a:prstGeom prst="don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ounded Rectangle 16"/>
          <p:cNvSpPr/>
          <p:nvPr/>
        </p:nvSpPr>
        <p:spPr bwMode="auto">
          <a:xfrm>
            <a:off x="6799490" y="2848844"/>
            <a:ext cx="1651415"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2000" b="1" kern="0" dirty="0">
                <a:solidFill>
                  <a:srgbClr val="C00000"/>
                </a:solidFill>
                <a:latin typeface="Times New Roman"/>
                <a:ea typeface="Times New Roman"/>
                <a:cs typeface="B Zar"/>
              </a:rPr>
              <a:t>زبان عربی</a:t>
            </a:r>
            <a:endParaRPr lang="en-US" sz="1600" b="1" dirty="0">
              <a:solidFill>
                <a:srgbClr val="C00000"/>
              </a:solidFill>
            </a:endParaRPr>
          </a:p>
        </p:txBody>
      </p:sp>
      <p:sp>
        <p:nvSpPr>
          <p:cNvPr id="18" name="Rounded Rectangle 17"/>
          <p:cNvSpPr/>
          <p:nvPr/>
        </p:nvSpPr>
        <p:spPr bwMode="auto">
          <a:xfrm>
            <a:off x="3727090" y="2848844"/>
            <a:ext cx="2957185"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1600" b="1" kern="0" dirty="0">
                <a:ln>
                  <a:solidFill>
                    <a:srgbClr val="0070C0"/>
                  </a:solidFill>
                </a:ln>
                <a:solidFill>
                  <a:srgbClr val="000000"/>
                </a:solidFill>
                <a:latin typeface="Times New Roman"/>
                <a:ea typeface="Times New Roman"/>
                <a:cs typeface="B Zar"/>
              </a:rPr>
              <a:t>کرامت اسم اِکرام است. </a:t>
            </a:r>
          </a:p>
          <a:p>
            <a:pPr lvl="0" algn="ctr" rtl="1"/>
            <a:endParaRPr lang="fa-IR" sz="1600" b="1" kern="0" dirty="0">
              <a:ln>
                <a:solidFill>
                  <a:srgbClr val="0070C0"/>
                </a:solidFill>
              </a:ln>
              <a:solidFill>
                <a:srgbClr val="000000"/>
              </a:solidFill>
              <a:latin typeface="Times New Roman"/>
              <a:ea typeface="Times New Roman"/>
              <a:cs typeface="B Zar"/>
            </a:endParaRPr>
          </a:p>
        </p:txBody>
      </p:sp>
      <p:sp>
        <p:nvSpPr>
          <p:cNvPr id="19" name="Donut 18"/>
          <p:cNvSpPr/>
          <p:nvPr/>
        </p:nvSpPr>
        <p:spPr bwMode="auto">
          <a:xfrm>
            <a:off x="8566120" y="3505810"/>
            <a:ext cx="384050" cy="345645"/>
          </a:xfrm>
          <a:prstGeom prst="don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Rounded Rectangle 19"/>
          <p:cNvSpPr/>
          <p:nvPr/>
        </p:nvSpPr>
        <p:spPr bwMode="auto">
          <a:xfrm>
            <a:off x="6837895" y="3467405"/>
            <a:ext cx="1651415"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2000" b="1" kern="0" dirty="0">
                <a:solidFill>
                  <a:srgbClr val="C00000"/>
                </a:solidFill>
                <a:latin typeface="Times New Roman"/>
                <a:ea typeface="Times New Roman"/>
                <a:cs typeface="B Zar"/>
              </a:rPr>
              <a:t>راغب اصفهانی</a:t>
            </a:r>
            <a:endParaRPr lang="en-US" sz="1600" b="1" dirty="0">
              <a:solidFill>
                <a:srgbClr val="C00000"/>
              </a:solidFill>
            </a:endParaRPr>
          </a:p>
        </p:txBody>
      </p:sp>
      <p:sp>
        <p:nvSpPr>
          <p:cNvPr id="21" name="Rounded Rectangle 20"/>
          <p:cNvSpPr/>
          <p:nvPr/>
        </p:nvSpPr>
        <p:spPr bwMode="auto">
          <a:xfrm>
            <a:off x="385855" y="3467405"/>
            <a:ext cx="6336825" cy="426536"/>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lvl="0" algn="ctr" rtl="1"/>
            <a:r>
              <a:rPr lang="fa-IR" sz="1600" b="1" kern="0" dirty="0">
                <a:ln>
                  <a:solidFill>
                    <a:srgbClr val="0070C0"/>
                  </a:solidFill>
                </a:ln>
                <a:solidFill>
                  <a:srgbClr val="000000"/>
                </a:solidFill>
                <a:latin typeface="Times New Roman"/>
                <a:ea typeface="Times New Roman"/>
                <a:cs typeface="B Zar"/>
              </a:rPr>
              <a:t>به­طور کلی هر چیز شریفی در محدوده جنس خودش با وصف کریم بیان می­شود. </a:t>
            </a:r>
          </a:p>
          <a:p>
            <a:pPr lvl="0" algn="ctr" rtl="1"/>
            <a:endParaRPr lang="fa-IR" sz="1600" b="1" kern="0" dirty="0">
              <a:ln>
                <a:solidFill>
                  <a:srgbClr val="0070C0"/>
                </a:solidFill>
              </a:ln>
              <a:solidFill>
                <a:srgbClr val="000000"/>
              </a:solidFill>
              <a:latin typeface="Times New Roman"/>
              <a:ea typeface="Times New Roman"/>
              <a:cs typeface="B Zar"/>
            </a:endParaRPr>
          </a:p>
        </p:txBody>
      </p:sp>
    </p:spTree>
    <p:extLst>
      <p:ext uri="{BB962C8B-B14F-4D97-AF65-F5344CB8AC3E}">
        <p14:creationId xmlns:p14="http://schemas.microsoft.com/office/powerpoint/2010/main" val="18714606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2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right)">
                                      <p:cBhvr>
                                        <p:cTn id="14" dur="2000"/>
                                        <p:tgtEl>
                                          <p:spTgt spid="13">
                                            <p:bg/>
                                          </p:spTgt>
                                        </p:tgtEl>
                                      </p:cBhvr>
                                    </p:animEffect>
                                  </p:childTnLst>
                                </p:cTn>
                              </p:par>
                            </p:childTnLst>
                          </p:cTn>
                        </p:par>
                        <p:par>
                          <p:cTn id="15" fill="hold">
                            <p:stCondLst>
                              <p:cond delay="2000"/>
                            </p:stCondLst>
                            <p:childTnLst>
                              <p:par>
                                <p:cTn id="16" presetID="22" presetClass="entr" presetSubtype="2" fill="hold" grpId="0" nodeType="afterEffect" nodePh="1">
                                  <p:stCondLst>
                                    <p:cond delay="0"/>
                                  </p:stCondLst>
                                  <p:endCondLst>
                                    <p:cond evt="begin" delay="0">
                                      <p:tn val="16"/>
                                    </p:cond>
                                  </p:end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right)">
                                      <p:cBhvr>
                                        <p:cTn id="18" dur="2000"/>
                                        <p:tgtEl>
                                          <p:spTgt spid="13">
                                            <p:txEl>
                                              <p:pRg st="0" end="0"/>
                                            </p:txEl>
                                          </p:spTgt>
                                        </p:tgtEl>
                                      </p:cBhvr>
                                    </p:animEffect>
                                  </p:childTnLst>
                                </p:cTn>
                              </p:par>
                            </p:childTnLst>
                          </p:cTn>
                        </p:par>
                        <p:par>
                          <p:cTn id="19" fill="hold">
                            <p:stCondLst>
                              <p:cond delay="4000"/>
                            </p:stCondLst>
                            <p:childTnLst>
                              <p:par>
                                <p:cTn id="20" presetID="22" presetClass="entr" presetSubtype="2" fill="hold" grpId="0" nodeType="afterEffect">
                                  <p:stCondLst>
                                    <p:cond delay="0"/>
                                  </p:stCondLst>
                                  <p:childTnLst>
                                    <p:set>
                                      <p:cBhvr>
                                        <p:cTn id="21" dur="1" fill="hold">
                                          <p:stCondLst>
                                            <p:cond delay="0"/>
                                          </p:stCondLst>
                                        </p:cTn>
                                        <p:tgtEl>
                                          <p:spTgt spid="14">
                                            <p:bg/>
                                          </p:spTgt>
                                        </p:tgtEl>
                                        <p:attrNameLst>
                                          <p:attrName>style.visibility</p:attrName>
                                        </p:attrNameLst>
                                      </p:cBhvr>
                                      <p:to>
                                        <p:strVal val="visible"/>
                                      </p:to>
                                    </p:set>
                                    <p:animEffect transition="in" filter="wipe(right)">
                                      <p:cBhvr>
                                        <p:cTn id="22" dur="2000"/>
                                        <p:tgtEl>
                                          <p:spTgt spid="14">
                                            <p:bg/>
                                          </p:spTgt>
                                        </p:tgtEl>
                                      </p:cBhvr>
                                    </p:animEffect>
                                  </p:childTnLst>
                                </p:cTn>
                              </p:par>
                            </p:childTnLst>
                          </p:cTn>
                        </p:par>
                        <p:par>
                          <p:cTn id="23" fill="hold">
                            <p:stCondLst>
                              <p:cond delay="6000"/>
                            </p:stCondLst>
                            <p:childTnLst>
                              <p:par>
                                <p:cTn id="24" presetID="22" presetClass="entr" presetSubtype="2"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right)">
                                      <p:cBhvr>
                                        <p:cTn id="26" dur="2000"/>
                                        <p:tgtEl>
                                          <p:spTgt spid="14">
                                            <p:txEl>
                                              <p:pRg st="0" end="0"/>
                                            </p:txEl>
                                          </p:spTgt>
                                        </p:tgtEl>
                                      </p:cBhvr>
                                    </p:animEffect>
                                  </p:childTnLst>
                                </p:cTn>
                              </p:par>
                            </p:childTnLst>
                          </p:cTn>
                        </p:par>
                        <p:par>
                          <p:cTn id="27" fill="hold">
                            <p:stCondLst>
                              <p:cond delay="8000"/>
                            </p:stCondLst>
                            <p:childTnLst>
                              <p:par>
                                <p:cTn id="28" presetID="22" presetClass="entr" presetSubtype="2" fill="hold" grpId="0" nodeType="afterEffect">
                                  <p:stCondLst>
                                    <p:cond delay="0"/>
                                  </p:stCondLst>
                                  <p:childTnLst>
                                    <p:set>
                                      <p:cBhvr>
                                        <p:cTn id="29" dur="1" fill="hold">
                                          <p:stCondLst>
                                            <p:cond delay="0"/>
                                          </p:stCondLst>
                                        </p:cTn>
                                        <p:tgtEl>
                                          <p:spTgt spid="15">
                                            <p:bg/>
                                          </p:spTgt>
                                        </p:tgtEl>
                                        <p:attrNameLst>
                                          <p:attrName>style.visibility</p:attrName>
                                        </p:attrNameLst>
                                      </p:cBhvr>
                                      <p:to>
                                        <p:strVal val="visible"/>
                                      </p:to>
                                    </p:set>
                                    <p:animEffect transition="in" filter="wipe(right)">
                                      <p:cBhvr>
                                        <p:cTn id="30" dur="2000"/>
                                        <p:tgtEl>
                                          <p:spTgt spid="15">
                                            <p:bg/>
                                          </p:spTgt>
                                        </p:tgtEl>
                                      </p:cBhvr>
                                    </p:animEffect>
                                  </p:childTnLst>
                                </p:cTn>
                              </p:par>
                            </p:childTnLst>
                          </p:cTn>
                        </p:par>
                        <p:par>
                          <p:cTn id="31" fill="hold">
                            <p:stCondLst>
                              <p:cond delay="10000"/>
                            </p:stCondLst>
                            <p:childTnLst>
                              <p:par>
                                <p:cTn id="32" presetID="22" presetClass="entr" presetSubtype="2"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right)">
                                      <p:cBhvr>
                                        <p:cTn id="34" dur="20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wipe(right)">
                                      <p:cBhvr>
                                        <p:cTn id="39" dur="2000"/>
                                        <p:tgtEl>
                                          <p:spTgt spid="16">
                                            <p:bg/>
                                          </p:spTgt>
                                        </p:tgtEl>
                                      </p:cBhvr>
                                    </p:animEffect>
                                  </p:childTnLst>
                                </p:cTn>
                              </p:par>
                            </p:childTnLst>
                          </p:cTn>
                        </p:par>
                        <p:par>
                          <p:cTn id="40" fill="hold">
                            <p:stCondLst>
                              <p:cond delay="2000"/>
                            </p:stCondLst>
                            <p:childTnLst>
                              <p:par>
                                <p:cTn id="41" presetID="22" presetClass="entr" presetSubtype="2" fill="hold" grpId="0" nodeType="afterEffect" nodePh="1">
                                  <p:stCondLst>
                                    <p:cond delay="0"/>
                                  </p:stCondLst>
                                  <p:endCondLst>
                                    <p:cond evt="begin" delay="0">
                                      <p:tn val="41"/>
                                    </p:cond>
                                  </p:end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wipe(right)">
                                      <p:cBhvr>
                                        <p:cTn id="43" dur="2000"/>
                                        <p:tgtEl>
                                          <p:spTgt spid="16">
                                            <p:txEl>
                                              <p:pRg st="0" end="0"/>
                                            </p:txEl>
                                          </p:spTgt>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17">
                                            <p:bg/>
                                          </p:spTgt>
                                        </p:tgtEl>
                                        <p:attrNameLst>
                                          <p:attrName>style.visibility</p:attrName>
                                        </p:attrNameLst>
                                      </p:cBhvr>
                                      <p:to>
                                        <p:strVal val="visible"/>
                                      </p:to>
                                    </p:set>
                                    <p:animEffect transition="in" filter="wipe(right)">
                                      <p:cBhvr>
                                        <p:cTn id="47" dur="2000"/>
                                        <p:tgtEl>
                                          <p:spTgt spid="17">
                                            <p:bg/>
                                          </p:spTgt>
                                        </p:tgtEl>
                                      </p:cBhvr>
                                    </p:animEffect>
                                  </p:childTnLst>
                                </p:cTn>
                              </p:par>
                            </p:childTnLst>
                          </p:cTn>
                        </p:par>
                        <p:par>
                          <p:cTn id="48" fill="hold">
                            <p:stCondLst>
                              <p:cond delay="6000"/>
                            </p:stCondLst>
                            <p:childTnLst>
                              <p:par>
                                <p:cTn id="49" presetID="22" presetClass="entr" presetSubtype="2" fill="hold" grpId="0" nodeType="after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wipe(right)">
                                      <p:cBhvr>
                                        <p:cTn id="51" dur="2000"/>
                                        <p:tgtEl>
                                          <p:spTgt spid="17">
                                            <p:txEl>
                                              <p:pRg st="0" end="0"/>
                                            </p:txEl>
                                          </p:spTgt>
                                        </p:tgtEl>
                                      </p:cBhvr>
                                    </p:animEffect>
                                  </p:childTnLst>
                                </p:cTn>
                              </p:par>
                            </p:childTnLst>
                          </p:cTn>
                        </p:par>
                        <p:par>
                          <p:cTn id="52" fill="hold">
                            <p:stCondLst>
                              <p:cond delay="8000"/>
                            </p:stCondLst>
                            <p:childTnLst>
                              <p:par>
                                <p:cTn id="53" presetID="22" presetClass="entr" presetSubtype="2" fill="hold" grpId="0" nodeType="afterEffect">
                                  <p:stCondLst>
                                    <p:cond delay="0"/>
                                  </p:stCondLst>
                                  <p:childTnLst>
                                    <p:set>
                                      <p:cBhvr>
                                        <p:cTn id="54" dur="1" fill="hold">
                                          <p:stCondLst>
                                            <p:cond delay="0"/>
                                          </p:stCondLst>
                                        </p:cTn>
                                        <p:tgtEl>
                                          <p:spTgt spid="18">
                                            <p:bg/>
                                          </p:spTgt>
                                        </p:tgtEl>
                                        <p:attrNameLst>
                                          <p:attrName>style.visibility</p:attrName>
                                        </p:attrNameLst>
                                      </p:cBhvr>
                                      <p:to>
                                        <p:strVal val="visible"/>
                                      </p:to>
                                    </p:set>
                                    <p:animEffect transition="in" filter="wipe(right)">
                                      <p:cBhvr>
                                        <p:cTn id="55" dur="2000"/>
                                        <p:tgtEl>
                                          <p:spTgt spid="18">
                                            <p:bg/>
                                          </p:spTgt>
                                        </p:tgtEl>
                                      </p:cBhvr>
                                    </p:animEffect>
                                  </p:childTnLst>
                                </p:cTn>
                              </p:par>
                            </p:childTnLst>
                          </p:cTn>
                        </p:par>
                        <p:par>
                          <p:cTn id="56" fill="hold">
                            <p:stCondLst>
                              <p:cond delay="10000"/>
                            </p:stCondLst>
                            <p:childTnLst>
                              <p:par>
                                <p:cTn id="57" presetID="22" presetClass="entr" presetSubtype="2" fill="hold" grpId="0" nodeType="after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Effect transition="in" filter="wipe(right)">
                                      <p:cBhvr>
                                        <p:cTn id="59" dur="2000"/>
                                        <p:tgtEl>
                                          <p:spTgt spid="1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19">
                                            <p:bg/>
                                          </p:spTgt>
                                        </p:tgtEl>
                                        <p:attrNameLst>
                                          <p:attrName>style.visibility</p:attrName>
                                        </p:attrNameLst>
                                      </p:cBhvr>
                                      <p:to>
                                        <p:strVal val="visible"/>
                                      </p:to>
                                    </p:set>
                                    <p:animEffect transition="in" filter="wipe(right)">
                                      <p:cBhvr>
                                        <p:cTn id="64" dur="2000"/>
                                        <p:tgtEl>
                                          <p:spTgt spid="19">
                                            <p:bg/>
                                          </p:spTgt>
                                        </p:tgtEl>
                                      </p:cBhvr>
                                    </p:animEffect>
                                  </p:childTnLst>
                                </p:cTn>
                              </p:par>
                            </p:childTnLst>
                          </p:cTn>
                        </p:par>
                        <p:par>
                          <p:cTn id="65" fill="hold">
                            <p:stCondLst>
                              <p:cond delay="2000"/>
                            </p:stCondLst>
                            <p:childTnLst>
                              <p:par>
                                <p:cTn id="66" presetID="22" presetClass="entr" presetSubtype="2" fill="hold" grpId="0" nodeType="afterEffect" nodePh="1">
                                  <p:stCondLst>
                                    <p:cond delay="0"/>
                                  </p:stCondLst>
                                  <p:endCondLst>
                                    <p:cond evt="begin" delay="0">
                                      <p:tn val="66"/>
                                    </p:cond>
                                  </p:end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wipe(right)">
                                      <p:cBhvr>
                                        <p:cTn id="68" dur="2000"/>
                                        <p:tgtEl>
                                          <p:spTgt spid="19">
                                            <p:txEl>
                                              <p:pRg st="0" end="0"/>
                                            </p:txEl>
                                          </p:spTgt>
                                        </p:tgtEl>
                                      </p:cBhvr>
                                    </p:animEffect>
                                  </p:childTnLst>
                                </p:cTn>
                              </p:par>
                            </p:childTnLst>
                          </p:cTn>
                        </p:par>
                        <p:par>
                          <p:cTn id="69" fill="hold">
                            <p:stCondLst>
                              <p:cond delay="4000"/>
                            </p:stCondLst>
                            <p:childTnLst>
                              <p:par>
                                <p:cTn id="70" presetID="22" presetClass="entr" presetSubtype="2" fill="hold" grpId="0" nodeType="afterEffect">
                                  <p:stCondLst>
                                    <p:cond delay="0"/>
                                  </p:stCondLst>
                                  <p:childTnLst>
                                    <p:set>
                                      <p:cBhvr>
                                        <p:cTn id="71" dur="1" fill="hold">
                                          <p:stCondLst>
                                            <p:cond delay="0"/>
                                          </p:stCondLst>
                                        </p:cTn>
                                        <p:tgtEl>
                                          <p:spTgt spid="20">
                                            <p:bg/>
                                          </p:spTgt>
                                        </p:tgtEl>
                                        <p:attrNameLst>
                                          <p:attrName>style.visibility</p:attrName>
                                        </p:attrNameLst>
                                      </p:cBhvr>
                                      <p:to>
                                        <p:strVal val="visible"/>
                                      </p:to>
                                    </p:set>
                                    <p:animEffect transition="in" filter="wipe(right)">
                                      <p:cBhvr>
                                        <p:cTn id="72" dur="2000"/>
                                        <p:tgtEl>
                                          <p:spTgt spid="20">
                                            <p:bg/>
                                          </p:spTgt>
                                        </p:tgtEl>
                                      </p:cBhvr>
                                    </p:animEffect>
                                  </p:childTnLst>
                                </p:cTn>
                              </p:par>
                            </p:childTnLst>
                          </p:cTn>
                        </p:par>
                        <p:par>
                          <p:cTn id="73" fill="hold">
                            <p:stCondLst>
                              <p:cond delay="6000"/>
                            </p:stCondLst>
                            <p:childTnLst>
                              <p:par>
                                <p:cTn id="74" presetID="22" presetClass="entr" presetSubtype="2" fill="hold" grpId="0" nodeType="afterEffect">
                                  <p:stCondLst>
                                    <p:cond delay="0"/>
                                  </p:stCondLst>
                                  <p:childTnLst>
                                    <p:set>
                                      <p:cBhvr>
                                        <p:cTn id="75" dur="1" fill="hold">
                                          <p:stCondLst>
                                            <p:cond delay="0"/>
                                          </p:stCondLst>
                                        </p:cTn>
                                        <p:tgtEl>
                                          <p:spTgt spid="20">
                                            <p:txEl>
                                              <p:pRg st="0" end="0"/>
                                            </p:txEl>
                                          </p:spTgt>
                                        </p:tgtEl>
                                        <p:attrNameLst>
                                          <p:attrName>style.visibility</p:attrName>
                                        </p:attrNameLst>
                                      </p:cBhvr>
                                      <p:to>
                                        <p:strVal val="visible"/>
                                      </p:to>
                                    </p:set>
                                    <p:animEffect transition="in" filter="wipe(right)">
                                      <p:cBhvr>
                                        <p:cTn id="76" dur="2000"/>
                                        <p:tgtEl>
                                          <p:spTgt spid="20">
                                            <p:txEl>
                                              <p:pRg st="0" end="0"/>
                                            </p:txEl>
                                          </p:spTgt>
                                        </p:tgtEl>
                                      </p:cBhvr>
                                    </p:animEffect>
                                  </p:childTnLst>
                                </p:cTn>
                              </p:par>
                            </p:childTnLst>
                          </p:cTn>
                        </p:par>
                        <p:par>
                          <p:cTn id="77" fill="hold">
                            <p:stCondLst>
                              <p:cond delay="8000"/>
                            </p:stCondLst>
                            <p:childTnLst>
                              <p:par>
                                <p:cTn id="78" presetID="22" presetClass="entr" presetSubtype="2" fill="hold" grpId="0" nodeType="afterEffect">
                                  <p:stCondLst>
                                    <p:cond delay="0"/>
                                  </p:stCondLst>
                                  <p:childTnLst>
                                    <p:set>
                                      <p:cBhvr>
                                        <p:cTn id="79" dur="1" fill="hold">
                                          <p:stCondLst>
                                            <p:cond delay="0"/>
                                          </p:stCondLst>
                                        </p:cTn>
                                        <p:tgtEl>
                                          <p:spTgt spid="21">
                                            <p:bg/>
                                          </p:spTgt>
                                        </p:tgtEl>
                                        <p:attrNameLst>
                                          <p:attrName>style.visibility</p:attrName>
                                        </p:attrNameLst>
                                      </p:cBhvr>
                                      <p:to>
                                        <p:strVal val="visible"/>
                                      </p:to>
                                    </p:set>
                                    <p:animEffect transition="in" filter="wipe(right)">
                                      <p:cBhvr>
                                        <p:cTn id="80" dur="2000"/>
                                        <p:tgtEl>
                                          <p:spTgt spid="21">
                                            <p:bg/>
                                          </p:spTgt>
                                        </p:tgtEl>
                                      </p:cBhvr>
                                    </p:animEffect>
                                  </p:childTnLst>
                                </p:cTn>
                              </p:par>
                            </p:childTnLst>
                          </p:cTn>
                        </p:par>
                        <p:par>
                          <p:cTn id="81" fill="hold">
                            <p:stCondLst>
                              <p:cond delay="10000"/>
                            </p:stCondLst>
                            <p:childTnLst>
                              <p:par>
                                <p:cTn id="82" presetID="22" presetClass="entr" presetSubtype="2" fill="hold" grpId="0" nodeType="afterEffect">
                                  <p:stCondLst>
                                    <p:cond delay="0"/>
                                  </p:stCondLst>
                                  <p:childTnLst>
                                    <p:set>
                                      <p:cBhvr>
                                        <p:cTn id="83" dur="1" fill="hold">
                                          <p:stCondLst>
                                            <p:cond delay="0"/>
                                          </p:stCondLst>
                                        </p:cTn>
                                        <p:tgtEl>
                                          <p:spTgt spid="21">
                                            <p:txEl>
                                              <p:pRg st="0" end="0"/>
                                            </p:txEl>
                                          </p:spTgt>
                                        </p:tgtEl>
                                        <p:attrNameLst>
                                          <p:attrName>style.visibility</p:attrName>
                                        </p:attrNameLst>
                                      </p:cBhvr>
                                      <p:to>
                                        <p:strVal val="visible"/>
                                      </p:to>
                                    </p:set>
                                    <p:animEffect transition="in" filter="wipe(right)">
                                      <p:cBhvr>
                                        <p:cTn id="84" dur="2000"/>
                                        <p:tgtEl>
                                          <p:spTgt spid="21">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3">
                                            <p:bg/>
                                          </p:spTgt>
                                        </p:tgtEl>
                                        <p:attrNameLst>
                                          <p:attrName>style.visibility</p:attrName>
                                        </p:attrNameLst>
                                      </p:cBhvr>
                                      <p:to>
                                        <p:strVal val="visible"/>
                                      </p:to>
                                    </p:set>
                                    <p:animEffect transition="in" filter="wipe(right)">
                                      <p:cBhvr>
                                        <p:cTn id="89" dur="2000"/>
                                        <p:tgtEl>
                                          <p:spTgt spid="3">
                                            <p:bg/>
                                          </p:spTgt>
                                        </p:tgtEl>
                                      </p:cBhvr>
                                    </p:animEffect>
                                  </p:childTnLst>
                                </p:cTn>
                              </p:par>
                            </p:childTnLst>
                          </p:cTn>
                        </p:par>
                        <p:par>
                          <p:cTn id="90" fill="hold">
                            <p:stCondLst>
                              <p:cond delay="2000"/>
                            </p:stCondLst>
                            <p:childTnLst>
                              <p:par>
                                <p:cTn id="91" presetID="22" presetClass="entr" presetSubtype="2" fill="hold" grpId="0" nodeType="afterEffect" nodePh="1">
                                  <p:stCondLst>
                                    <p:cond delay="0"/>
                                  </p:stCondLst>
                                  <p:endCondLst>
                                    <p:cond evt="begin" delay="0">
                                      <p:tn val="91"/>
                                    </p:cond>
                                  </p:endCondLst>
                                  <p:childTnLst>
                                    <p:set>
                                      <p:cBhvr>
                                        <p:cTn id="92" dur="1" fill="hold">
                                          <p:stCondLst>
                                            <p:cond delay="0"/>
                                          </p:stCondLst>
                                        </p:cTn>
                                        <p:tgtEl>
                                          <p:spTgt spid="3">
                                            <p:txEl>
                                              <p:pRg st="0" end="0"/>
                                            </p:txEl>
                                          </p:spTgt>
                                        </p:tgtEl>
                                        <p:attrNameLst>
                                          <p:attrName>style.visibility</p:attrName>
                                        </p:attrNameLst>
                                      </p:cBhvr>
                                      <p:to>
                                        <p:strVal val="visible"/>
                                      </p:to>
                                    </p:set>
                                    <p:animEffect transition="in" filter="wipe(right)">
                                      <p:cBhvr>
                                        <p:cTn id="93" dur="2000"/>
                                        <p:tgtEl>
                                          <p:spTgt spid="3">
                                            <p:txEl>
                                              <p:pRg st="0" end="0"/>
                                            </p:txEl>
                                          </p:spTgt>
                                        </p:tgtEl>
                                      </p:cBhvr>
                                    </p:animEffect>
                                  </p:childTnLst>
                                </p:cTn>
                              </p:par>
                            </p:childTnLst>
                          </p:cTn>
                        </p:par>
                        <p:par>
                          <p:cTn id="94" fill="hold">
                            <p:stCondLst>
                              <p:cond delay="4000"/>
                            </p:stCondLst>
                            <p:childTnLst>
                              <p:par>
                                <p:cTn id="95" presetID="22" presetClass="entr" presetSubtype="2" fill="hold" grpId="0" nodeType="afterEffect">
                                  <p:stCondLst>
                                    <p:cond delay="0"/>
                                  </p:stCondLst>
                                  <p:childTnLst>
                                    <p:set>
                                      <p:cBhvr>
                                        <p:cTn id="96" dur="1" fill="hold">
                                          <p:stCondLst>
                                            <p:cond delay="0"/>
                                          </p:stCondLst>
                                        </p:cTn>
                                        <p:tgtEl>
                                          <p:spTgt spid="5">
                                            <p:bg/>
                                          </p:spTgt>
                                        </p:tgtEl>
                                        <p:attrNameLst>
                                          <p:attrName>style.visibility</p:attrName>
                                        </p:attrNameLst>
                                      </p:cBhvr>
                                      <p:to>
                                        <p:strVal val="visible"/>
                                      </p:to>
                                    </p:set>
                                    <p:animEffect transition="in" filter="wipe(right)">
                                      <p:cBhvr>
                                        <p:cTn id="97" dur="2000"/>
                                        <p:tgtEl>
                                          <p:spTgt spid="5">
                                            <p:bg/>
                                          </p:spTgt>
                                        </p:tgtEl>
                                      </p:cBhvr>
                                    </p:animEffect>
                                  </p:childTnLst>
                                </p:cTn>
                              </p:par>
                            </p:childTnLst>
                          </p:cTn>
                        </p:par>
                        <p:par>
                          <p:cTn id="98" fill="hold">
                            <p:stCondLst>
                              <p:cond delay="6000"/>
                            </p:stCondLst>
                            <p:childTnLst>
                              <p:par>
                                <p:cTn id="99" presetID="22" presetClass="entr" presetSubtype="2" fill="hold" grpId="0" nodeType="afterEffect">
                                  <p:stCondLst>
                                    <p:cond delay="0"/>
                                  </p:stCondLst>
                                  <p:childTnLst>
                                    <p:set>
                                      <p:cBhvr>
                                        <p:cTn id="100" dur="1" fill="hold">
                                          <p:stCondLst>
                                            <p:cond delay="0"/>
                                          </p:stCondLst>
                                        </p:cTn>
                                        <p:tgtEl>
                                          <p:spTgt spid="5">
                                            <p:txEl>
                                              <p:pRg st="0" end="0"/>
                                            </p:txEl>
                                          </p:spTgt>
                                        </p:tgtEl>
                                        <p:attrNameLst>
                                          <p:attrName>style.visibility</p:attrName>
                                        </p:attrNameLst>
                                      </p:cBhvr>
                                      <p:to>
                                        <p:strVal val="visible"/>
                                      </p:to>
                                    </p:set>
                                    <p:animEffect transition="in" filter="wipe(right)">
                                      <p:cBhvr>
                                        <p:cTn id="101" dur="2000"/>
                                        <p:tgtEl>
                                          <p:spTgt spid="5">
                                            <p:txEl>
                                              <p:pRg st="0" end="0"/>
                                            </p:txEl>
                                          </p:spTgt>
                                        </p:tgtEl>
                                      </p:cBhvr>
                                    </p:animEffect>
                                  </p:childTnLst>
                                </p:cTn>
                              </p:par>
                            </p:childTnLst>
                          </p:cTn>
                        </p:par>
                        <p:par>
                          <p:cTn id="102" fill="hold">
                            <p:stCondLst>
                              <p:cond delay="8000"/>
                            </p:stCondLst>
                            <p:childTnLst>
                              <p:par>
                                <p:cTn id="103" presetID="22" presetClass="entr" presetSubtype="2" fill="hold" grpId="0" nodeType="afterEffect">
                                  <p:stCondLst>
                                    <p:cond delay="0"/>
                                  </p:stCondLst>
                                  <p:childTnLst>
                                    <p:set>
                                      <p:cBhvr>
                                        <p:cTn id="104" dur="1" fill="hold">
                                          <p:stCondLst>
                                            <p:cond delay="0"/>
                                          </p:stCondLst>
                                        </p:cTn>
                                        <p:tgtEl>
                                          <p:spTgt spid="8">
                                            <p:bg/>
                                          </p:spTgt>
                                        </p:tgtEl>
                                        <p:attrNameLst>
                                          <p:attrName>style.visibility</p:attrName>
                                        </p:attrNameLst>
                                      </p:cBhvr>
                                      <p:to>
                                        <p:strVal val="visible"/>
                                      </p:to>
                                    </p:set>
                                    <p:animEffect transition="in" filter="wipe(right)">
                                      <p:cBhvr>
                                        <p:cTn id="105" dur="2000"/>
                                        <p:tgtEl>
                                          <p:spTgt spid="8">
                                            <p:bg/>
                                          </p:spTgt>
                                        </p:tgtEl>
                                      </p:cBhvr>
                                    </p:animEffect>
                                  </p:childTnLst>
                                </p:cTn>
                              </p:par>
                            </p:childTnLst>
                          </p:cTn>
                        </p:par>
                        <p:par>
                          <p:cTn id="106" fill="hold">
                            <p:stCondLst>
                              <p:cond delay="10000"/>
                            </p:stCondLst>
                            <p:childTnLst>
                              <p:par>
                                <p:cTn id="107" presetID="22" presetClass="entr" presetSubtype="2" fill="hold" grpId="0" nodeType="afterEffect">
                                  <p:stCondLst>
                                    <p:cond delay="0"/>
                                  </p:stCondLst>
                                  <p:childTnLst>
                                    <p:set>
                                      <p:cBhvr>
                                        <p:cTn id="108" dur="1" fill="hold">
                                          <p:stCondLst>
                                            <p:cond delay="0"/>
                                          </p:stCondLst>
                                        </p:cTn>
                                        <p:tgtEl>
                                          <p:spTgt spid="8">
                                            <p:txEl>
                                              <p:pRg st="0" end="0"/>
                                            </p:txEl>
                                          </p:spTgt>
                                        </p:tgtEl>
                                        <p:attrNameLst>
                                          <p:attrName>style.visibility</p:attrName>
                                        </p:attrNameLst>
                                      </p:cBhvr>
                                      <p:to>
                                        <p:strVal val="visible"/>
                                      </p:to>
                                    </p:set>
                                    <p:animEffect transition="in" filter="wipe(right)">
                                      <p:cBhvr>
                                        <p:cTn id="109" dur="2000"/>
                                        <p:tgtEl>
                                          <p:spTgt spid="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10">
                                            <p:bg/>
                                          </p:spTgt>
                                        </p:tgtEl>
                                        <p:attrNameLst>
                                          <p:attrName>style.visibility</p:attrName>
                                        </p:attrNameLst>
                                      </p:cBhvr>
                                      <p:to>
                                        <p:strVal val="visible"/>
                                      </p:to>
                                    </p:set>
                                    <p:animEffect transition="in" filter="wipe(right)">
                                      <p:cBhvr>
                                        <p:cTn id="114" dur="2000"/>
                                        <p:tgtEl>
                                          <p:spTgt spid="10">
                                            <p:bg/>
                                          </p:spTgt>
                                        </p:tgtEl>
                                      </p:cBhvr>
                                    </p:animEffect>
                                  </p:childTnLst>
                                </p:cTn>
                              </p:par>
                            </p:childTnLst>
                          </p:cTn>
                        </p:par>
                        <p:par>
                          <p:cTn id="115" fill="hold">
                            <p:stCondLst>
                              <p:cond delay="2000"/>
                            </p:stCondLst>
                            <p:childTnLst>
                              <p:par>
                                <p:cTn id="116" presetID="22" presetClass="entr" presetSubtype="2" fill="hold" grpId="0" nodeType="afterEffect" nodePh="1">
                                  <p:stCondLst>
                                    <p:cond delay="0"/>
                                  </p:stCondLst>
                                  <p:endCondLst>
                                    <p:cond evt="begin" delay="0">
                                      <p:tn val="116"/>
                                    </p:cond>
                                  </p:endCondLst>
                                  <p:childTnLst>
                                    <p:set>
                                      <p:cBhvr>
                                        <p:cTn id="117" dur="1" fill="hold">
                                          <p:stCondLst>
                                            <p:cond delay="0"/>
                                          </p:stCondLst>
                                        </p:cTn>
                                        <p:tgtEl>
                                          <p:spTgt spid="10">
                                            <p:txEl>
                                              <p:pRg st="0" end="0"/>
                                            </p:txEl>
                                          </p:spTgt>
                                        </p:tgtEl>
                                        <p:attrNameLst>
                                          <p:attrName>style.visibility</p:attrName>
                                        </p:attrNameLst>
                                      </p:cBhvr>
                                      <p:to>
                                        <p:strVal val="visible"/>
                                      </p:to>
                                    </p:set>
                                    <p:animEffect transition="in" filter="wipe(right)">
                                      <p:cBhvr>
                                        <p:cTn id="118" dur="2000"/>
                                        <p:tgtEl>
                                          <p:spTgt spid="10">
                                            <p:txEl>
                                              <p:pRg st="0" end="0"/>
                                            </p:txEl>
                                          </p:spTgt>
                                        </p:tgtEl>
                                      </p:cBhvr>
                                    </p:animEffect>
                                  </p:childTnLst>
                                </p:cTn>
                              </p:par>
                            </p:childTnLst>
                          </p:cTn>
                        </p:par>
                        <p:par>
                          <p:cTn id="119" fill="hold">
                            <p:stCondLst>
                              <p:cond delay="4000"/>
                            </p:stCondLst>
                            <p:childTnLst>
                              <p:par>
                                <p:cTn id="120" presetID="22" presetClass="entr" presetSubtype="2" fill="hold" grpId="0" nodeType="afterEffect">
                                  <p:stCondLst>
                                    <p:cond delay="0"/>
                                  </p:stCondLst>
                                  <p:childTnLst>
                                    <p:set>
                                      <p:cBhvr>
                                        <p:cTn id="121" dur="1" fill="hold">
                                          <p:stCondLst>
                                            <p:cond delay="0"/>
                                          </p:stCondLst>
                                        </p:cTn>
                                        <p:tgtEl>
                                          <p:spTgt spid="11">
                                            <p:bg/>
                                          </p:spTgt>
                                        </p:tgtEl>
                                        <p:attrNameLst>
                                          <p:attrName>style.visibility</p:attrName>
                                        </p:attrNameLst>
                                      </p:cBhvr>
                                      <p:to>
                                        <p:strVal val="visible"/>
                                      </p:to>
                                    </p:set>
                                    <p:animEffect transition="in" filter="wipe(right)">
                                      <p:cBhvr>
                                        <p:cTn id="122" dur="2000"/>
                                        <p:tgtEl>
                                          <p:spTgt spid="11">
                                            <p:bg/>
                                          </p:spTgt>
                                        </p:tgtEl>
                                      </p:cBhvr>
                                    </p:animEffect>
                                  </p:childTnLst>
                                </p:cTn>
                              </p:par>
                            </p:childTnLst>
                          </p:cTn>
                        </p:par>
                        <p:par>
                          <p:cTn id="123" fill="hold">
                            <p:stCondLst>
                              <p:cond delay="6000"/>
                            </p:stCondLst>
                            <p:childTnLst>
                              <p:par>
                                <p:cTn id="124" presetID="22" presetClass="entr" presetSubtype="2" fill="hold" grpId="0" nodeType="afterEffect">
                                  <p:stCondLst>
                                    <p:cond delay="0"/>
                                  </p:stCondLst>
                                  <p:childTnLst>
                                    <p:set>
                                      <p:cBhvr>
                                        <p:cTn id="125" dur="1" fill="hold">
                                          <p:stCondLst>
                                            <p:cond delay="0"/>
                                          </p:stCondLst>
                                        </p:cTn>
                                        <p:tgtEl>
                                          <p:spTgt spid="11">
                                            <p:txEl>
                                              <p:pRg st="0" end="0"/>
                                            </p:txEl>
                                          </p:spTgt>
                                        </p:tgtEl>
                                        <p:attrNameLst>
                                          <p:attrName>style.visibility</p:attrName>
                                        </p:attrNameLst>
                                      </p:cBhvr>
                                      <p:to>
                                        <p:strVal val="visible"/>
                                      </p:to>
                                    </p:set>
                                    <p:animEffect transition="in" filter="wipe(right)">
                                      <p:cBhvr>
                                        <p:cTn id="126" dur="2000"/>
                                        <p:tgtEl>
                                          <p:spTgt spid="11">
                                            <p:txEl>
                                              <p:pRg st="0" end="0"/>
                                            </p:txEl>
                                          </p:spTgt>
                                        </p:tgtEl>
                                      </p:cBhvr>
                                    </p:animEffect>
                                  </p:childTnLst>
                                </p:cTn>
                              </p:par>
                            </p:childTnLst>
                          </p:cTn>
                        </p:par>
                        <p:par>
                          <p:cTn id="127" fill="hold">
                            <p:stCondLst>
                              <p:cond delay="8000"/>
                            </p:stCondLst>
                            <p:childTnLst>
                              <p:par>
                                <p:cTn id="128" presetID="22" presetClass="entr" presetSubtype="2" fill="hold" grpId="0" nodeType="afterEffect">
                                  <p:stCondLst>
                                    <p:cond delay="0"/>
                                  </p:stCondLst>
                                  <p:childTnLst>
                                    <p:set>
                                      <p:cBhvr>
                                        <p:cTn id="129" dur="1" fill="hold">
                                          <p:stCondLst>
                                            <p:cond delay="0"/>
                                          </p:stCondLst>
                                        </p:cTn>
                                        <p:tgtEl>
                                          <p:spTgt spid="12">
                                            <p:bg/>
                                          </p:spTgt>
                                        </p:tgtEl>
                                        <p:attrNameLst>
                                          <p:attrName>style.visibility</p:attrName>
                                        </p:attrNameLst>
                                      </p:cBhvr>
                                      <p:to>
                                        <p:strVal val="visible"/>
                                      </p:to>
                                    </p:set>
                                    <p:animEffect transition="in" filter="wipe(right)">
                                      <p:cBhvr>
                                        <p:cTn id="130" dur="2000"/>
                                        <p:tgtEl>
                                          <p:spTgt spid="12">
                                            <p:bg/>
                                          </p:spTgt>
                                        </p:tgtEl>
                                      </p:cBhvr>
                                    </p:animEffect>
                                  </p:childTnLst>
                                </p:cTn>
                              </p:par>
                            </p:childTnLst>
                          </p:cTn>
                        </p:par>
                        <p:par>
                          <p:cTn id="131" fill="hold">
                            <p:stCondLst>
                              <p:cond delay="10000"/>
                            </p:stCondLst>
                            <p:childTnLst>
                              <p:par>
                                <p:cTn id="132" presetID="22" presetClass="entr" presetSubtype="2" fill="hold" grpId="0" nodeType="afterEffect">
                                  <p:stCondLst>
                                    <p:cond delay="0"/>
                                  </p:stCondLst>
                                  <p:childTnLst>
                                    <p:set>
                                      <p:cBhvr>
                                        <p:cTn id="133" dur="1" fill="hold">
                                          <p:stCondLst>
                                            <p:cond delay="0"/>
                                          </p:stCondLst>
                                        </p:cTn>
                                        <p:tgtEl>
                                          <p:spTgt spid="12">
                                            <p:txEl>
                                              <p:pRg st="0" end="0"/>
                                            </p:txEl>
                                          </p:spTgt>
                                        </p:tgtEl>
                                        <p:attrNameLst>
                                          <p:attrName>style.visibility</p:attrName>
                                        </p:attrNameLst>
                                      </p:cBhvr>
                                      <p:to>
                                        <p:strVal val="visible"/>
                                      </p:to>
                                    </p:set>
                                    <p:animEffect transition="in" filter="wipe(right)">
                                      <p:cBhvr>
                                        <p:cTn id="134"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animBg="1"/>
      <p:bldP spid="5" grpId="0" build="p" animBg="1"/>
      <p:bldP spid="8" grpId="0" build="p" animBg="1"/>
      <p:bldP spid="10" grpId="0" build="p" animBg="1"/>
      <p:bldP spid="11" grpId="0" uiExpand="1" build="p" animBg="1"/>
      <p:bldP spid="12" grpId="0" build="p" animBg="1"/>
      <p:bldP spid="13" grpId="0" build="p" animBg="1"/>
      <p:bldP spid="14" grpId="0" build="p" animBg="1"/>
      <p:bldP spid="15" grpId="0" build="p" animBg="1"/>
      <p:bldP spid="16" grpId="0" build="p" animBg="1"/>
      <p:bldP spid="17" grpId="0" build="p" animBg="1"/>
      <p:bldP spid="18" grpId="0" build="p" animBg="1"/>
      <p:bldP spid="19" grpId="0" build="p" animBg="1"/>
      <p:bldP spid="20" grpId="0" build="p" animBg="1"/>
      <p:bldP spid="21"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069795" y="126170"/>
            <a:ext cx="2505934" cy="1470025"/>
          </a:xfrm>
        </p:spPr>
        <p:txBody>
          <a:bodyPr/>
          <a:lstStyle/>
          <a:p>
            <a:pPr lvl="0" indent="107950" algn="justLow" rtl="1">
              <a:lnSpc>
                <a:spcPct val="107000"/>
              </a:lnSpc>
              <a:spcBef>
                <a:spcPct val="20000"/>
              </a:spcBef>
              <a:spcAft>
                <a:spcPts val="0"/>
              </a:spcAft>
            </a:pPr>
            <a:r>
              <a:rPr lang="en-US" sz="2000" dirty="0">
                <a:solidFill>
                  <a:srgbClr val="000000"/>
                </a:solidFill>
                <a:latin typeface="Times New Roman"/>
                <a:ea typeface="Times New Roman"/>
                <a:cs typeface="+mn-cs"/>
              </a:rPr>
              <a:t/>
            </a:r>
            <a:br>
              <a:rPr lang="en-US" sz="2000" dirty="0">
                <a:solidFill>
                  <a:srgbClr val="000000"/>
                </a:solidFill>
                <a:latin typeface="Times New Roman"/>
                <a:ea typeface="Times New Roman"/>
                <a:cs typeface="+mn-cs"/>
              </a:rPr>
            </a:br>
            <a:endParaRPr lang="fa-IR" dirty="0"/>
          </a:p>
        </p:txBody>
      </p:sp>
      <p:sp>
        <p:nvSpPr>
          <p:cNvPr id="5" name="Rectangle 4"/>
          <p:cNvSpPr/>
          <p:nvPr/>
        </p:nvSpPr>
        <p:spPr>
          <a:xfrm>
            <a:off x="4111140" y="543833"/>
            <a:ext cx="4773423" cy="619272"/>
          </a:xfrm>
          <a:prstGeom prst="rect">
            <a:avLst/>
          </a:prstGeom>
        </p:spPr>
        <p:txBody>
          <a:bodyPr wrap="none">
            <a:spAutoFit/>
          </a:bodyPr>
          <a:lstStyle/>
          <a:p>
            <a:pPr marL="2540" lvl="0" algn="just"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کرامت انسان در قرآن و حدیث</a:t>
            </a:r>
            <a:endParaRPr lang="en-US" sz="2800" kern="0" dirty="0">
              <a:ln>
                <a:solidFill>
                  <a:srgbClr val="0070C0"/>
                </a:solidFill>
              </a:ln>
              <a:solidFill>
                <a:srgbClr val="0070C0"/>
              </a:solidFill>
              <a:latin typeface="Times New Roman"/>
              <a:ea typeface="Times New Roman"/>
            </a:endParaRPr>
          </a:p>
        </p:txBody>
      </p:sp>
      <p:sp>
        <p:nvSpPr>
          <p:cNvPr id="6" name="Rectangle 5"/>
          <p:cNvSpPr/>
          <p:nvPr/>
        </p:nvSpPr>
        <p:spPr>
          <a:xfrm rot="20162267">
            <a:off x="128055" y="1523113"/>
            <a:ext cx="4744575" cy="2516073"/>
          </a:xfrm>
          <a:prstGeom prst="rect">
            <a:avLst/>
          </a:prstGeom>
        </p:spPr>
        <p:txBody>
          <a:bodyPr wrap="square">
            <a:spAutoFit/>
          </a:bodyPr>
          <a:lstStyle/>
          <a:p>
            <a:pPr lvl="0" algn="ctr" rtl="1">
              <a:lnSpc>
                <a:spcPct val="150000"/>
              </a:lnSpc>
            </a:pPr>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قرآن</a:t>
            </a:r>
          </a:p>
          <a:p>
            <a:pPr algn="ctr" rtl="1">
              <a:lnSpc>
                <a:spcPct val="150000"/>
              </a:lnSpc>
            </a:pPr>
            <a:r>
              <a:rPr lang="ar-SA" sz="1400" dirty="0" smtClean="0">
                <a:solidFill>
                  <a:srgbClr val="3466B6"/>
                </a:solidFill>
                <a:cs typeface="B Yekan" pitchFamily="2" charset="-78"/>
              </a:rPr>
              <a:t>و </a:t>
            </a:r>
            <a:r>
              <a:rPr lang="ar-SA" sz="1400" dirty="0">
                <a:solidFill>
                  <a:srgbClr val="3466B6"/>
                </a:solidFill>
                <a:cs typeface="B Yekan" pitchFamily="2" charset="-78"/>
              </a:rPr>
              <a:t>لقد کرّمنا بنی آدم و حملناهم فی البرّ و البحر و رزقناهم مِّن الطّیبات </a:t>
            </a:r>
            <a:r>
              <a:rPr lang="ar-SA" sz="1400" dirty="0" smtClean="0">
                <a:solidFill>
                  <a:srgbClr val="3466B6"/>
                </a:solidFill>
                <a:cs typeface="B Yekan" pitchFamily="2" charset="-78"/>
              </a:rPr>
              <a:t>و فضّلناهم </a:t>
            </a:r>
            <a:r>
              <a:rPr lang="ar-SA" sz="1400" dirty="0">
                <a:solidFill>
                  <a:srgbClr val="3466B6"/>
                </a:solidFill>
                <a:cs typeface="B Yekan" pitchFamily="2" charset="-78"/>
              </a:rPr>
              <a:t>علی کثیر ممّن خلقنا تفضیلاً. </a:t>
            </a:r>
            <a:endParaRPr lang="fa-IR" sz="1400" dirty="0" smtClean="0">
              <a:solidFill>
                <a:srgbClr val="3466B6"/>
              </a:solidFill>
              <a:cs typeface="B Yekan" pitchFamily="2" charset="-78"/>
            </a:endParaRPr>
          </a:p>
          <a:p>
            <a:pPr algn="ctr" rtl="1">
              <a:lnSpc>
                <a:spcPct val="150000"/>
              </a:lnSpc>
            </a:pPr>
            <a:r>
              <a:rPr lang="ar-SA" sz="800" dirty="0" smtClean="0">
                <a:solidFill>
                  <a:srgbClr val="FF0000"/>
                </a:solidFill>
                <a:cs typeface="B Yekan" pitchFamily="2" charset="-78"/>
              </a:rPr>
              <a:t>آیه </a:t>
            </a:r>
            <a:r>
              <a:rPr lang="ar-SA" sz="800" dirty="0">
                <a:solidFill>
                  <a:srgbClr val="FF0000"/>
                </a:solidFill>
                <a:cs typeface="B Yekan" pitchFamily="2" charset="-78"/>
              </a:rPr>
              <a:t>70 سوره الاسراء </a:t>
            </a:r>
            <a:endParaRPr lang="fa-IR" sz="800" dirty="0" smtClean="0">
              <a:solidFill>
                <a:srgbClr val="FF0000"/>
              </a:solidFill>
              <a:cs typeface="B Yekan" pitchFamily="2" charset="-78"/>
            </a:endParaRPr>
          </a:p>
          <a:p>
            <a:pPr algn="ctr" rtl="1">
              <a:lnSpc>
                <a:spcPct val="150000"/>
              </a:lnSpc>
            </a:pPr>
            <a:r>
              <a:rPr lang="ar-SA" sz="1100" dirty="0" smtClean="0">
                <a:solidFill>
                  <a:srgbClr val="3466B6"/>
                </a:solidFill>
                <a:cs typeface="B Yekan" pitchFamily="2" charset="-78"/>
              </a:rPr>
              <a:t/>
            </a:r>
            <a:br>
              <a:rPr lang="ar-SA" sz="1100" dirty="0" smtClean="0">
                <a:solidFill>
                  <a:srgbClr val="3466B6"/>
                </a:solidFill>
                <a:cs typeface="B Yekan" pitchFamily="2" charset="-78"/>
              </a:rPr>
            </a:br>
            <a:r>
              <a:rPr lang="ar-SA" sz="1100" dirty="0" smtClean="0">
                <a:solidFill>
                  <a:srgbClr val="002060"/>
                </a:solidFill>
                <a:cs typeface="B Yekan" pitchFamily="2" charset="-78"/>
              </a:rPr>
              <a:t>و </a:t>
            </a:r>
            <a:r>
              <a:rPr lang="ar-SA" sz="1100" dirty="0">
                <a:solidFill>
                  <a:srgbClr val="002060"/>
                </a:solidFill>
                <a:cs typeface="B Yekan" pitchFamily="2" charset="-78"/>
              </a:rPr>
              <a:t>حقّا كه ما فرزندان آدم را (به وراثت از پدر به وسيلۀ نعمت هاى مادّى و معنوى) كرامت و شرافت بخشيديم، و آنها را در خشكى و دريا (بر مركب هاى مناسب) سوار كرديم و آنها را از انواع پاكيزه‌ها(چيزهايى كه ملايم طبع آنهاست) روزى كرديم، و آنها را بر بسيارى از آفريده‌هاى خود (از جانداران و اجنّه و اغلب فرشته ها) برترى كامل داديم.</a:t>
            </a:r>
            <a:endParaRPr lang="fa-IR" sz="1100" dirty="0" smtClean="0">
              <a:solidFill>
                <a:srgbClr val="002060"/>
              </a:solidFill>
              <a:cs typeface="B Yekan" pitchFamily="2" charset="-78"/>
            </a:endParaRPr>
          </a:p>
        </p:txBody>
      </p:sp>
      <p:sp>
        <p:nvSpPr>
          <p:cNvPr id="7" name="Rectangle 6"/>
          <p:cNvSpPr/>
          <p:nvPr/>
        </p:nvSpPr>
        <p:spPr>
          <a:xfrm rot="20170308">
            <a:off x="3163412" y="3177116"/>
            <a:ext cx="5722757" cy="2585323"/>
          </a:xfrm>
          <a:prstGeom prst="rect">
            <a:avLst/>
          </a:prstGeom>
        </p:spPr>
        <p:txBody>
          <a:bodyPr wrap="square">
            <a:spAutoFit/>
          </a:bodyPr>
          <a:lstStyle/>
          <a:p>
            <a:pPr lvl="0" algn="ctr" rtl="1">
              <a:lnSpc>
                <a:spcPct val="150000"/>
              </a:lnSpc>
            </a:pPr>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Yekan" pitchFamily="2" charset="-78"/>
              </a:rPr>
              <a:t>روایت</a:t>
            </a:r>
          </a:p>
          <a:p>
            <a:pPr algn="ctr" rtl="1"/>
            <a:r>
              <a:rPr lang="ar-SA" sz="1400" dirty="0">
                <a:solidFill>
                  <a:srgbClr val="3466B6"/>
                </a:solidFill>
                <a:cs typeface="B Yekan" pitchFamily="2" charset="-78"/>
              </a:rPr>
              <a:t>وَ اَشْعِرْ قَلْبَک الرَّحْمَةَ لِلرَّعِیةِ وَ الْمَحَبَّةَ لَهُمْ، وَ اللُّطْفَ بِهِمْ، وَ لاتَکونَنَّ عَلَیهِمْ سَبُعاً ضارِیاً تَغْتَنِمُ اَکلَهُمْ، فَاِنَّهُمْ صِنْفانِ: اِمَّا اَخٌ لَک فِی الدِّینِ، وَ اِمّا نَظیرٌ لَک فِی الْخَلْقِ، یفْرُطُ مِنْهُمُ الزَّلَلُ، وَ تَعْرِضُ لَهُمُ الْعِلَلُ، وَ یؤْتی عَلی اَیدیهِمْ فِی الْعَمْدِ وَ الْخَطَأِ، فَاَعْطِهِمْ مِنْ عَفْوِک وَ صَفْحِک مِثْلَ الَّذی تُحِبُّ اَنْ یعْطِیک اللّهُ مِنْ عَفْوِهِ وَ صَفْحِهِ، فَاِنَّک فَوْقَهُمْ. </a:t>
            </a:r>
            <a:r>
              <a:rPr lang="ar-SA" sz="1400" dirty="0" smtClean="0">
                <a:solidFill>
                  <a:srgbClr val="3466B6"/>
                </a:solidFill>
                <a:cs typeface="B Yekan" pitchFamily="2" charset="-78"/>
              </a:rPr>
              <a:t>...»</a:t>
            </a:r>
            <a:r>
              <a:rPr lang="fa-IR" sz="1400" dirty="0" smtClean="0">
                <a:solidFill>
                  <a:srgbClr val="3466B6"/>
                </a:solidFill>
                <a:cs typeface="B Yekan" pitchFamily="2" charset="-78"/>
              </a:rPr>
              <a:t> </a:t>
            </a:r>
          </a:p>
          <a:p>
            <a:pPr algn="ctr" rtl="1"/>
            <a:r>
              <a:rPr lang="fa-IR" sz="800" dirty="0" smtClean="0">
                <a:solidFill>
                  <a:srgbClr val="FF0000"/>
                </a:solidFill>
                <a:cs typeface="B Yekan" pitchFamily="2" charset="-78"/>
              </a:rPr>
              <a:t>نهج¬البلاغه</a:t>
            </a:r>
            <a:r>
              <a:rPr lang="fa-IR" sz="800" dirty="0">
                <a:solidFill>
                  <a:srgbClr val="FF0000"/>
                </a:solidFill>
                <a:cs typeface="B Yekan" pitchFamily="2" charset="-78"/>
              </a:rPr>
              <a:t>، نامه 53، ترجمه حسین انصاریان</a:t>
            </a:r>
            <a:r>
              <a:rPr lang="fa-IR" sz="800" dirty="0" smtClean="0">
                <a:solidFill>
                  <a:srgbClr val="FF0000"/>
                </a:solidFill>
                <a:cs typeface="B Yekan" pitchFamily="2" charset="-78"/>
              </a:rPr>
              <a:t>.</a:t>
            </a:r>
          </a:p>
          <a:p>
            <a:pPr algn="ctr" rtl="1"/>
            <a:endParaRPr lang="fa-IR" sz="800" dirty="0">
              <a:solidFill>
                <a:srgbClr val="FF0000"/>
              </a:solidFill>
              <a:cs typeface="B Yekan" pitchFamily="2" charset="-78"/>
            </a:endParaRPr>
          </a:p>
          <a:p>
            <a:pPr algn="ctr" rtl="1"/>
            <a:endParaRPr lang="fa-IR" sz="800" dirty="0" smtClean="0">
              <a:solidFill>
                <a:srgbClr val="FF0000"/>
              </a:solidFill>
              <a:cs typeface="B Yekan" pitchFamily="2" charset="-78"/>
            </a:endParaRPr>
          </a:p>
          <a:p>
            <a:pPr algn="ctr" rtl="1"/>
            <a:endParaRPr lang="fa-IR" sz="800" dirty="0" smtClean="0">
              <a:solidFill>
                <a:srgbClr val="002060"/>
              </a:solidFill>
              <a:cs typeface="B Yekan" pitchFamily="2" charset="-78"/>
            </a:endParaRPr>
          </a:p>
          <a:p>
            <a:pPr algn="justLow" rtl="1"/>
            <a:r>
              <a:rPr lang="fa-IR" sz="1100" dirty="0">
                <a:solidFill>
                  <a:srgbClr val="002060"/>
                </a:solidFill>
                <a:cs typeface="B Yekan" pitchFamily="2" charset="-78"/>
              </a:rPr>
              <a:t>مهربانی و محبت و لطف به رعیت را شعار قلب خود قرار ده، بر رعیت همچون حیوان درنده مباش که خوردن آنان را غنیمت دانی، که رعیت بر دو گروهند: یا برادر دینی توانَد، یا انسان¬هایی مانند تو، که خطاهایی از آنان سر می زند، علل گناهی بر آنان عارض می شود، و گناهانی از آنان به عمد یا اشتباه بروز می کند، پس همان گونه که علاقه داری خداوند بخشش و چشم پوشی را به تو عنایت نماید رعیت را مورد عفو و چشم پوشی قرار بده</a:t>
            </a:r>
          </a:p>
          <a:p>
            <a:pPr algn="ctr" rtl="1"/>
            <a:endParaRPr lang="fa-IR" sz="800" dirty="0" smtClean="0">
              <a:solidFill>
                <a:srgbClr val="FF0000"/>
              </a:solidFill>
              <a:cs typeface="B Yekan"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321" y="971080"/>
            <a:ext cx="1997060" cy="1970551"/>
          </a:xfrm>
          <a:prstGeom prst="ellipse">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25" y="4389125"/>
            <a:ext cx="2841970" cy="25692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6">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6">
                                            <p:txEl>
                                              <p:pRg st="1" end="1"/>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6">
                                            <p:txEl>
                                              <p:pRg st="2" end="2"/>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6">
                                            <p:txEl>
                                              <p:pRg st="3" end="3"/>
                                            </p:txEl>
                                          </p:spTgt>
                                        </p:tgtEl>
                                      </p:cBhvr>
                                    </p:animEffect>
                                  </p:childTnLst>
                                </p:cTn>
                              </p:par>
                            </p:childTnLst>
                          </p:cTn>
                        </p:par>
                        <p:par>
                          <p:cTn id="32" fill="hold">
                            <p:stCondLst>
                              <p:cond delay="2000"/>
                            </p:stCondLst>
                            <p:childTnLst>
                              <p:par>
                                <p:cTn id="33" presetID="6"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par>
                          <p:cTn id="54" fill="hold">
                            <p:stCondLst>
                              <p:cond delay="2000"/>
                            </p:stCondLst>
                            <p:childTnLst>
                              <p:par>
                                <p:cTn id="55" presetID="53" presetClass="entr" presetSubtype="0" fill="hold" grpId="0" nodeType="after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p:cTn id="5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9" dur="2000"/>
                                        <p:tgtEl>
                                          <p:spTgt spid="7">
                                            <p:txEl>
                                              <p:pRg st="0" end="0"/>
                                            </p:txEl>
                                          </p:spTgt>
                                        </p:tgtEl>
                                      </p:cBhvr>
                                    </p:animEffect>
                                  </p:childTnLst>
                                </p:cTn>
                              </p:par>
                            </p:childTnLst>
                          </p:cTn>
                        </p:par>
                        <p:par>
                          <p:cTn id="60" fill="hold">
                            <p:stCondLst>
                              <p:cond delay="4000"/>
                            </p:stCondLst>
                            <p:childTnLst>
                              <p:par>
                                <p:cTn id="61" presetID="53" presetClass="entr" presetSubtype="0" fill="hold" grpId="0" nodeType="after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 calcmode="lin" valueType="num">
                                      <p:cBhvr>
                                        <p:cTn id="63" dur="2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4" dur="2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5" dur="2000"/>
                                        <p:tgtEl>
                                          <p:spTgt spid="7">
                                            <p:txEl>
                                              <p:pRg st="1" end="1"/>
                                            </p:txEl>
                                          </p:spTgt>
                                        </p:tgtEl>
                                      </p:cBhvr>
                                    </p:animEffect>
                                  </p:childTnLst>
                                </p:cTn>
                              </p:par>
                            </p:childTnLst>
                          </p:cTn>
                        </p:par>
                        <p:par>
                          <p:cTn id="66" fill="hold">
                            <p:stCondLst>
                              <p:cond delay="6000"/>
                            </p:stCondLst>
                            <p:childTnLst>
                              <p:par>
                                <p:cTn id="67" presetID="53" presetClass="entr" presetSubtype="0" fill="hold" grpId="0" nodeType="after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anim calcmode="lin" valueType="num">
                                      <p:cBhvr>
                                        <p:cTn id="69"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0"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1" dur="2000"/>
                                        <p:tgtEl>
                                          <p:spTgt spid="7">
                                            <p:txEl>
                                              <p:pRg st="2" end="2"/>
                                            </p:txEl>
                                          </p:spTgt>
                                        </p:tgtEl>
                                      </p:cBhvr>
                                    </p:animEffect>
                                  </p:childTnLst>
                                </p:cTn>
                              </p:par>
                            </p:childTnLst>
                          </p:cTn>
                        </p:par>
                        <p:par>
                          <p:cTn id="72" fill="hold">
                            <p:stCondLst>
                              <p:cond delay="8000"/>
                            </p:stCondLst>
                            <p:childTnLst>
                              <p:par>
                                <p:cTn id="73" presetID="53" presetClass="entr" presetSubtype="0" fill="hold" grpId="0" nodeType="afterEffect">
                                  <p:stCondLst>
                                    <p:cond delay="0"/>
                                  </p:stCondLst>
                                  <p:childTnLst>
                                    <p:set>
                                      <p:cBhvr>
                                        <p:cTn id="74" dur="1" fill="hold">
                                          <p:stCondLst>
                                            <p:cond delay="0"/>
                                          </p:stCondLst>
                                        </p:cTn>
                                        <p:tgtEl>
                                          <p:spTgt spid="7">
                                            <p:txEl>
                                              <p:pRg st="6" end="6"/>
                                            </p:txEl>
                                          </p:spTgt>
                                        </p:tgtEl>
                                        <p:attrNameLst>
                                          <p:attrName>style.visibility</p:attrName>
                                        </p:attrNameLst>
                                      </p:cBhvr>
                                      <p:to>
                                        <p:strVal val="visible"/>
                                      </p:to>
                                    </p:set>
                                    <p:anim calcmode="lin" valueType="num">
                                      <p:cBhvr>
                                        <p:cTn id="75" dur="2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76" dur="20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77"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069795" y="126170"/>
            <a:ext cx="2505934" cy="1470025"/>
          </a:xfrm>
        </p:spPr>
        <p:txBody>
          <a:bodyPr/>
          <a:lstStyle/>
          <a:p>
            <a:pPr lvl="0" indent="107950" algn="justLow" rtl="1">
              <a:lnSpc>
                <a:spcPct val="107000"/>
              </a:lnSpc>
              <a:spcBef>
                <a:spcPct val="20000"/>
              </a:spcBef>
              <a:spcAft>
                <a:spcPts val="0"/>
              </a:spcAft>
            </a:pPr>
            <a:r>
              <a:rPr lang="en-US" sz="2000" dirty="0">
                <a:solidFill>
                  <a:srgbClr val="000000"/>
                </a:solidFill>
                <a:latin typeface="Times New Roman"/>
                <a:ea typeface="Times New Roman"/>
                <a:cs typeface="+mn-cs"/>
              </a:rPr>
              <a:t/>
            </a:r>
            <a:br>
              <a:rPr lang="en-US" sz="2000" dirty="0">
                <a:solidFill>
                  <a:srgbClr val="000000"/>
                </a:solidFill>
                <a:latin typeface="Times New Roman"/>
                <a:ea typeface="Times New Roman"/>
                <a:cs typeface="+mn-cs"/>
              </a:rPr>
            </a:br>
            <a:endParaRPr lang="fa-IR" dirty="0"/>
          </a:p>
        </p:txBody>
      </p:sp>
      <p:sp>
        <p:nvSpPr>
          <p:cNvPr id="5" name="Rectangle 4"/>
          <p:cNvSpPr/>
          <p:nvPr/>
        </p:nvSpPr>
        <p:spPr>
          <a:xfrm>
            <a:off x="824470" y="543833"/>
            <a:ext cx="7397538" cy="619272"/>
          </a:xfrm>
          <a:prstGeom prst="rect">
            <a:avLst/>
          </a:prstGeom>
        </p:spPr>
        <p:txBody>
          <a:bodyPr wrap="none">
            <a:spAutoFit/>
          </a:bodyPr>
          <a:lstStyle/>
          <a:p>
            <a:pPr marL="2540" lvl="0" algn="ctr"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مصادیق مختلف کرامت ذاتی انسان در آیات قرآن</a:t>
            </a:r>
            <a:endParaRPr lang="en-US" sz="2800" kern="0" dirty="0">
              <a:ln>
                <a:solidFill>
                  <a:srgbClr val="0070C0"/>
                </a:solidFill>
              </a:ln>
              <a:solidFill>
                <a:srgbClr val="0070C0"/>
              </a:solidFill>
              <a:latin typeface="Times New Roman"/>
              <a:ea typeface="Times New Roman"/>
            </a:endParaRPr>
          </a:p>
        </p:txBody>
      </p:sp>
      <p:sp>
        <p:nvSpPr>
          <p:cNvPr id="3" name="Octagon 2"/>
          <p:cNvSpPr/>
          <p:nvPr/>
        </p:nvSpPr>
        <p:spPr bwMode="auto">
          <a:xfrm>
            <a:off x="8335690" y="1739180"/>
            <a:ext cx="345645" cy="422455"/>
          </a:xfrm>
          <a:prstGeom prst="octagon">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pitchFamily="34" charset="0"/>
                <a:cs typeface="B Titr" pitchFamily="2" charset="-78"/>
              </a:rPr>
              <a:t>1</a:t>
            </a:r>
            <a:endParaRPr kumimoji="0" lang="en-US" sz="1800" b="0" i="0" u="none" strike="noStrike" cap="none" normalizeH="0" baseline="0" dirty="0" smtClean="0">
              <a:ln>
                <a:noFill/>
              </a:ln>
              <a:solidFill>
                <a:schemeClr val="tx1"/>
              </a:solidFill>
              <a:effectLst/>
              <a:latin typeface="Arial" pitchFamily="34" charset="0"/>
              <a:cs typeface="B Titr" pitchFamily="2" charset="-78"/>
            </a:endParaRPr>
          </a:p>
        </p:txBody>
      </p:sp>
      <p:sp>
        <p:nvSpPr>
          <p:cNvPr id="4" name="Rectangle 3"/>
          <p:cNvSpPr/>
          <p:nvPr/>
        </p:nvSpPr>
        <p:spPr>
          <a:xfrm>
            <a:off x="5455315" y="1777585"/>
            <a:ext cx="2778325" cy="369332"/>
          </a:xfrm>
          <a:prstGeom prst="rect">
            <a:avLst/>
          </a:prstGeom>
        </p:spPr>
        <p:txBody>
          <a:bodyPr wrap="none">
            <a:spAutoFit/>
          </a:bodyPr>
          <a:lstStyle/>
          <a:p>
            <a:r>
              <a:rPr lang="fa-IR" b="1" dirty="0">
                <a:solidFill>
                  <a:srgbClr val="002060"/>
                </a:solidFill>
                <a:latin typeface="Times New Roman"/>
                <a:ea typeface="Times New Roman"/>
                <a:cs typeface="B Zar" pitchFamily="2" charset="-78"/>
              </a:rPr>
              <a:t>اعطای مقام خلیفۀ اللهی به انسان</a:t>
            </a:r>
            <a:endParaRPr lang="en-US" b="1" dirty="0">
              <a:solidFill>
                <a:srgbClr val="002060"/>
              </a:solidFill>
              <a:cs typeface="B Zar" pitchFamily="2" charset="-78"/>
            </a:endParaRPr>
          </a:p>
        </p:txBody>
      </p:sp>
      <p:sp>
        <p:nvSpPr>
          <p:cNvPr id="8" name="Rectangle 7"/>
          <p:cNvSpPr/>
          <p:nvPr/>
        </p:nvSpPr>
        <p:spPr>
          <a:xfrm>
            <a:off x="396587" y="3198570"/>
            <a:ext cx="8372289" cy="3056221"/>
          </a:xfrm>
          <a:prstGeom prst="rect">
            <a:avLst/>
          </a:prstGeom>
        </p:spPr>
        <p:txBody>
          <a:bodyPr wrap="square">
            <a:spAutoFit/>
          </a:bodyPr>
          <a:lstStyle/>
          <a:p>
            <a:pPr indent="107950" algn="justLow" rtl="1">
              <a:lnSpc>
                <a:spcPct val="107000"/>
              </a:lnSpc>
              <a:spcAft>
                <a:spcPts val="0"/>
              </a:spcAft>
            </a:pPr>
            <a:r>
              <a:rPr lang="fa-IR" sz="2000" dirty="0">
                <a:latin typeface="Times New Roman"/>
                <a:ea typeface="Times New Roman"/>
                <a:cs typeface="B Zar"/>
              </a:rPr>
              <a:t>آیه 30 سوره </a:t>
            </a:r>
            <a:r>
              <a:rPr lang="fa-IR" sz="2000" dirty="0" smtClean="0">
                <a:latin typeface="Times New Roman"/>
                <a:ea typeface="Times New Roman"/>
                <a:cs typeface="B Zar"/>
              </a:rPr>
              <a:t>بقره:</a:t>
            </a:r>
          </a:p>
          <a:p>
            <a:pPr indent="107950" algn="justLow" rtl="1">
              <a:lnSpc>
                <a:spcPct val="107000"/>
              </a:lnSpc>
              <a:spcAft>
                <a:spcPts val="0"/>
              </a:spcAft>
            </a:pPr>
            <a:endParaRPr lang="fa-IR" sz="2000" dirty="0">
              <a:latin typeface="Times New Roman"/>
              <a:ea typeface="Times New Roman"/>
              <a:cs typeface="B Zar"/>
            </a:endParaRPr>
          </a:p>
          <a:p>
            <a:pPr indent="107950" algn="ctr" rtl="1">
              <a:lnSpc>
                <a:spcPct val="107000"/>
              </a:lnSpc>
              <a:spcAft>
                <a:spcPts val="0"/>
              </a:spcAft>
            </a:pPr>
            <a:r>
              <a:rPr lang="fa-IR" sz="2000" dirty="0" smtClean="0">
                <a:solidFill>
                  <a:srgbClr val="FF0066"/>
                </a:solidFill>
                <a:latin typeface="Times New Roman"/>
                <a:ea typeface="Times New Roman"/>
                <a:cs typeface="B Zar"/>
              </a:rPr>
              <a:t> </a:t>
            </a:r>
            <a:r>
              <a:rPr lang="fa-IR" sz="2000" dirty="0">
                <a:solidFill>
                  <a:srgbClr val="FF0066"/>
                </a:solidFill>
                <a:latin typeface="Times New Roman"/>
                <a:ea typeface="Times New Roman"/>
                <a:cs typeface="B Zar"/>
              </a:rPr>
              <a:t>«وَإِذْ قَالَ رَبُّكَ لِلْمَلَائِكَةِ إِنِّي جَاعِلٌ فِي الْأَرْضِ خَلِيفَةً.  قَالُوا أَتَجْعَلُ فِيهَا مَن يُفْسِدُ فِيهَا وَيَسْفِكُ الدِّمَاءَ وَنَحْنُ نُسَبِّحُ بِحَمْدِكَ وَنُقَدِّسُ لَكَ. قَالَ إِنِّي أَعْلَمُ مَا لَا تَعْلَمُونَ» </a:t>
            </a:r>
            <a:endParaRPr lang="fa-IR" sz="2000" dirty="0" smtClean="0">
              <a:solidFill>
                <a:srgbClr val="FF0066"/>
              </a:solidFill>
              <a:latin typeface="Times New Roman"/>
              <a:ea typeface="Times New Roman"/>
              <a:cs typeface="B Zar"/>
            </a:endParaRPr>
          </a:p>
          <a:p>
            <a:pPr indent="107950" algn="justLow" rtl="1">
              <a:lnSpc>
                <a:spcPct val="107000"/>
              </a:lnSpc>
              <a:spcAft>
                <a:spcPts val="0"/>
              </a:spcAft>
            </a:pPr>
            <a:endParaRPr lang="fa-IR" sz="2000" dirty="0">
              <a:latin typeface="Times New Roman"/>
              <a:ea typeface="Times New Roman"/>
              <a:cs typeface="B Zar"/>
            </a:endParaRPr>
          </a:p>
          <a:p>
            <a:pPr indent="107950" algn="justLow" rtl="1">
              <a:lnSpc>
                <a:spcPct val="107000"/>
              </a:lnSpc>
              <a:spcAft>
                <a:spcPts val="0"/>
              </a:spcAft>
            </a:pPr>
            <a:r>
              <a:rPr lang="fa-IR" sz="2000" dirty="0" smtClean="0">
                <a:latin typeface="Times New Roman"/>
                <a:ea typeface="Times New Roman"/>
                <a:cs typeface="B Zar"/>
              </a:rPr>
              <a:t>(</a:t>
            </a:r>
            <a:r>
              <a:rPr lang="fa-IR" sz="2000" dirty="0">
                <a:latin typeface="Times New Roman"/>
                <a:ea typeface="Times New Roman"/>
                <a:cs typeface="B Zar"/>
              </a:rPr>
              <a:t>و (به ياد آر) هنگامى كه پروردگارت به فرشتگان گفت: همانا من در روى زمين جانشينى قرار خواهم داد(نمايندۀ خدا در آنجا يا جانشين ساكنان پيشين منقرض شدۀ آنجا) گفتند: آيا در آن كسى را (جانشين) قرار مى دهى كه فساد مى انگيزد و خون ها مى ريزد؟! در حالى كه ما تو را با توصيف به كمالات تسبيح مى گوييم و (از هر عيب و نقصى) تقديس مى كنيم خدا گفت: بى‌ترديد من چيزى مى دانم كه شما نمى دانيد</a:t>
            </a:r>
            <a:r>
              <a:rPr lang="fa-IR" sz="2000" dirty="0" smtClean="0">
                <a:latin typeface="Times New Roman"/>
                <a:ea typeface="Times New Roman"/>
                <a:cs typeface="B Zar"/>
              </a:rPr>
              <a:t>.)</a:t>
            </a:r>
            <a:endParaRPr lang="en-US" sz="1200" dirty="0">
              <a:effectLst/>
              <a:latin typeface="Times New Roman"/>
              <a:ea typeface="Times New Roman"/>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19770870">
            <a:off x="635169" y="1061727"/>
            <a:ext cx="2533768" cy="2593451"/>
          </a:xfrm>
          <a:prstGeom prst="ellipse">
            <a:avLst/>
          </a:prstGeom>
          <a:ln>
            <a:noFill/>
          </a:ln>
          <a:effectLst>
            <a:softEdge rad="112500"/>
          </a:effectLst>
        </p:spPr>
      </p:pic>
    </p:spTree>
    <p:extLst>
      <p:ext uri="{BB962C8B-B14F-4D97-AF65-F5344CB8AC3E}">
        <p14:creationId xmlns:p14="http://schemas.microsoft.com/office/powerpoint/2010/main" val="16418149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2000"/>
                                        <p:tgtEl>
                                          <p:spTgt spid="3">
                                            <p:txEl>
                                              <p:pRg st="0" end="0"/>
                                            </p:txEl>
                                          </p:spTgt>
                                        </p:tgtEl>
                                      </p:cBhvr>
                                    </p:animEffect>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8" dur="2000"/>
                                        <p:tgtEl>
                                          <p:spTgt spid="4">
                                            <p:txEl>
                                              <p:pRg st="0" end="0"/>
                                            </p:txEl>
                                          </p:spTgt>
                                        </p:tgtEl>
                                      </p:cBhvr>
                                    </p:animEffect>
                                  </p:childTnLst>
                                </p:cTn>
                              </p:par>
                            </p:childTnLst>
                          </p:cTn>
                        </p:par>
                        <p:par>
                          <p:cTn id="29" fill="hold">
                            <p:stCondLst>
                              <p:cond delay="6000"/>
                            </p:stCondLst>
                            <p:childTnLst>
                              <p:par>
                                <p:cTn id="30" presetID="45"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000"/>
                                        <p:tgtEl>
                                          <p:spTgt spid="2"/>
                                        </p:tgtEl>
                                      </p:cBhvr>
                                    </p:animEffect>
                                    <p:anim calcmode="lin" valueType="num">
                                      <p:cBhvr>
                                        <p:cTn id="33" dur="2000" fill="hold"/>
                                        <p:tgtEl>
                                          <p:spTgt spid="2"/>
                                        </p:tgtEl>
                                        <p:attrNameLst>
                                          <p:attrName>ppt_w</p:attrName>
                                        </p:attrNameLst>
                                      </p:cBhvr>
                                      <p:tavLst>
                                        <p:tav tm="0" fmla="#ppt_w*sin(2.5*pi*$)">
                                          <p:val>
                                            <p:fltVal val="0"/>
                                          </p:val>
                                        </p:tav>
                                        <p:tav tm="100000">
                                          <p:val>
                                            <p:fltVal val="1"/>
                                          </p:val>
                                        </p:tav>
                                      </p:tavLst>
                                    </p:anim>
                                    <p:anim calcmode="lin" valueType="num">
                                      <p:cBhvr>
                                        <p:cTn id="34" dur="2000" fill="hold"/>
                                        <p:tgtEl>
                                          <p:spTgt spid="2"/>
                                        </p:tgtEl>
                                        <p:attrNameLst>
                                          <p:attrName>ppt_h</p:attrName>
                                        </p:attrNameLst>
                                      </p:cBhvr>
                                      <p:tavLst>
                                        <p:tav tm="0">
                                          <p:val>
                                            <p:strVal val="#ppt_h"/>
                                          </p:val>
                                        </p:tav>
                                        <p:tav tm="100000">
                                          <p:val>
                                            <p:strVal val="#ppt_h"/>
                                          </p:val>
                                        </p:tav>
                                      </p:tavLst>
                                    </p:anim>
                                  </p:childTnLst>
                                </p:cTn>
                              </p:par>
                            </p:childTnLst>
                          </p:cTn>
                        </p:par>
                        <p:par>
                          <p:cTn id="35" fill="hold">
                            <p:stCondLst>
                              <p:cond delay="8000"/>
                            </p:stCondLst>
                            <p:childTnLst>
                              <p:par>
                                <p:cTn id="36" presetID="53" presetClass="entr" presetSubtype="16" fill="hold" grpId="0" nodeType="after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9"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0" dur="2000"/>
                                        <p:tgtEl>
                                          <p:spTgt spid="8">
                                            <p:txEl>
                                              <p:pRg st="0" end="0"/>
                                            </p:txEl>
                                          </p:spTgt>
                                        </p:tgtEl>
                                      </p:cBhvr>
                                    </p:animEffect>
                                  </p:childTnLst>
                                </p:cTn>
                              </p:par>
                            </p:childTnLst>
                          </p:cTn>
                        </p:par>
                        <p:par>
                          <p:cTn id="41" fill="hold">
                            <p:stCondLst>
                              <p:cond delay="10000"/>
                            </p:stCondLst>
                            <p:childTnLst>
                              <p:par>
                                <p:cTn id="42" presetID="53" presetClass="entr" presetSubtype="16" fill="hold" grpId="0" nodeType="after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p:cTn id="44"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5"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6" dur="2000"/>
                                        <p:tgtEl>
                                          <p:spTgt spid="8">
                                            <p:txEl>
                                              <p:pRg st="2" end="2"/>
                                            </p:txEl>
                                          </p:spTgt>
                                        </p:tgtEl>
                                      </p:cBhvr>
                                    </p:animEffect>
                                  </p:childTnLst>
                                </p:cTn>
                              </p:par>
                            </p:childTnLst>
                          </p:cTn>
                        </p:par>
                        <p:par>
                          <p:cTn id="47" fill="hold">
                            <p:stCondLst>
                              <p:cond delay="12000"/>
                            </p:stCondLst>
                            <p:childTnLst>
                              <p:par>
                                <p:cTn id="48" presetID="53" presetClass="entr" presetSubtype="16" fill="hold" grpId="0" nodeType="after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 calcmode="lin" valueType="num">
                                      <p:cBhvr>
                                        <p:cTn id="50"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1"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52"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uiExpand="1" build="p" animBg="1"/>
      <p:bldP spid="4"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069795" y="126170"/>
            <a:ext cx="2505934" cy="1470025"/>
          </a:xfrm>
        </p:spPr>
        <p:txBody>
          <a:bodyPr/>
          <a:lstStyle/>
          <a:p>
            <a:pPr lvl="0" indent="107950" algn="justLow" rtl="1">
              <a:lnSpc>
                <a:spcPct val="107000"/>
              </a:lnSpc>
              <a:spcBef>
                <a:spcPct val="20000"/>
              </a:spcBef>
              <a:spcAft>
                <a:spcPts val="0"/>
              </a:spcAft>
            </a:pPr>
            <a:r>
              <a:rPr lang="en-US" sz="2000" dirty="0">
                <a:solidFill>
                  <a:srgbClr val="000000"/>
                </a:solidFill>
                <a:latin typeface="Times New Roman"/>
                <a:ea typeface="Times New Roman"/>
                <a:cs typeface="+mn-cs"/>
              </a:rPr>
              <a:t/>
            </a:r>
            <a:br>
              <a:rPr lang="en-US" sz="2000" dirty="0">
                <a:solidFill>
                  <a:srgbClr val="000000"/>
                </a:solidFill>
                <a:latin typeface="Times New Roman"/>
                <a:ea typeface="Times New Roman"/>
                <a:cs typeface="+mn-cs"/>
              </a:rPr>
            </a:br>
            <a:endParaRPr lang="fa-IR" dirty="0"/>
          </a:p>
        </p:txBody>
      </p:sp>
      <p:sp>
        <p:nvSpPr>
          <p:cNvPr id="5" name="Rectangle 4"/>
          <p:cNvSpPr/>
          <p:nvPr/>
        </p:nvSpPr>
        <p:spPr>
          <a:xfrm>
            <a:off x="824470" y="543833"/>
            <a:ext cx="7397538" cy="619272"/>
          </a:xfrm>
          <a:prstGeom prst="rect">
            <a:avLst/>
          </a:prstGeom>
        </p:spPr>
        <p:txBody>
          <a:bodyPr wrap="none">
            <a:spAutoFit/>
          </a:bodyPr>
          <a:lstStyle/>
          <a:p>
            <a:pPr marL="2540" lvl="0" algn="ctr"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مصادیق مختلف کرامت ذاتی انسان در آیات قرآن</a:t>
            </a:r>
            <a:endParaRPr lang="en-US" sz="2800" kern="0" dirty="0">
              <a:ln>
                <a:solidFill>
                  <a:srgbClr val="0070C0"/>
                </a:solidFill>
              </a:ln>
              <a:solidFill>
                <a:srgbClr val="0070C0"/>
              </a:solidFill>
              <a:latin typeface="Times New Roman"/>
              <a:ea typeface="Times New Roman"/>
            </a:endParaRPr>
          </a:p>
        </p:txBody>
      </p:sp>
      <p:sp>
        <p:nvSpPr>
          <p:cNvPr id="3" name="Octagon 2"/>
          <p:cNvSpPr/>
          <p:nvPr/>
        </p:nvSpPr>
        <p:spPr bwMode="auto">
          <a:xfrm>
            <a:off x="8335690" y="1739180"/>
            <a:ext cx="345645" cy="422455"/>
          </a:xfrm>
          <a:prstGeom prst="octagon">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pitchFamily="34" charset="0"/>
                <a:cs typeface="B Titr" pitchFamily="2" charset="-78"/>
              </a:rPr>
              <a:t>2</a:t>
            </a:r>
            <a:endParaRPr kumimoji="0" lang="en-US" sz="1800" b="0" i="0" u="none" strike="noStrike" cap="none" normalizeH="0" baseline="0" dirty="0" smtClean="0">
              <a:ln>
                <a:noFill/>
              </a:ln>
              <a:solidFill>
                <a:schemeClr val="tx1"/>
              </a:solidFill>
              <a:effectLst/>
              <a:latin typeface="Arial" pitchFamily="34" charset="0"/>
              <a:cs typeface="B Titr" pitchFamily="2" charset="-78"/>
            </a:endParaRPr>
          </a:p>
        </p:txBody>
      </p:sp>
      <p:sp>
        <p:nvSpPr>
          <p:cNvPr id="4" name="Rectangle 3"/>
          <p:cNvSpPr/>
          <p:nvPr/>
        </p:nvSpPr>
        <p:spPr>
          <a:xfrm>
            <a:off x="6213261" y="1777585"/>
            <a:ext cx="1968809" cy="369332"/>
          </a:xfrm>
          <a:prstGeom prst="rect">
            <a:avLst/>
          </a:prstGeom>
        </p:spPr>
        <p:txBody>
          <a:bodyPr wrap="none">
            <a:spAutoFit/>
          </a:bodyPr>
          <a:lstStyle/>
          <a:p>
            <a:r>
              <a:rPr lang="fa-IR" b="1" dirty="0">
                <a:solidFill>
                  <a:srgbClr val="002060"/>
                </a:solidFill>
                <a:latin typeface="Times New Roman"/>
                <a:ea typeface="Times New Roman"/>
                <a:cs typeface="B Zar" pitchFamily="2" charset="-78"/>
              </a:rPr>
              <a:t>چگونگی خلقت آدمی</a:t>
            </a:r>
            <a:endParaRPr lang="en-US" b="1" dirty="0">
              <a:solidFill>
                <a:srgbClr val="002060"/>
              </a:solidFill>
              <a:cs typeface="B Zar" pitchFamily="2" charset="-78"/>
            </a:endParaRPr>
          </a:p>
        </p:txBody>
      </p:sp>
      <p:sp>
        <p:nvSpPr>
          <p:cNvPr id="8" name="Rectangle 7"/>
          <p:cNvSpPr/>
          <p:nvPr/>
        </p:nvSpPr>
        <p:spPr>
          <a:xfrm>
            <a:off x="4994454" y="3198570"/>
            <a:ext cx="3774421" cy="3385542"/>
          </a:xfrm>
          <a:prstGeom prst="rect">
            <a:avLst/>
          </a:prstGeom>
        </p:spPr>
        <p:txBody>
          <a:bodyPr wrap="square">
            <a:spAutoFit/>
          </a:bodyPr>
          <a:lstStyle/>
          <a:p>
            <a:pPr lvl="0" algn="justLow" rtl="1">
              <a:lnSpc>
                <a:spcPct val="107000"/>
              </a:lnSpc>
              <a:spcAft>
                <a:spcPts val="0"/>
              </a:spcAft>
            </a:pPr>
            <a:r>
              <a:rPr lang="fa-IR" sz="2000" dirty="0" smtClean="0">
                <a:solidFill>
                  <a:srgbClr val="000000"/>
                </a:solidFill>
                <a:latin typeface="Times New Roman"/>
                <a:ea typeface="Times New Roman"/>
                <a:cs typeface="B Zar"/>
              </a:rPr>
              <a:t>آیه </a:t>
            </a:r>
            <a:r>
              <a:rPr lang="fa-IR" sz="2000" dirty="0">
                <a:solidFill>
                  <a:srgbClr val="000000"/>
                </a:solidFill>
                <a:latin typeface="Times New Roman"/>
                <a:ea typeface="Times New Roman"/>
                <a:cs typeface="B Zar"/>
              </a:rPr>
              <a:t>4 سوره </a:t>
            </a:r>
            <a:r>
              <a:rPr lang="fa-IR" sz="2000" dirty="0" smtClean="0">
                <a:solidFill>
                  <a:srgbClr val="000000"/>
                </a:solidFill>
                <a:latin typeface="Times New Roman"/>
                <a:ea typeface="Times New Roman"/>
                <a:cs typeface="B Zar"/>
              </a:rPr>
              <a:t>تین: </a:t>
            </a:r>
          </a:p>
          <a:p>
            <a:pPr indent="107950" algn="justLow" rtl="1">
              <a:lnSpc>
                <a:spcPct val="107000"/>
              </a:lnSpc>
              <a:spcAft>
                <a:spcPts val="0"/>
              </a:spcAft>
            </a:pPr>
            <a:endParaRPr lang="fa-IR" sz="2000" dirty="0">
              <a:latin typeface="Times New Roman"/>
              <a:ea typeface="Times New Roman"/>
              <a:cs typeface="B Zar"/>
            </a:endParaRPr>
          </a:p>
          <a:p>
            <a:pPr indent="107950" algn="ctr" rtl="1">
              <a:lnSpc>
                <a:spcPct val="107000"/>
              </a:lnSpc>
              <a:spcAft>
                <a:spcPts val="0"/>
              </a:spcAft>
            </a:pPr>
            <a:r>
              <a:rPr lang="fa-IR" sz="2000" dirty="0">
                <a:solidFill>
                  <a:srgbClr val="FF0066"/>
                </a:solidFill>
                <a:latin typeface="Times New Roman"/>
                <a:ea typeface="Times New Roman"/>
                <a:cs typeface="B Zar"/>
              </a:rPr>
              <a:t> «لقد خلقنا الإنسان فی أحسن تقویم</a:t>
            </a:r>
            <a:r>
              <a:rPr lang="fa-IR" sz="2000" dirty="0" smtClean="0">
                <a:solidFill>
                  <a:srgbClr val="FF0066"/>
                </a:solidFill>
                <a:latin typeface="Times New Roman"/>
                <a:ea typeface="Times New Roman"/>
                <a:cs typeface="B Zar"/>
              </a:rPr>
              <a:t>»</a:t>
            </a:r>
            <a:r>
              <a:rPr lang="fa-IR" sz="2000" dirty="0">
                <a:latin typeface="Times New Roman"/>
                <a:ea typeface="Times New Roman"/>
                <a:cs typeface="B Zar"/>
              </a:rPr>
              <a:t> </a:t>
            </a:r>
            <a:endParaRPr lang="fa-IR" sz="2000" dirty="0" smtClean="0">
              <a:latin typeface="Times New Roman"/>
              <a:ea typeface="Times New Roman"/>
              <a:cs typeface="B Zar"/>
            </a:endParaRPr>
          </a:p>
          <a:p>
            <a:pPr indent="107950" algn="ctr" rtl="1">
              <a:lnSpc>
                <a:spcPct val="107000"/>
              </a:lnSpc>
              <a:spcAft>
                <a:spcPts val="0"/>
              </a:spcAft>
            </a:pPr>
            <a:endParaRPr lang="fa-IR" sz="2000" dirty="0">
              <a:latin typeface="Times New Roman"/>
              <a:ea typeface="Times New Roman"/>
              <a:cs typeface="B Zar"/>
            </a:endParaRPr>
          </a:p>
          <a:p>
            <a:pPr indent="107950" algn="ctr" rtl="1">
              <a:lnSpc>
                <a:spcPct val="107000"/>
              </a:lnSpc>
              <a:spcAft>
                <a:spcPts val="0"/>
              </a:spcAft>
            </a:pPr>
            <a:r>
              <a:rPr lang="fa-IR" sz="2000" dirty="0" smtClean="0">
                <a:latin typeface="Times New Roman"/>
                <a:ea typeface="Times New Roman"/>
                <a:cs typeface="B Zar"/>
              </a:rPr>
              <a:t>(</a:t>
            </a:r>
            <a:r>
              <a:rPr lang="fa-IR" sz="2000" dirty="0">
                <a:latin typeface="Times New Roman"/>
                <a:ea typeface="Times New Roman"/>
                <a:cs typeface="B Zar"/>
              </a:rPr>
              <a:t>كه به يقين ما انسان را در بهترين اعتدال و استقامت (در جسم و روان) آفريديم (قامت مستقيم، اعضاء متناسب، بشره ظاهر، مغز متفكر، روح قابل فضايل داديم)</a:t>
            </a:r>
          </a:p>
          <a:p>
            <a:pPr indent="107950" algn="ctr" rtl="1">
              <a:lnSpc>
                <a:spcPct val="107000"/>
              </a:lnSpc>
              <a:spcAft>
                <a:spcPts val="0"/>
              </a:spcAft>
            </a:pPr>
            <a:endParaRPr lang="fa-IR" sz="2000" dirty="0" smtClean="0">
              <a:solidFill>
                <a:srgbClr val="FF0066"/>
              </a:solidFill>
              <a:latin typeface="Times New Roman"/>
              <a:ea typeface="Times New Roman"/>
              <a:cs typeface="B Zar"/>
            </a:endParaRPr>
          </a:p>
          <a:p>
            <a:pPr indent="107950" algn="ctr" rtl="1">
              <a:lnSpc>
                <a:spcPct val="107000"/>
              </a:lnSpc>
              <a:spcAft>
                <a:spcPts val="0"/>
              </a:spcAft>
            </a:pPr>
            <a:endParaRPr lang="fa-IR" sz="2000" dirty="0" smtClean="0">
              <a:latin typeface="Times New Roman"/>
              <a:ea typeface="Times New Roman"/>
              <a:cs typeface="B Zar"/>
            </a:endParaRPr>
          </a:p>
        </p:txBody>
      </p:sp>
      <p:sp>
        <p:nvSpPr>
          <p:cNvPr id="7" name="Rectangle 6"/>
          <p:cNvSpPr/>
          <p:nvPr/>
        </p:nvSpPr>
        <p:spPr>
          <a:xfrm>
            <a:off x="693095" y="3198570"/>
            <a:ext cx="4032525" cy="3385542"/>
          </a:xfrm>
          <a:prstGeom prst="rect">
            <a:avLst/>
          </a:prstGeom>
        </p:spPr>
        <p:txBody>
          <a:bodyPr wrap="square">
            <a:spAutoFit/>
          </a:bodyPr>
          <a:lstStyle/>
          <a:p>
            <a:pPr lvl="0" algn="justLow" rtl="1">
              <a:lnSpc>
                <a:spcPct val="107000"/>
              </a:lnSpc>
              <a:spcAft>
                <a:spcPts val="0"/>
              </a:spcAft>
            </a:pPr>
            <a:r>
              <a:rPr lang="fa-IR" sz="2000" dirty="0" smtClean="0">
                <a:solidFill>
                  <a:srgbClr val="000000"/>
                </a:solidFill>
                <a:latin typeface="Times New Roman"/>
                <a:ea typeface="Times New Roman"/>
                <a:cs typeface="B Zar"/>
              </a:rPr>
              <a:t>آیه </a:t>
            </a:r>
            <a:r>
              <a:rPr lang="fa-IR" sz="2000" dirty="0">
                <a:solidFill>
                  <a:srgbClr val="000000"/>
                </a:solidFill>
                <a:latin typeface="Times New Roman"/>
                <a:ea typeface="Times New Roman"/>
                <a:cs typeface="B Zar"/>
              </a:rPr>
              <a:t>3 سوره </a:t>
            </a:r>
            <a:r>
              <a:rPr lang="fa-IR" sz="2000" dirty="0" smtClean="0">
                <a:solidFill>
                  <a:srgbClr val="000000"/>
                </a:solidFill>
                <a:latin typeface="Times New Roman"/>
                <a:ea typeface="Times New Roman"/>
                <a:cs typeface="B Zar"/>
              </a:rPr>
              <a:t>تغابن: </a:t>
            </a:r>
            <a:endParaRPr lang="fa-IR" sz="2000" dirty="0">
              <a:solidFill>
                <a:srgbClr val="000000"/>
              </a:solidFill>
              <a:latin typeface="Times New Roman"/>
              <a:ea typeface="Times New Roman"/>
              <a:cs typeface="B Zar"/>
            </a:endParaRPr>
          </a:p>
          <a:p>
            <a:pPr indent="107950" algn="justLow" rtl="1">
              <a:lnSpc>
                <a:spcPct val="107000"/>
              </a:lnSpc>
              <a:spcAft>
                <a:spcPts val="0"/>
              </a:spcAft>
            </a:pPr>
            <a:endParaRPr lang="fa-IR" sz="2000" dirty="0">
              <a:latin typeface="Times New Roman"/>
              <a:ea typeface="Times New Roman"/>
              <a:cs typeface="B Zar"/>
            </a:endParaRPr>
          </a:p>
          <a:p>
            <a:pPr lvl="0" algn="ctr" rtl="1">
              <a:lnSpc>
                <a:spcPct val="107000"/>
              </a:lnSpc>
              <a:spcAft>
                <a:spcPts val="0"/>
              </a:spcAft>
            </a:pPr>
            <a:r>
              <a:rPr lang="fa-IR" sz="2000" dirty="0">
                <a:solidFill>
                  <a:srgbClr val="FF0066"/>
                </a:solidFill>
                <a:latin typeface="Times New Roman"/>
                <a:ea typeface="Times New Roman"/>
                <a:cs typeface="B Zar"/>
              </a:rPr>
              <a:t> «خلق السّماوات و الأرض بالحقّ و صوّرکم فأحسن صورکم وإِلیه المصیر</a:t>
            </a:r>
            <a:r>
              <a:rPr lang="fa-IR" sz="2000" dirty="0" smtClean="0">
                <a:solidFill>
                  <a:srgbClr val="FF0066"/>
                </a:solidFill>
                <a:latin typeface="Times New Roman"/>
                <a:ea typeface="Times New Roman"/>
                <a:cs typeface="B Zar"/>
              </a:rPr>
              <a:t>»</a:t>
            </a:r>
            <a:r>
              <a:rPr lang="fa-IR" sz="2000" dirty="0">
                <a:solidFill>
                  <a:srgbClr val="000000"/>
                </a:solidFill>
                <a:latin typeface="Times New Roman"/>
                <a:ea typeface="Times New Roman"/>
                <a:cs typeface="B Zar"/>
              </a:rPr>
              <a:t> </a:t>
            </a:r>
            <a:endParaRPr lang="fa-IR" sz="2000" dirty="0" smtClean="0">
              <a:solidFill>
                <a:srgbClr val="000000"/>
              </a:solidFill>
              <a:latin typeface="Times New Roman"/>
              <a:ea typeface="Times New Roman"/>
              <a:cs typeface="B Zar"/>
            </a:endParaRPr>
          </a:p>
          <a:p>
            <a:pPr lvl="0" algn="ctr" rtl="1">
              <a:lnSpc>
                <a:spcPct val="107000"/>
              </a:lnSpc>
              <a:spcAft>
                <a:spcPts val="0"/>
              </a:spcAft>
            </a:pPr>
            <a:endParaRPr lang="fa-IR" sz="2000" dirty="0">
              <a:solidFill>
                <a:srgbClr val="000000"/>
              </a:solidFill>
              <a:latin typeface="Times New Roman"/>
              <a:ea typeface="Times New Roman"/>
              <a:cs typeface="B Zar"/>
            </a:endParaRPr>
          </a:p>
          <a:p>
            <a:pPr lvl="0" algn="ctr" rtl="1">
              <a:lnSpc>
                <a:spcPct val="107000"/>
              </a:lnSpc>
              <a:spcAft>
                <a:spcPts val="0"/>
              </a:spcAft>
            </a:pPr>
            <a:r>
              <a:rPr lang="fa-IR" sz="2000" dirty="0" smtClean="0">
                <a:solidFill>
                  <a:srgbClr val="000000"/>
                </a:solidFill>
                <a:latin typeface="Times New Roman"/>
                <a:ea typeface="Times New Roman"/>
                <a:cs typeface="B Zar"/>
              </a:rPr>
              <a:t>(</a:t>
            </a:r>
            <a:r>
              <a:rPr lang="fa-IR" sz="2000" dirty="0">
                <a:solidFill>
                  <a:srgbClr val="000000"/>
                </a:solidFill>
                <a:latin typeface="Times New Roman"/>
                <a:ea typeface="Times New Roman"/>
                <a:cs typeface="B Zar"/>
              </a:rPr>
              <a:t>آسمان‌ها و زمين را به حق (براى هدفى والا و عقلانى) آفريد و شما را (به اين شكل خاص) مصوّر نمود و تصويرتان را (به لحاظ تناسب اعضا با اهداف روانى و صفات انسانى) زيبا كرد، و بازگشت (شما و ديگر زنده ها) به سوى اوست) </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rot="19661072">
            <a:off x="63261" y="1163055"/>
            <a:ext cx="3870794" cy="2588679"/>
          </a:xfrm>
          <a:prstGeom prst="ellipse">
            <a:avLst/>
          </a:prstGeom>
          <a:ln>
            <a:noFill/>
          </a:ln>
          <a:effectLst>
            <a:softEdge rad="112500"/>
          </a:effectLst>
        </p:spPr>
      </p:pic>
    </p:spTree>
    <p:extLst>
      <p:ext uri="{BB962C8B-B14F-4D97-AF65-F5344CB8AC3E}">
        <p14:creationId xmlns:p14="http://schemas.microsoft.com/office/powerpoint/2010/main" val="9160437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2000"/>
                                        <p:tgtEl>
                                          <p:spTgt spid="3">
                                            <p:txEl>
                                              <p:pRg st="0" end="0"/>
                                            </p:txEl>
                                          </p:spTgt>
                                        </p:tgtEl>
                                      </p:cBhvr>
                                    </p:animEffect>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8" dur="2000"/>
                                        <p:tgtEl>
                                          <p:spTgt spid="4">
                                            <p:txEl>
                                              <p:pRg st="0" end="0"/>
                                            </p:txEl>
                                          </p:spTgt>
                                        </p:tgtEl>
                                      </p:cBhvr>
                                    </p:animEffect>
                                  </p:childTnLst>
                                </p:cTn>
                              </p:par>
                            </p:childTnLst>
                          </p:cTn>
                        </p:par>
                        <p:par>
                          <p:cTn id="29" fill="hold">
                            <p:stCondLst>
                              <p:cond delay="6000"/>
                            </p:stCondLst>
                            <p:childTnLst>
                              <p:par>
                                <p:cTn id="30" presetID="31"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2000" fill="hold"/>
                                        <p:tgtEl>
                                          <p:spTgt spid="2"/>
                                        </p:tgtEl>
                                        <p:attrNameLst>
                                          <p:attrName>ppt_w</p:attrName>
                                        </p:attrNameLst>
                                      </p:cBhvr>
                                      <p:tavLst>
                                        <p:tav tm="0">
                                          <p:val>
                                            <p:fltVal val="0"/>
                                          </p:val>
                                        </p:tav>
                                        <p:tav tm="100000">
                                          <p:val>
                                            <p:strVal val="#ppt_w"/>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 calcmode="lin" valueType="num">
                                      <p:cBhvr>
                                        <p:cTn id="34" dur="2000" fill="hold"/>
                                        <p:tgtEl>
                                          <p:spTgt spid="2"/>
                                        </p:tgtEl>
                                        <p:attrNameLst>
                                          <p:attrName>style.rotation</p:attrName>
                                        </p:attrNameLst>
                                      </p:cBhvr>
                                      <p:tavLst>
                                        <p:tav tm="0">
                                          <p:val>
                                            <p:fltVal val="90"/>
                                          </p:val>
                                        </p:tav>
                                        <p:tav tm="100000">
                                          <p:val>
                                            <p:fltVal val="0"/>
                                          </p:val>
                                        </p:tav>
                                      </p:tavLst>
                                    </p:anim>
                                    <p:animEffect transition="in" filter="fade">
                                      <p:cBhvr>
                                        <p:cTn id="35" dur="2000"/>
                                        <p:tgtEl>
                                          <p:spTgt spid="2"/>
                                        </p:tgtEl>
                                      </p:cBhvr>
                                    </p:animEffect>
                                  </p:childTnLst>
                                </p:cTn>
                              </p:par>
                            </p:childTnLst>
                          </p:cTn>
                        </p:par>
                        <p:par>
                          <p:cTn id="36" fill="hold">
                            <p:stCondLst>
                              <p:cond delay="8000"/>
                            </p:stCondLst>
                            <p:childTnLst>
                              <p:par>
                                <p:cTn id="37" presetID="53" presetClass="entr" presetSubtype="16"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1" dur="2000"/>
                                        <p:tgtEl>
                                          <p:spTgt spid="8">
                                            <p:txEl>
                                              <p:pRg st="0" end="0"/>
                                            </p:txEl>
                                          </p:spTgt>
                                        </p:tgtEl>
                                      </p:cBhvr>
                                    </p:animEffect>
                                  </p:childTnLst>
                                </p:cTn>
                              </p:par>
                            </p:childTnLst>
                          </p:cTn>
                        </p:par>
                        <p:par>
                          <p:cTn id="42" fill="hold">
                            <p:stCondLst>
                              <p:cond delay="10000"/>
                            </p:stCondLst>
                            <p:childTnLst>
                              <p:par>
                                <p:cTn id="43" presetID="53" presetClass="entr" presetSubtype="16" fill="hold" grpId="0" nodeType="after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 calcmode="lin" valueType="num">
                                      <p:cBhvr>
                                        <p:cTn id="45"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6"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7" dur="2000"/>
                                        <p:tgtEl>
                                          <p:spTgt spid="8">
                                            <p:txEl>
                                              <p:pRg st="2" end="2"/>
                                            </p:txEl>
                                          </p:spTgt>
                                        </p:tgtEl>
                                      </p:cBhvr>
                                    </p:animEffect>
                                  </p:childTnLst>
                                </p:cTn>
                              </p:par>
                            </p:childTnLst>
                          </p:cTn>
                        </p:par>
                        <p:par>
                          <p:cTn id="48" fill="hold">
                            <p:stCondLst>
                              <p:cond delay="12000"/>
                            </p:stCondLst>
                            <p:childTnLst>
                              <p:par>
                                <p:cTn id="49" presetID="53" presetClass="entr" presetSubtype="16" fill="hold" grpId="0"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 calcmode="lin" valueType="num">
                                      <p:cBhvr>
                                        <p:cTn id="51"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2"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53" dur="2000"/>
                                        <p:tgtEl>
                                          <p:spTgt spid="8">
                                            <p:txEl>
                                              <p:pRg st="4" end="4"/>
                                            </p:txEl>
                                          </p:spTgt>
                                        </p:tgtEl>
                                      </p:cBhvr>
                                    </p:animEffect>
                                  </p:childTnLst>
                                </p:cTn>
                              </p:par>
                            </p:childTnLst>
                          </p:cTn>
                        </p:par>
                        <p:par>
                          <p:cTn id="54" fill="hold">
                            <p:stCondLst>
                              <p:cond delay="14000"/>
                            </p:stCondLst>
                            <p:childTnLst>
                              <p:par>
                                <p:cTn id="55" presetID="53" presetClass="entr" presetSubtype="16" fill="hold" grpId="0" nodeType="after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p:cTn id="5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9" dur="2000"/>
                                        <p:tgtEl>
                                          <p:spTgt spid="7">
                                            <p:txEl>
                                              <p:pRg st="0" end="0"/>
                                            </p:txEl>
                                          </p:spTgt>
                                        </p:tgtEl>
                                      </p:cBhvr>
                                    </p:animEffect>
                                  </p:childTnLst>
                                </p:cTn>
                              </p:par>
                            </p:childTnLst>
                          </p:cTn>
                        </p:par>
                        <p:par>
                          <p:cTn id="60" fill="hold">
                            <p:stCondLst>
                              <p:cond delay="16000"/>
                            </p:stCondLst>
                            <p:childTnLst>
                              <p:par>
                                <p:cTn id="61" presetID="53" presetClass="entr" presetSubtype="16" fill="hold" grpId="0" nodeType="after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p:cTn id="63"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4"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65" dur="2000"/>
                                        <p:tgtEl>
                                          <p:spTgt spid="7">
                                            <p:txEl>
                                              <p:pRg st="2" end="2"/>
                                            </p:txEl>
                                          </p:spTgt>
                                        </p:tgtEl>
                                      </p:cBhvr>
                                    </p:animEffect>
                                  </p:childTnLst>
                                </p:cTn>
                              </p:par>
                            </p:childTnLst>
                          </p:cTn>
                        </p:par>
                        <p:par>
                          <p:cTn id="66" fill="hold">
                            <p:stCondLst>
                              <p:cond delay="18000"/>
                            </p:stCondLst>
                            <p:childTnLst>
                              <p:par>
                                <p:cTn id="67" presetID="53" presetClass="entr" presetSubtype="16" fill="hold" grpId="0" nodeType="after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 calcmode="lin" valueType="num">
                                      <p:cBhvr>
                                        <p:cTn id="69" dur="2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70" dur="20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71"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animBg="1"/>
      <p:bldP spid="4" grpId="0" build="p"/>
      <p:bldP spid="8" grpId="0" uiExpand="1"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069795" y="126170"/>
            <a:ext cx="2505934" cy="1470025"/>
          </a:xfrm>
        </p:spPr>
        <p:txBody>
          <a:bodyPr/>
          <a:lstStyle/>
          <a:p>
            <a:pPr lvl="0" indent="107950" algn="justLow" rtl="1">
              <a:lnSpc>
                <a:spcPct val="107000"/>
              </a:lnSpc>
              <a:spcBef>
                <a:spcPct val="20000"/>
              </a:spcBef>
              <a:spcAft>
                <a:spcPts val="0"/>
              </a:spcAft>
            </a:pPr>
            <a:r>
              <a:rPr lang="en-US" sz="2000" dirty="0">
                <a:solidFill>
                  <a:srgbClr val="000000"/>
                </a:solidFill>
                <a:latin typeface="Times New Roman"/>
                <a:ea typeface="Times New Roman"/>
                <a:cs typeface="+mn-cs"/>
              </a:rPr>
              <a:t/>
            </a:r>
            <a:br>
              <a:rPr lang="en-US" sz="2000" dirty="0">
                <a:solidFill>
                  <a:srgbClr val="000000"/>
                </a:solidFill>
                <a:latin typeface="Times New Roman"/>
                <a:ea typeface="Times New Roman"/>
                <a:cs typeface="+mn-cs"/>
              </a:rPr>
            </a:br>
            <a:endParaRPr lang="fa-IR" dirty="0"/>
          </a:p>
        </p:txBody>
      </p:sp>
      <p:sp>
        <p:nvSpPr>
          <p:cNvPr id="5" name="Rectangle 4"/>
          <p:cNvSpPr/>
          <p:nvPr/>
        </p:nvSpPr>
        <p:spPr>
          <a:xfrm>
            <a:off x="824470" y="543833"/>
            <a:ext cx="7397538" cy="619272"/>
          </a:xfrm>
          <a:prstGeom prst="rect">
            <a:avLst/>
          </a:prstGeom>
        </p:spPr>
        <p:txBody>
          <a:bodyPr wrap="none">
            <a:spAutoFit/>
          </a:bodyPr>
          <a:lstStyle/>
          <a:p>
            <a:pPr marL="2540" lvl="0" algn="ctr"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مصادیق مختلف کرامت ذاتی انسان در آیات قرآن</a:t>
            </a:r>
            <a:endParaRPr lang="en-US" sz="2800" kern="0" dirty="0">
              <a:ln>
                <a:solidFill>
                  <a:srgbClr val="0070C0"/>
                </a:solidFill>
              </a:ln>
              <a:solidFill>
                <a:srgbClr val="0070C0"/>
              </a:solidFill>
              <a:latin typeface="Times New Roman"/>
              <a:ea typeface="Times New Roman"/>
            </a:endParaRPr>
          </a:p>
        </p:txBody>
      </p:sp>
      <p:sp>
        <p:nvSpPr>
          <p:cNvPr id="3" name="Octagon 2"/>
          <p:cNvSpPr/>
          <p:nvPr/>
        </p:nvSpPr>
        <p:spPr bwMode="auto">
          <a:xfrm>
            <a:off x="8335690" y="1739180"/>
            <a:ext cx="345645" cy="422455"/>
          </a:xfrm>
          <a:prstGeom prst="octagon">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pitchFamily="34" charset="0"/>
                <a:cs typeface="B Titr" pitchFamily="2" charset="-78"/>
              </a:rPr>
              <a:t>3</a:t>
            </a:r>
            <a:endParaRPr kumimoji="0" lang="en-US" sz="1800" b="0" i="0" u="none" strike="noStrike" cap="none" normalizeH="0" baseline="0" dirty="0" smtClean="0">
              <a:ln>
                <a:noFill/>
              </a:ln>
              <a:solidFill>
                <a:schemeClr val="tx1"/>
              </a:solidFill>
              <a:effectLst/>
              <a:latin typeface="Arial" pitchFamily="34" charset="0"/>
              <a:cs typeface="B Titr" pitchFamily="2" charset="-78"/>
            </a:endParaRPr>
          </a:p>
        </p:txBody>
      </p:sp>
      <p:sp>
        <p:nvSpPr>
          <p:cNvPr id="4" name="Rectangle 3"/>
          <p:cNvSpPr/>
          <p:nvPr/>
        </p:nvSpPr>
        <p:spPr>
          <a:xfrm>
            <a:off x="6069795" y="1777585"/>
            <a:ext cx="2249334" cy="369332"/>
          </a:xfrm>
          <a:prstGeom prst="rect">
            <a:avLst/>
          </a:prstGeom>
        </p:spPr>
        <p:txBody>
          <a:bodyPr wrap="none">
            <a:spAutoFit/>
          </a:bodyPr>
          <a:lstStyle/>
          <a:p>
            <a:r>
              <a:rPr lang="fa-IR" b="1" dirty="0">
                <a:solidFill>
                  <a:srgbClr val="002060"/>
                </a:solidFill>
                <a:latin typeface="Times New Roman"/>
                <a:ea typeface="Times New Roman"/>
                <a:cs typeface="B Zar" pitchFamily="2" charset="-78"/>
              </a:rPr>
              <a:t>مسجود ملائکه قرار گرفتن</a:t>
            </a:r>
            <a:endParaRPr lang="en-US" b="1" dirty="0">
              <a:solidFill>
                <a:srgbClr val="002060"/>
              </a:solidFill>
              <a:cs typeface="B Zar" pitchFamily="2" charset="-78"/>
            </a:endParaRPr>
          </a:p>
        </p:txBody>
      </p:sp>
      <p:sp>
        <p:nvSpPr>
          <p:cNvPr id="8" name="Rectangle 7"/>
          <p:cNvSpPr/>
          <p:nvPr/>
        </p:nvSpPr>
        <p:spPr>
          <a:xfrm>
            <a:off x="4994454" y="3198570"/>
            <a:ext cx="3774421" cy="3385542"/>
          </a:xfrm>
          <a:prstGeom prst="rect">
            <a:avLst/>
          </a:prstGeom>
        </p:spPr>
        <p:txBody>
          <a:bodyPr wrap="square">
            <a:spAutoFit/>
          </a:bodyPr>
          <a:lstStyle/>
          <a:p>
            <a:pPr lvl="0" algn="justLow" rtl="1">
              <a:lnSpc>
                <a:spcPct val="107000"/>
              </a:lnSpc>
              <a:spcAft>
                <a:spcPts val="0"/>
              </a:spcAft>
            </a:pPr>
            <a:r>
              <a:rPr lang="fa-IR" sz="2000" dirty="0">
                <a:solidFill>
                  <a:srgbClr val="000000"/>
                </a:solidFill>
                <a:latin typeface="Times New Roman"/>
                <a:ea typeface="Times New Roman"/>
                <a:cs typeface="B Zar"/>
              </a:rPr>
              <a:t>آیه 29 سوره </a:t>
            </a:r>
            <a:r>
              <a:rPr lang="fa-IR" sz="2000" dirty="0" smtClean="0">
                <a:solidFill>
                  <a:srgbClr val="000000"/>
                </a:solidFill>
                <a:latin typeface="Times New Roman"/>
                <a:ea typeface="Times New Roman"/>
                <a:cs typeface="B Zar"/>
              </a:rPr>
              <a:t>الحجر: </a:t>
            </a:r>
          </a:p>
          <a:p>
            <a:pPr lvl="0" algn="ctr" rtl="1">
              <a:lnSpc>
                <a:spcPct val="107000"/>
              </a:lnSpc>
              <a:spcAft>
                <a:spcPts val="0"/>
              </a:spcAft>
            </a:pPr>
            <a:endParaRPr lang="fa-IR" sz="2000" dirty="0">
              <a:solidFill>
                <a:srgbClr val="000000"/>
              </a:solidFill>
              <a:latin typeface="Times New Roman"/>
              <a:ea typeface="Times New Roman"/>
              <a:cs typeface="B Zar"/>
            </a:endParaRPr>
          </a:p>
          <a:p>
            <a:pPr lvl="0" algn="ctr" rtl="1">
              <a:lnSpc>
                <a:spcPct val="107000"/>
              </a:lnSpc>
              <a:spcAft>
                <a:spcPts val="0"/>
              </a:spcAft>
            </a:pPr>
            <a:r>
              <a:rPr lang="fa-IR" sz="2000" dirty="0" smtClean="0">
                <a:solidFill>
                  <a:srgbClr val="FF0066"/>
                </a:solidFill>
                <a:latin typeface="Times New Roman"/>
                <a:ea typeface="Times New Roman"/>
                <a:cs typeface="B Zar"/>
              </a:rPr>
              <a:t>«</a:t>
            </a:r>
            <a:r>
              <a:rPr lang="fa-IR" sz="2000" dirty="0">
                <a:solidFill>
                  <a:srgbClr val="FF0066"/>
                </a:solidFill>
                <a:latin typeface="Times New Roman"/>
                <a:ea typeface="Times New Roman"/>
                <a:cs typeface="B Zar"/>
              </a:rPr>
              <a:t>فإذا سوّیته و نفخت فیه من رّوحِی فقعوا له ساجدین» </a:t>
            </a:r>
            <a:endParaRPr lang="fa-IR" sz="2000" dirty="0" smtClean="0">
              <a:solidFill>
                <a:srgbClr val="FF0066"/>
              </a:solidFill>
              <a:latin typeface="Times New Roman"/>
              <a:ea typeface="Times New Roman"/>
              <a:cs typeface="B Zar"/>
            </a:endParaRPr>
          </a:p>
          <a:p>
            <a:pPr lvl="0" algn="ctr" rtl="1">
              <a:lnSpc>
                <a:spcPct val="107000"/>
              </a:lnSpc>
              <a:spcAft>
                <a:spcPts val="0"/>
              </a:spcAft>
            </a:pPr>
            <a:endParaRPr lang="fa-IR" sz="2000" dirty="0">
              <a:solidFill>
                <a:srgbClr val="FF0066"/>
              </a:solidFill>
              <a:latin typeface="Times New Roman"/>
              <a:ea typeface="Times New Roman"/>
              <a:cs typeface="B Zar"/>
            </a:endParaRPr>
          </a:p>
          <a:p>
            <a:pPr lvl="0" algn="ctr" rtl="1">
              <a:lnSpc>
                <a:spcPct val="107000"/>
              </a:lnSpc>
              <a:spcAft>
                <a:spcPts val="0"/>
              </a:spcAft>
            </a:pPr>
            <a:r>
              <a:rPr lang="fa-IR" sz="2000" dirty="0" smtClean="0">
                <a:latin typeface="Times New Roman"/>
                <a:ea typeface="Times New Roman"/>
                <a:cs typeface="B Zar"/>
              </a:rPr>
              <a:t>(پس </a:t>
            </a:r>
            <a:r>
              <a:rPr lang="fa-IR" sz="2000" dirty="0">
                <a:latin typeface="Times New Roman"/>
                <a:ea typeface="Times New Roman"/>
                <a:cs typeface="B Zar"/>
              </a:rPr>
              <a:t>چون آن را درست كردم و در آن از روح خود(روح مبارك و شايستۀ منسوب به خودم) دميدم، همگى براى (تعظيم) او سجده كنان به رو درافتيد.) </a:t>
            </a:r>
            <a:endParaRPr lang="fa-IR" sz="2000" dirty="0" smtClean="0">
              <a:solidFill>
                <a:srgbClr val="FF0066"/>
              </a:solidFill>
              <a:latin typeface="Times New Roman"/>
              <a:ea typeface="Times New Roman"/>
              <a:cs typeface="B Zar"/>
            </a:endParaRPr>
          </a:p>
          <a:p>
            <a:pPr indent="107950" algn="ctr" rtl="1">
              <a:lnSpc>
                <a:spcPct val="107000"/>
              </a:lnSpc>
              <a:spcAft>
                <a:spcPts val="0"/>
              </a:spcAft>
            </a:pPr>
            <a:endParaRPr lang="fa-IR" sz="2000" dirty="0" smtClean="0">
              <a:latin typeface="Times New Roman"/>
              <a:ea typeface="Times New Roman"/>
              <a:cs typeface="B Zar"/>
            </a:endParaRPr>
          </a:p>
        </p:txBody>
      </p:sp>
      <p:sp>
        <p:nvSpPr>
          <p:cNvPr id="7" name="Rectangle 6"/>
          <p:cNvSpPr/>
          <p:nvPr/>
        </p:nvSpPr>
        <p:spPr>
          <a:xfrm>
            <a:off x="693095" y="3198570"/>
            <a:ext cx="3774421" cy="4044184"/>
          </a:xfrm>
          <a:prstGeom prst="rect">
            <a:avLst/>
          </a:prstGeom>
        </p:spPr>
        <p:txBody>
          <a:bodyPr wrap="square">
            <a:spAutoFit/>
          </a:bodyPr>
          <a:lstStyle/>
          <a:p>
            <a:pPr lvl="0" algn="justLow" rtl="1">
              <a:lnSpc>
                <a:spcPct val="107000"/>
              </a:lnSpc>
              <a:spcAft>
                <a:spcPts val="0"/>
              </a:spcAft>
            </a:pPr>
            <a:r>
              <a:rPr lang="fa-IR" sz="2000" dirty="0">
                <a:solidFill>
                  <a:srgbClr val="000000"/>
                </a:solidFill>
                <a:latin typeface="Times New Roman"/>
                <a:ea typeface="Times New Roman"/>
                <a:cs typeface="B Zar"/>
              </a:rPr>
              <a:t>آیه 9 سوره سجده</a:t>
            </a:r>
            <a:r>
              <a:rPr lang="fa-IR" sz="2000" dirty="0" smtClean="0">
                <a:solidFill>
                  <a:srgbClr val="000000"/>
                </a:solidFill>
                <a:latin typeface="Times New Roman"/>
                <a:ea typeface="Times New Roman"/>
                <a:cs typeface="B Zar"/>
              </a:rPr>
              <a:t>: </a:t>
            </a:r>
          </a:p>
          <a:p>
            <a:pPr lvl="0" algn="justLow" rtl="1">
              <a:lnSpc>
                <a:spcPct val="107000"/>
              </a:lnSpc>
              <a:spcAft>
                <a:spcPts val="0"/>
              </a:spcAft>
            </a:pPr>
            <a:endParaRPr lang="fa-IR" sz="2000" dirty="0" smtClean="0">
              <a:solidFill>
                <a:srgbClr val="000000"/>
              </a:solidFill>
              <a:latin typeface="Times New Roman"/>
              <a:ea typeface="Times New Roman"/>
              <a:cs typeface="B Zar"/>
            </a:endParaRPr>
          </a:p>
          <a:p>
            <a:pPr lvl="0" algn="ctr" rtl="1">
              <a:lnSpc>
                <a:spcPct val="107000"/>
              </a:lnSpc>
              <a:spcAft>
                <a:spcPts val="0"/>
              </a:spcAft>
            </a:pPr>
            <a:r>
              <a:rPr lang="fa-IR" sz="2000" dirty="0" smtClean="0">
                <a:solidFill>
                  <a:srgbClr val="FF0066"/>
                </a:solidFill>
                <a:latin typeface="Times New Roman"/>
                <a:ea typeface="Times New Roman"/>
                <a:cs typeface="B Zar"/>
              </a:rPr>
              <a:t>«</a:t>
            </a:r>
            <a:r>
              <a:rPr lang="fa-IR" sz="2000" dirty="0">
                <a:solidFill>
                  <a:srgbClr val="FF0066"/>
                </a:solidFill>
                <a:latin typeface="Times New Roman"/>
                <a:ea typeface="Times New Roman"/>
                <a:cs typeface="B Zar"/>
              </a:rPr>
              <a:t>و نفخ فیه من رّوحهِ و جعل لکم السّمع و الأبصارو الأفئدة قلیلاً مّا تشکرون» </a:t>
            </a:r>
            <a:endParaRPr lang="fa-IR" sz="2000" dirty="0" smtClean="0">
              <a:solidFill>
                <a:srgbClr val="FF0066"/>
              </a:solidFill>
              <a:latin typeface="Times New Roman"/>
              <a:ea typeface="Times New Roman"/>
              <a:cs typeface="B Zar"/>
            </a:endParaRPr>
          </a:p>
          <a:p>
            <a:pPr lvl="0" algn="ctr" rtl="1">
              <a:lnSpc>
                <a:spcPct val="107000"/>
              </a:lnSpc>
              <a:spcAft>
                <a:spcPts val="0"/>
              </a:spcAft>
            </a:pPr>
            <a:endParaRPr lang="fa-IR" sz="2000" dirty="0" smtClean="0">
              <a:solidFill>
                <a:srgbClr val="000000"/>
              </a:solidFill>
              <a:latin typeface="Times New Roman"/>
              <a:ea typeface="Times New Roman"/>
              <a:cs typeface="B Zar"/>
            </a:endParaRPr>
          </a:p>
          <a:p>
            <a:pPr lvl="0" algn="ctr" rtl="1">
              <a:lnSpc>
                <a:spcPct val="107000"/>
              </a:lnSpc>
              <a:spcAft>
                <a:spcPts val="0"/>
              </a:spcAft>
            </a:pPr>
            <a:r>
              <a:rPr lang="fa-IR" sz="2000" dirty="0" smtClean="0">
                <a:solidFill>
                  <a:srgbClr val="000000"/>
                </a:solidFill>
                <a:latin typeface="Times New Roman"/>
                <a:ea typeface="Times New Roman"/>
                <a:cs typeface="B Zar"/>
              </a:rPr>
              <a:t>(</a:t>
            </a:r>
            <a:r>
              <a:rPr lang="fa-IR" sz="2000" dirty="0">
                <a:solidFill>
                  <a:srgbClr val="000000"/>
                </a:solidFill>
                <a:latin typeface="Times New Roman"/>
                <a:ea typeface="Times New Roman"/>
                <a:cs typeface="B Zar"/>
              </a:rPr>
              <a:t>سپس اعضاء او را (در رحم مادر) كامل كرد و از روح خويش در وى دميد؛ و براى شما (انسان ها وسيلۀ درك محسوسات مانند) گوش و چشم ها و (وسيلۀ درك معقولات مانند) دل ها قرار داد، حال آنكه بسيار اندك سپاس مى گزاريد.)</a:t>
            </a:r>
          </a:p>
          <a:p>
            <a:pPr indent="107950" algn="ctr" rtl="1">
              <a:lnSpc>
                <a:spcPct val="107000"/>
              </a:lnSpc>
              <a:spcAft>
                <a:spcPts val="0"/>
              </a:spcAft>
            </a:pPr>
            <a:endParaRPr lang="fa-IR" sz="2000" dirty="0" smtClean="0">
              <a:solidFill>
                <a:srgbClr val="FF0066"/>
              </a:solidFill>
              <a:latin typeface="Times New Roman"/>
              <a:ea typeface="Times New Roman"/>
              <a:cs typeface="B Zar"/>
            </a:endParaRPr>
          </a:p>
          <a:p>
            <a:pPr indent="107950" algn="ctr" rtl="1">
              <a:lnSpc>
                <a:spcPct val="107000"/>
              </a:lnSpc>
              <a:spcAft>
                <a:spcPts val="0"/>
              </a:spcAft>
            </a:pPr>
            <a:r>
              <a:rPr lang="fa-IR" sz="2000" dirty="0" smtClean="0">
                <a:solidFill>
                  <a:srgbClr val="FF0066"/>
                </a:solidFill>
                <a:latin typeface="Times New Roman"/>
                <a:ea typeface="Times New Roman"/>
                <a:cs typeface="B Zar"/>
              </a:rPr>
              <a:t> </a:t>
            </a:r>
            <a:endParaRPr lang="fa-IR" sz="2000" dirty="0" smtClean="0">
              <a:latin typeface="Times New Roman"/>
              <a:ea typeface="Times New Roman"/>
              <a:cs typeface="B Zar"/>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30" y="1009485"/>
            <a:ext cx="3505586" cy="20354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24954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2000"/>
                                        <p:tgtEl>
                                          <p:spTgt spid="3">
                                            <p:txEl>
                                              <p:pRg st="0" end="0"/>
                                            </p:txEl>
                                          </p:spTgt>
                                        </p:tgtEl>
                                      </p:cBhvr>
                                    </p:animEffect>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8" dur="2000"/>
                                        <p:tgtEl>
                                          <p:spTgt spid="4">
                                            <p:txEl>
                                              <p:pRg st="0" end="0"/>
                                            </p:txEl>
                                          </p:spTgt>
                                        </p:tgtEl>
                                      </p:cBhvr>
                                    </p:animEffect>
                                  </p:childTnLst>
                                </p:cTn>
                              </p:par>
                            </p:childTnLst>
                          </p:cTn>
                        </p:par>
                        <p:par>
                          <p:cTn id="29" fill="hold">
                            <p:stCondLst>
                              <p:cond delay="6000"/>
                            </p:stCondLst>
                            <p:childTnLst>
                              <p:par>
                                <p:cTn id="30" presetID="26"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par>
                          <p:cTn id="46" fill="hold">
                            <p:stCondLst>
                              <p:cond delay="8000"/>
                            </p:stCondLst>
                            <p:childTnLst>
                              <p:par>
                                <p:cTn id="47" presetID="53" presetClass="entr" presetSubtype="16" fill="hold" grpId="0" nodeType="after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p:cTn id="49"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0"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1" dur="2000"/>
                                        <p:tgtEl>
                                          <p:spTgt spid="8">
                                            <p:txEl>
                                              <p:pRg st="0" end="0"/>
                                            </p:txEl>
                                          </p:spTgt>
                                        </p:tgtEl>
                                      </p:cBhvr>
                                    </p:animEffect>
                                  </p:childTnLst>
                                </p:cTn>
                              </p:par>
                            </p:childTnLst>
                          </p:cTn>
                        </p:par>
                        <p:par>
                          <p:cTn id="52" fill="hold">
                            <p:stCondLst>
                              <p:cond delay="10000"/>
                            </p:stCondLst>
                            <p:childTnLst>
                              <p:par>
                                <p:cTn id="53" presetID="53" presetClass="entr" presetSubtype="16" fill="hold" grpId="0"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 calcmode="lin" valueType="num">
                                      <p:cBhvr>
                                        <p:cTn id="55"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6"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57" dur="2000"/>
                                        <p:tgtEl>
                                          <p:spTgt spid="8">
                                            <p:txEl>
                                              <p:pRg st="2" end="2"/>
                                            </p:txEl>
                                          </p:spTgt>
                                        </p:tgtEl>
                                      </p:cBhvr>
                                    </p:animEffect>
                                  </p:childTnLst>
                                </p:cTn>
                              </p:par>
                            </p:childTnLst>
                          </p:cTn>
                        </p:par>
                        <p:par>
                          <p:cTn id="58" fill="hold">
                            <p:stCondLst>
                              <p:cond delay="12000"/>
                            </p:stCondLst>
                            <p:childTnLst>
                              <p:par>
                                <p:cTn id="59" presetID="53" presetClass="entr" presetSubtype="16" fill="hold" grpId="0" nodeType="after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 calcmode="lin" valueType="num">
                                      <p:cBhvr>
                                        <p:cTn id="61"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62"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63" dur="2000"/>
                                        <p:tgtEl>
                                          <p:spTgt spid="8">
                                            <p:txEl>
                                              <p:pRg st="4" end="4"/>
                                            </p:txEl>
                                          </p:spTgt>
                                        </p:tgtEl>
                                      </p:cBhvr>
                                    </p:animEffect>
                                  </p:childTnLst>
                                </p:cTn>
                              </p:par>
                            </p:childTnLst>
                          </p:cTn>
                        </p:par>
                        <p:par>
                          <p:cTn id="64" fill="hold">
                            <p:stCondLst>
                              <p:cond delay="14000"/>
                            </p:stCondLst>
                            <p:childTnLst>
                              <p:par>
                                <p:cTn id="65" presetID="53" presetClass="entr" presetSubtype="16" fill="hold" grpId="0" nodeType="after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p:cTn id="6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7">
                                            <p:txEl>
                                              <p:pRg st="0" end="0"/>
                                            </p:txEl>
                                          </p:spTgt>
                                        </p:tgtEl>
                                      </p:cBhvr>
                                    </p:animEffect>
                                  </p:childTnLst>
                                </p:cTn>
                              </p:par>
                            </p:childTnLst>
                          </p:cTn>
                        </p:par>
                        <p:par>
                          <p:cTn id="70" fill="hold">
                            <p:stCondLst>
                              <p:cond delay="16000"/>
                            </p:stCondLst>
                            <p:childTnLst>
                              <p:par>
                                <p:cTn id="71" presetID="53" presetClass="entr" presetSubtype="16" fill="hold" grpId="0" nodeType="after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2000"/>
                                        <p:tgtEl>
                                          <p:spTgt spid="7">
                                            <p:txEl>
                                              <p:pRg st="2" end="2"/>
                                            </p:txEl>
                                          </p:spTgt>
                                        </p:tgtEl>
                                      </p:cBhvr>
                                    </p:animEffect>
                                  </p:childTnLst>
                                </p:cTn>
                              </p:par>
                            </p:childTnLst>
                          </p:cTn>
                        </p:par>
                        <p:par>
                          <p:cTn id="76" fill="hold">
                            <p:stCondLst>
                              <p:cond delay="18000"/>
                            </p:stCondLst>
                            <p:childTnLst>
                              <p:par>
                                <p:cTn id="77" presetID="53" presetClass="entr" presetSubtype="16" fill="hold" grpId="0" nodeType="after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 calcmode="lin" valueType="num">
                                      <p:cBhvr>
                                        <p:cTn id="79" dur="2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0" dur="20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81" dur="2000"/>
                                        <p:tgtEl>
                                          <p:spTgt spid="7">
                                            <p:txEl>
                                              <p:pRg st="4" end="4"/>
                                            </p:txEl>
                                          </p:spTgt>
                                        </p:tgtEl>
                                      </p:cBhvr>
                                    </p:animEffect>
                                  </p:childTnLst>
                                </p:cTn>
                              </p:par>
                            </p:childTnLst>
                          </p:cTn>
                        </p:par>
                        <p:par>
                          <p:cTn id="82" fill="hold">
                            <p:stCondLst>
                              <p:cond delay="20000"/>
                            </p:stCondLst>
                            <p:childTnLst>
                              <p:par>
                                <p:cTn id="83" presetID="53" presetClass="entr" presetSubtype="16" fill="hold" grpId="0" nodeType="afterEffect">
                                  <p:stCondLst>
                                    <p:cond delay="0"/>
                                  </p:stCondLst>
                                  <p:childTnLst>
                                    <p:set>
                                      <p:cBhvr>
                                        <p:cTn id="84" dur="1" fill="hold">
                                          <p:stCondLst>
                                            <p:cond delay="0"/>
                                          </p:stCondLst>
                                        </p:cTn>
                                        <p:tgtEl>
                                          <p:spTgt spid="7">
                                            <p:txEl>
                                              <p:pRg st="6" end="6"/>
                                            </p:txEl>
                                          </p:spTgt>
                                        </p:tgtEl>
                                        <p:attrNameLst>
                                          <p:attrName>style.visibility</p:attrName>
                                        </p:attrNameLst>
                                      </p:cBhvr>
                                      <p:to>
                                        <p:strVal val="visible"/>
                                      </p:to>
                                    </p:set>
                                    <p:anim calcmode="lin" valueType="num">
                                      <p:cBhvr>
                                        <p:cTn id="85" dur="2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86" dur="20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87"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animBg="1"/>
      <p:bldP spid="4" grpId="0" build="p"/>
      <p:bldP spid="8"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6069795" y="126170"/>
            <a:ext cx="2505934" cy="1470025"/>
          </a:xfrm>
        </p:spPr>
        <p:txBody>
          <a:bodyPr/>
          <a:lstStyle/>
          <a:p>
            <a:pPr lvl="0" indent="107950" algn="justLow" rtl="1">
              <a:lnSpc>
                <a:spcPct val="107000"/>
              </a:lnSpc>
              <a:spcBef>
                <a:spcPct val="20000"/>
              </a:spcBef>
              <a:spcAft>
                <a:spcPts val="0"/>
              </a:spcAft>
            </a:pPr>
            <a:r>
              <a:rPr lang="en-US" sz="2000" dirty="0">
                <a:solidFill>
                  <a:srgbClr val="000000"/>
                </a:solidFill>
                <a:latin typeface="Times New Roman"/>
                <a:ea typeface="Times New Roman"/>
                <a:cs typeface="+mn-cs"/>
              </a:rPr>
              <a:t/>
            </a:r>
            <a:br>
              <a:rPr lang="en-US" sz="2000" dirty="0">
                <a:solidFill>
                  <a:srgbClr val="000000"/>
                </a:solidFill>
                <a:latin typeface="Times New Roman"/>
                <a:ea typeface="Times New Roman"/>
                <a:cs typeface="+mn-cs"/>
              </a:rPr>
            </a:br>
            <a:endParaRPr lang="fa-IR" dirty="0"/>
          </a:p>
        </p:txBody>
      </p:sp>
      <p:sp>
        <p:nvSpPr>
          <p:cNvPr id="5" name="Rectangle 4"/>
          <p:cNvSpPr/>
          <p:nvPr/>
        </p:nvSpPr>
        <p:spPr>
          <a:xfrm>
            <a:off x="824470" y="543833"/>
            <a:ext cx="7397538" cy="619272"/>
          </a:xfrm>
          <a:prstGeom prst="rect">
            <a:avLst/>
          </a:prstGeom>
        </p:spPr>
        <p:txBody>
          <a:bodyPr wrap="none">
            <a:spAutoFit/>
          </a:bodyPr>
          <a:lstStyle/>
          <a:p>
            <a:pPr marL="2540" lvl="0" algn="ctr" rtl="1">
              <a:lnSpc>
                <a:spcPct val="107000"/>
              </a:lnSpc>
              <a:spcBef>
                <a:spcPct val="20000"/>
              </a:spcBef>
              <a:spcAft>
                <a:spcPts val="0"/>
              </a:spcAft>
              <a:buClr>
                <a:srgbClr val="000000"/>
              </a:buClr>
            </a:pPr>
            <a:r>
              <a:rPr lang="fa-IR" sz="3200" b="1" kern="0" dirty="0">
                <a:ln>
                  <a:solidFill>
                    <a:srgbClr val="0070C0"/>
                  </a:solidFill>
                </a:ln>
                <a:solidFill>
                  <a:srgbClr val="0070C0"/>
                </a:solidFill>
                <a:latin typeface="Times New Roman"/>
                <a:ea typeface="Times New Roman"/>
                <a:cs typeface="B Zar"/>
              </a:rPr>
              <a:t>مصادیق مختلف کرامت ذاتی انسان در آیات قرآن</a:t>
            </a:r>
            <a:endParaRPr lang="en-US" sz="2800" kern="0" dirty="0">
              <a:ln>
                <a:solidFill>
                  <a:srgbClr val="0070C0"/>
                </a:solidFill>
              </a:ln>
              <a:solidFill>
                <a:srgbClr val="0070C0"/>
              </a:solidFill>
              <a:latin typeface="Times New Roman"/>
              <a:ea typeface="Times New Roman"/>
            </a:endParaRPr>
          </a:p>
        </p:txBody>
      </p:sp>
      <p:sp>
        <p:nvSpPr>
          <p:cNvPr id="3" name="Octagon 2"/>
          <p:cNvSpPr/>
          <p:nvPr/>
        </p:nvSpPr>
        <p:spPr bwMode="auto">
          <a:xfrm>
            <a:off x="8335690" y="1739180"/>
            <a:ext cx="345645" cy="422455"/>
          </a:xfrm>
          <a:prstGeom prst="octagon">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pitchFamily="34" charset="0"/>
                <a:cs typeface="B Titr" pitchFamily="2" charset="-78"/>
              </a:rPr>
              <a:t>4</a:t>
            </a:r>
            <a:endParaRPr kumimoji="0" lang="en-US" sz="1800" b="0" i="0" u="none" strike="noStrike" cap="none" normalizeH="0" baseline="0" dirty="0" smtClean="0">
              <a:ln>
                <a:noFill/>
              </a:ln>
              <a:solidFill>
                <a:schemeClr val="tx1"/>
              </a:solidFill>
              <a:effectLst/>
              <a:latin typeface="Arial" pitchFamily="34" charset="0"/>
              <a:cs typeface="B Titr" pitchFamily="2" charset="-78"/>
            </a:endParaRPr>
          </a:p>
        </p:txBody>
      </p:sp>
      <p:sp>
        <p:nvSpPr>
          <p:cNvPr id="4" name="Rectangle 3"/>
          <p:cNvSpPr/>
          <p:nvPr/>
        </p:nvSpPr>
        <p:spPr>
          <a:xfrm>
            <a:off x="3535065" y="1753898"/>
            <a:ext cx="4738798" cy="369332"/>
          </a:xfrm>
          <a:prstGeom prst="rect">
            <a:avLst/>
          </a:prstGeom>
        </p:spPr>
        <p:txBody>
          <a:bodyPr wrap="none">
            <a:spAutoFit/>
          </a:bodyPr>
          <a:lstStyle/>
          <a:p>
            <a:r>
              <a:rPr lang="fa-IR" b="1" dirty="0">
                <a:solidFill>
                  <a:srgbClr val="002060"/>
                </a:solidFill>
                <a:latin typeface="Times New Roman"/>
                <a:ea typeface="Times New Roman"/>
                <a:cs typeface="B Zar" pitchFamily="2" charset="-78"/>
              </a:rPr>
              <a:t>وجه تمایز انسان از سایر موجودات(اعطای عقل به آدمی)</a:t>
            </a:r>
            <a:endParaRPr lang="en-US" b="1" dirty="0">
              <a:solidFill>
                <a:srgbClr val="002060"/>
              </a:solidFill>
              <a:cs typeface="B Zar" pitchFamily="2" charset="-78"/>
            </a:endParaRPr>
          </a:p>
        </p:txBody>
      </p:sp>
      <p:sp>
        <p:nvSpPr>
          <p:cNvPr id="8" name="Rectangle 7"/>
          <p:cNvSpPr/>
          <p:nvPr/>
        </p:nvSpPr>
        <p:spPr>
          <a:xfrm rot="1205882">
            <a:off x="5025305" y="3565019"/>
            <a:ext cx="3774421" cy="2726900"/>
          </a:xfrm>
          <a:prstGeom prst="rect">
            <a:avLst/>
          </a:prstGeom>
        </p:spPr>
        <p:txBody>
          <a:bodyPr wrap="square">
            <a:spAutoFit/>
          </a:bodyPr>
          <a:lstStyle/>
          <a:p>
            <a:pPr lvl="0" algn="justLow" rtl="1">
              <a:lnSpc>
                <a:spcPct val="107000"/>
              </a:lnSpc>
              <a:spcAft>
                <a:spcPts val="0"/>
              </a:spcAft>
            </a:pPr>
            <a:r>
              <a:rPr lang="ar-SA" sz="2000" dirty="0">
                <a:solidFill>
                  <a:srgbClr val="000000"/>
                </a:solidFill>
                <a:latin typeface="Times New Roman"/>
                <a:ea typeface="Times New Roman"/>
                <a:cs typeface="B Zar"/>
              </a:rPr>
              <a:t>آیه 3 سوره انسان</a:t>
            </a:r>
            <a:r>
              <a:rPr lang="ar-SA" sz="2000" dirty="0" smtClean="0">
                <a:solidFill>
                  <a:srgbClr val="000000"/>
                </a:solidFill>
                <a:latin typeface="Times New Roman"/>
                <a:ea typeface="Times New Roman"/>
                <a:cs typeface="B Zar"/>
              </a:rPr>
              <a:t>:</a:t>
            </a:r>
            <a:endParaRPr lang="fa-IR" sz="2000" dirty="0" smtClean="0">
              <a:solidFill>
                <a:srgbClr val="000000"/>
              </a:solidFill>
              <a:latin typeface="Times New Roman"/>
              <a:ea typeface="Times New Roman"/>
              <a:cs typeface="B Zar"/>
            </a:endParaRPr>
          </a:p>
          <a:p>
            <a:pPr lvl="0" algn="justLow" rtl="1">
              <a:lnSpc>
                <a:spcPct val="107000"/>
              </a:lnSpc>
              <a:spcAft>
                <a:spcPts val="0"/>
              </a:spcAft>
            </a:pPr>
            <a:endParaRPr lang="fa-IR" sz="2000" dirty="0">
              <a:latin typeface="Times New Roman"/>
              <a:ea typeface="Times New Roman"/>
              <a:cs typeface="B Zar"/>
            </a:endParaRPr>
          </a:p>
          <a:p>
            <a:pPr indent="107950" algn="ctr" rtl="1">
              <a:lnSpc>
                <a:spcPct val="107000"/>
              </a:lnSpc>
              <a:spcAft>
                <a:spcPts val="0"/>
              </a:spcAft>
            </a:pPr>
            <a:r>
              <a:rPr lang="fa-IR" sz="2000" dirty="0" smtClean="0">
                <a:solidFill>
                  <a:srgbClr val="FF0066"/>
                </a:solidFill>
                <a:latin typeface="Times New Roman"/>
                <a:ea typeface="Times New Roman"/>
                <a:cs typeface="B Zar"/>
              </a:rPr>
              <a:t>«</a:t>
            </a:r>
            <a:r>
              <a:rPr lang="fa-IR" sz="2000" dirty="0">
                <a:solidFill>
                  <a:srgbClr val="FF0066"/>
                </a:solidFill>
                <a:latin typeface="Times New Roman"/>
                <a:ea typeface="Times New Roman"/>
                <a:cs typeface="B Zar"/>
              </a:rPr>
              <a:t>انَّا هَدَیْناهُ السَّبیلَ امَّا شاکِراً وَ امَّا کَفُوراً» </a:t>
            </a:r>
            <a:endParaRPr lang="fa-IR" sz="2000" dirty="0" smtClean="0">
              <a:solidFill>
                <a:srgbClr val="FF0066"/>
              </a:solidFill>
              <a:latin typeface="Times New Roman"/>
              <a:ea typeface="Times New Roman"/>
              <a:cs typeface="B Zar"/>
            </a:endParaRPr>
          </a:p>
          <a:p>
            <a:pPr indent="107950" algn="ctr" rtl="1">
              <a:lnSpc>
                <a:spcPct val="107000"/>
              </a:lnSpc>
              <a:spcAft>
                <a:spcPts val="0"/>
              </a:spcAft>
            </a:pPr>
            <a:endParaRPr lang="fa-IR" sz="2000" dirty="0">
              <a:solidFill>
                <a:srgbClr val="FF0066"/>
              </a:solidFill>
              <a:latin typeface="Times New Roman"/>
              <a:ea typeface="Times New Roman"/>
              <a:cs typeface="B Zar"/>
            </a:endParaRPr>
          </a:p>
          <a:p>
            <a:pPr lvl="0" algn="ctr" rtl="1">
              <a:lnSpc>
                <a:spcPct val="107000"/>
              </a:lnSpc>
              <a:spcAft>
                <a:spcPts val="0"/>
              </a:spcAft>
            </a:pPr>
            <a:r>
              <a:rPr lang="ar-SA" sz="2000" dirty="0">
                <a:solidFill>
                  <a:srgbClr val="000000"/>
                </a:solidFill>
                <a:latin typeface="Times New Roman"/>
                <a:ea typeface="Times New Roman"/>
                <a:cs typeface="B Zar"/>
              </a:rPr>
              <a:t>(همانا او را به راه راست (در ابعاد زندگيش به هدايت تكوينى و تشريعى) راهنمايى كرديم، خواه سپاسگزار باشد خواه ناسپاس). </a:t>
            </a:r>
            <a:endParaRPr lang="en-US" sz="2000" dirty="0">
              <a:solidFill>
                <a:srgbClr val="000000"/>
              </a:solidFill>
              <a:latin typeface="Times New Roman"/>
              <a:ea typeface="Times New Roman"/>
              <a:cs typeface="B Zar"/>
            </a:endParaRPr>
          </a:p>
          <a:p>
            <a:pPr indent="107950" algn="ctr" rtl="1">
              <a:lnSpc>
                <a:spcPct val="107000"/>
              </a:lnSpc>
              <a:spcAft>
                <a:spcPts val="0"/>
              </a:spcAft>
            </a:pPr>
            <a:endParaRPr lang="fa-IR" sz="2000" dirty="0" smtClean="0">
              <a:latin typeface="Times New Roman"/>
              <a:ea typeface="Times New Roman"/>
              <a:cs typeface="B Zar"/>
            </a:endParaRPr>
          </a:p>
        </p:txBody>
      </p:sp>
      <p:sp>
        <p:nvSpPr>
          <p:cNvPr id="7" name="Rectangle 6"/>
          <p:cNvSpPr/>
          <p:nvPr/>
        </p:nvSpPr>
        <p:spPr>
          <a:xfrm rot="1075610">
            <a:off x="193831" y="3198570"/>
            <a:ext cx="4477874" cy="3056221"/>
          </a:xfrm>
          <a:prstGeom prst="rect">
            <a:avLst/>
          </a:prstGeom>
        </p:spPr>
        <p:txBody>
          <a:bodyPr wrap="square">
            <a:spAutoFit/>
          </a:bodyPr>
          <a:lstStyle/>
          <a:p>
            <a:pPr lvl="0" algn="justLow" rtl="1">
              <a:lnSpc>
                <a:spcPct val="107000"/>
              </a:lnSpc>
              <a:spcAft>
                <a:spcPts val="0"/>
              </a:spcAft>
            </a:pPr>
            <a:r>
              <a:rPr lang="fa-IR" sz="2000" dirty="0">
                <a:solidFill>
                  <a:srgbClr val="000000"/>
                </a:solidFill>
                <a:latin typeface="Times New Roman"/>
                <a:ea typeface="Times New Roman"/>
                <a:cs typeface="B Zar"/>
              </a:rPr>
              <a:t>آیه 48 سوره شوری: </a:t>
            </a:r>
            <a:endParaRPr lang="fa-IR" sz="2000" dirty="0" smtClean="0">
              <a:solidFill>
                <a:srgbClr val="000000"/>
              </a:solidFill>
              <a:latin typeface="Times New Roman"/>
              <a:ea typeface="Times New Roman"/>
              <a:cs typeface="B Zar"/>
            </a:endParaRPr>
          </a:p>
          <a:p>
            <a:pPr lvl="0" algn="justLow" rtl="1">
              <a:lnSpc>
                <a:spcPct val="107000"/>
              </a:lnSpc>
              <a:spcAft>
                <a:spcPts val="0"/>
              </a:spcAft>
            </a:pPr>
            <a:endParaRPr lang="fa-IR" sz="2000" dirty="0" smtClean="0">
              <a:latin typeface="Times New Roman"/>
              <a:ea typeface="Times New Roman"/>
              <a:cs typeface="B Zar"/>
            </a:endParaRPr>
          </a:p>
          <a:p>
            <a:pPr lvl="0" algn="ctr" rtl="1">
              <a:lnSpc>
                <a:spcPct val="107000"/>
              </a:lnSpc>
              <a:spcAft>
                <a:spcPts val="0"/>
              </a:spcAft>
            </a:pPr>
            <a:r>
              <a:rPr lang="fa-IR" sz="2000" dirty="0">
                <a:solidFill>
                  <a:srgbClr val="FF0066"/>
                </a:solidFill>
                <a:latin typeface="Times New Roman"/>
                <a:ea typeface="Times New Roman"/>
                <a:cs typeface="B Zar"/>
              </a:rPr>
              <a:t>«فَانْ اعْرَضُوا فَما ارْسَلْناکَ عَلَیْهِمْ حَفیظاً انْ عَلَیْکَ الَّا الْبَلاغُ» </a:t>
            </a:r>
            <a:endParaRPr lang="fa-IR" sz="2000" dirty="0" smtClean="0">
              <a:solidFill>
                <a:srgbClr val="FF0066"/>
              </a:solidFill>
              <a:latin typeface="Times New Roman"/>
              <a:ea typeface="Times New Roman"/>
              <a:cs typeface="B Zar"/>
            </a:endParaRPr>
          </a:p>
          <a:p>
            <a:pPr lvl="0" algn="ctr" rtl="1">
              <a:lnSpc>
                <a:spcPct val="107000"/>
              </a:lnSpc>
              <a:spcAft>
                <a:spcPts val="0"/>
              </a:spcAft>
            </a:pPr>
            <a:endParaRPr lang="fa-IR" sz="2000" dirty="0" smtClean="0">
              <a:solidFill>
                <a:srgbClr val="000000"/>
              </a:solidFill>
              <a:latin typeface="Times New Roman"/>
              <a:ea typeface="Times New Roman"/>
              <a:cs typeface="B Zar"/>
            </a:endParaRPr>
          </a:p>
          <a:p>
            <a:pPr lvl="0" algn="ctr" rtl="1">
              <a:lnSpc>
                <a:spcPct val="107000"/>
              </a:lnSpc>
              <a:spcAft>
                <a:spcPts val="0"/>
              </a:spcAft>
            </a:pPr>
            <a:r>
              <a:rPr lang="fa-IR" sz="2000" dirty="0">
                <a:solidFill>
                  <a:srgbClr val="000000"/>
                </a:solidFill>
                <a:latin typeface="Times New Roman"/>
                <a:ea typeface="Times New Roman"/>
                <a:cs typeface="B Zar"/>
              </a:rPr>
              <a:t>(پس اگر از (دعوتت) روى برتابند (تو را نكوهشى نيست، زيرا ما) تو را بر آنان نگهبان نفرستاده‌ايم، بر عهدۀ تو جز رساندن(پيام دين) نيست (و اعتقاد قلبى و التزام عملى و جزاء دنيوى و اخروى آنها وظيفۀ تو نيست). </a:t>
            </a:r>
            <a:r>
              <a:rPr lang="fa-IR" sz="2000" dirty="0" smtClean="0">
                <a:solidFill>
                  <a:srgbClr val="FF0066"/>
                </a:solidFill>
                <a:latin typeface="Times New Roman"/>
                <a:ea typeface="Times New Roman"/>
                <a:cs typeface="B Zar"/>
              </a:rPr>
              <a:t> </a:t>
            </a:r>
            <a:endParaRPr lang="fa-IR" sz="2000" dirty="0" smtClean="0">
              <a:latin typeface="Times New Roman"/>
              <a:ea typeface="Times New Roman"/>
              <a:cs typeface="B Zar"/>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10240">
            <a:off x="344552" y="1171936"/>
            <a:ext cx="3070670" cy="2259683"/>
          </a:xfrm>
          <a:prstGeom prst="ellipse">
            <a:avLst/>
          </a:prstGeom>
          <a:ln>
            <a:noFill/>
          </a:ln>
          <a:effectLst>
            <a:softEdge rad="112500"/>
          </a:effectLst>
        </p:spPr>
      </p:pic>
    </p:spTree>
    <p:extLst>
      <p:ext uri="{BB962C8B-B14F-4D97-AF65-F5344CB8AC3E}">
        <p14:creationId xmlns:p14="http://schemas.microsoft.com/office/powerpoint/2010/main" val="10252257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2000"/>
                                        <p:tgtEl>
                                          <p:spTgt spid="3">
                                            <p:txEl>
                                              <p:pRg st="0" end="0"/>
                                            </p:txEl>
                                          </p:spTgt>
                                        </p:tgtEl>
                                      </p:cBhvr>
                                    </p:animEffect>
                                  </p:childTnLst>
                                </p:cTn>
                              </p:par>
                            </p:childTnLst>
                          </p:cTn>
                        </p:par>
                        <p:par>
                          <p:cTn id="23" fill="hold">
                            <p:stCondLst>
                              <p:cond delay="4000"/>
                            </p:stCondLst>
                            <p:childTnLst>
                              <p:par>
                                <p:cTn id="24" presetID="53" presetClass="entr" presetSubtype="16"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4">
                                            <p:txEl>
                                              <p:pRg st="0" end="0"/>
                                            </p:txEl>
                                          </p:spTgt>
                                        </p:tgtEl>
                                      </p:cBhvr>
                                    </p:animEffect>
                                  </p:childTnLst>
                                </p:cTn>
                              </p:par>
                            </p:childTnLst>
                          </p:cTn>
                        </p:par>
                        <p:par>
                          <p:cTn id="29" fill="hold">
                            <p:stCondLst>
                              <p:cond delay="45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2000" fill="hold"/>
                                        <p:tgtEl>
                                          <p:spTgt spid="2"/>
                                        </p:tgtEl>
                                        <p:attrNameLst>
                                          <p:attrName>ppt_w</p:attrName>
                                        </p:attrNameLst>
                                      </p:cBhvr>
                                      <p:tavLst>
                                        <p:tav tm="0">
                                          <p:val>
                                            <p:fltVal val="0"/>
                                          </p:val>
                                        </p:tav>
                                        <p:tav tm="100000">
                                          <p:val>
                                            <p:strVal val="#ppt_w"/>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Effect transition="in" filter="fade">
                                      <p:cBhvr>
                                        <p:cTn id="34" dur="2000"/>
                                        <p:tgtEl>
                                          <p:spTgt spid="2"/>
                                        </p:tgtEl>
                                      </p:cBhvr>
                                    </p:animEffect>
                                  </p:childTnLst>
                                </p:cTn>
                              </p:par>
                            </p:childTnLst>
                          </p:cTn>
                        </p:par>
                        <p:par>
                          <p:cTn id="35" fill="hold">
                            <p:stCondLst>
                              <p:cond delay="6500"/>
                            </p:stCondLst>
                            <p:childTnLst>
                              <p:par>
                                <p:cTn id="36" presetID="53" presetClass="entr" presetSubtype="16" fill="hold" grpId="0" nodeType="after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9"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0" dur="2000"/>
                                        <p:tgtEl>
                                          <p:spTgt spid="8">
                                            <p:txEl>
                                              <p:pRg st="0" end="0"/>
                                            </p:txEl>
                                          </p:spTgt>
                                        </p:tgtEl>
                                      </p:cBhvr>
                                    </p:animEffect>
                                  </p:childTnLst>
                                </p:cTn>
                              </p:par>
                            </p:childTnLst>
                          </p:cTn>
                        </p:par>
                        <p:par>
                          <p:cTn id="41" fill="hold">
                            <p:stCondLst>
                              <p:cond delay="8500"/>
                            </p:stCondLst>
                            <p:childTnLst>
                              <p:par>
                                <p:cTn id="42" presetID="53" presetClass="entr" presetSubtype="16" fill="hold" grpId="0" nodeType="after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p:cTn id="44"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5"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6" dur="2000"/>
                                        <p:tgtEl>
                                          <p:spTgt spid="8">
                                            <p:txEl>
                                              <p:pRg st="2" end="2"/>
                                            </p:txEl>
                                          </p:spTgt>
                                        </p:tgtEl>
                                      </p:cBhvr>
                                    </p:animEffect>
                                  </p:childTnLst>
                                </p:cTn>
                              </p:par>
                            </p:childTnLst>
                          </p:cTn>
                        </p:par>
                        <p:par>
                          <p:cTn id="47" fill="hold">
                            <p:stCondLst>
                              <p:cond delay="10500"/>
                            </p:stCondLst>
                            <p:childTnLst>
                              <p:par>
                                <p:cTn id="48" presetID="53" presetClass="entr" presetSubtype="16" fill="hold" grpId="0" nodeType="after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 calcmode="lin" valueType="num">
                                      <p:cBhvr>
                                        <p:cTn id="50" dur="2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1" dur="2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52" dur="2000"/>
                                        <p:tgtEl>
                                          <p:spTgt spid="8">
                                            <p:txEl>
                                              <p:pRg st="4" end="4"/>
                                            </p:txEl>
                                          </p:spTgt>
                                        </p:tgtEl>
                                      </p:cBhvr>
                                    </p:animEffect>
                                  </p:childTnLst>
                                </p:cTn>
                              </p:par>
                            </p:childTnLst>
                          </p:cTn>
                        </p:par>
                        <p:par>
                          <p:cTn id="53" fill="hold">
                            <p:stCondLst>
                              <p:cond delay="12500"/>
                            </p:stCondLst>
                            <p:childTnLst>
                              <p:par>
                                <p:cTn id="54" presetID="53" presetClass="entr" presetSubtype="16" fill="hold" grpId="0" nodeType="after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7"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8" dur="2000"/>
                                        <p:tgtEl>
                                          <p:spTgt spid="7">
                                            <p:txEl>
                                              <p:pRg st="0" end="0"/>
                                            </p:txEl>
                                          </p:spTgt>
                                        </p:tgtEl>
                                      </p:cBhvr>
                                    </p:animEffect>
                                  </p:childTnLst>
                                </p:cTn>
                              </p:par>
                            </p:childTnLst>
                          </p:cTn>
                        </p:par>
                        <p:par>
                          <p:cTn id="59" fill="hold">
                            <p:stCondLst>
                              <p:cond delay="14500"/>
                            </p:stCondLst>
                            <p:childTnLst>
                              <p:par>
                                <p:cTn id="60" presetID="53" presetClass="entr" presetSubtype="16" fill="hold" grpId="0" nodeType="after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 calcmode="lin" valueType="num">
                                      <p:cBhvr>
                                        <p:cTn id="62"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3"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64" dur="2000"/>
                                        <p:tgtEl>
                                          <p:spTgt spid="7">
                                            <p:txEl>
                                              <p:pRg st="2" end="2"/>
                                            </p:txEl>
                                          </p:spTgt>
                                        </p:tgtEl>
                                      </p:cBhvr>
                                    </p:animEffect>
                                  </p:childTnLst>
                                </p:cTn>
                              </p:par>
                            </p:childTnLst>
                          </p:cTn>
                        </p:par>
                        <p:par>
                          <p:cTn id="65" fill="hold">
                            <p:stCondLst>
                              <p:cond delay="16500"/>
                            </p:stCondLst>
                            <p:childTnLst>
                              <p:par>
                                <p:cTn id="66" presetID="53" presetClass="entr" presetSubtype="16" fill="hold" grpId="0" nodeType="after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p:cTn id="68" dur="2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9" dur="20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70"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animBg="1"/>
      <p:bldP spid="4" grpId="0" build="p"/>
      <p:bldP spid="8" grpId="0" build="p"/>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b6bf2ecd02b73aacac6f8983a2ddc6c25813aa4"/>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1.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3.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5.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7.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9.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d_4275_slide">
  <a:themeElements>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CCCC99"/>
        </a:lt1>
        <a:dk2>
          <a:srgbClr val="000000"/>
        </a:dk2>
        <a:lt2>
          <a:srgbClr val="666666"/>
        </a:lt2>
        <a:accent1>
          <a:srgbClr val="8C8C00"/>
        </a:accent1>
        <a:accent2>
          <a:srgbClr val="707039"/>
        </a:accent2>
        <a:accent3>
          <a:srgbClr val="E2E2CA"/>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99"/>
        </a:lt1>
        <a:dk2>
          <a:srgbClr val="000000"/>
        </a:dk2>
        <a:lt2>
          <a:srgbClr val="666666"/>
        </a:lt2>
        <a:accent1>
          <a:srgbClr val="664B1F"/>
        </a:accent1>
        <a:accent2>
          <a:srgbClr val="494080"/>
        </a:accent2>
        <a:accent3>
          <a:srgbClr val="E2E2CA"/>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99"/>
        </a:lt1>
        <a:dk2>
          <a:srgbClr val="000000"/>
        </a:dk2>
        <a:lt2>
          <a:srgbClr val="666666"/>
        </a:lt2>
        <a:accent1>
          <a:srgbClr val="595918"/>
        </a:accent1>
        <a:accent2>
          <a:srgbClr val="1F5566"/>
        </a:accent2>
        <a:accent3>
          <a:srgbClr val="E2E2CA"/>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C8C00"/>
        </a:accent1>
        <a:accent2>
          <a:srgbClr val="707039"/>
        </a:accent2>
        <a:accent3>
          <a:srgbClr val="FFFFFF"/>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F660A"/>
        </a:accent1>
        <a:accent2>
          <a:srgbClr val="594B12"/>
        </a:accent2>
        <a:accent3>
          <a:srgbClr val="FFFFFF"/>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664B1F"/>
        </a:accent1>
        <a:accent2>
          <a:srgbClr val="494080"/>
        </a:accent2>
        <a:accent3>
          <a:srgbClr val="FFFFFF"/>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95918"/>
        </a:accent1>
        <a:accent2>
          <a:srgbClr val="1F5566"/>
        </a:accent2>
        <a:accent3>
          <a:srgbClr val="FFFFFF"/>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CCCC99"/>
        </a:lt1>
        <a:dk2>
          <a:srgbClr val="000000"/>
        </a:dk2>
        <a:lt2>
          <a:srgbClr val="666666"/>
        </a:lt2>
        <a:accent1>
          <a:srgbClr val="8C8C00"/>
        </a:accent1>
        <a:accent2>
          <a:srgbClr val="707039"/>
        </a:accent2>
        <a:accent3>
          <a:srgbClr val="E2E2CA"/>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99"/>
        </a:lt1>
        <a:dk2>
          <a:srgbClr val="000000"/>
        </a:dk2>
        <a:lt2>
          <a:srgbClr val="666666"/>
        </a:lt2>
        <a:accent1>
          <a:srgbClr val="664B1F"/>
        </a:accent1>
        <a:accent2>
          <a:srgbClr val="494080"/>
        </a:accent2>
        <a:accent3>
          <a:srgbClr val="E2E2CA"/>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99"/>
        </a:lt1>
        <a:dk2>
          <a:srgbClr val="000000"/>
        </a:dk2>
        <a:lt2>
          <a:srgbClr val="666666"/>
        </a:lt2>
        <a:accent1>
          <a:srgbClr val="595918"/>
        </a:accent1>
        <a:accent2>
          <a:srgbClr val="1F5566"/>
        </a:accent2>
        <a:accent3>
          <a:srgbClr val="E2E2CA"/>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C8C00"/>
        </a:accent1>
        <a:accent2>
          <a:srgbClr val="707039"/>
        </a:accent2>
        <a:accent3>
          <a:srgbClr val="FFFFFF"/>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F660A"/>
        </a:accent1>
        <a:accent2>
          <a:srgbClr val="594B12"/>
        </a:accent2>
        <a:accent3>
          <a:srgbClr val="FFFFFF"/>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664B1F"/>
        </a:accent1>
        <a:accent2>
          <a:srgbClr val="494080"/>
        </a:accent2>
        <a:accent3>
          <a:srgbClr val="FFFFFF"/>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95918"/>
        </a:accent1>
        <a:accent2>
          <a:srgbClr val="1F5566"/>
        </a:accent2>
        <a:accent3>
          <a:srgbClr val="FFFFFF"/>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d_4275_slide">
  <a:themeElements>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CCCC99"/>
        </a:lt1>
        <a:dk2>
          <a:srgbClr val="000000"/>
        </a:dk2>
        <a:lt2>
          <a:srgbClr val="666666"/>
        </a:lt2>
        <a:accent1>
          <a:srgbClr val="8C8C00"/>
        </a:accent1>
        <a:accent2>
          <a:srgbClr val="707039"/>
        </a:accent2>
        <a:accent3>
          <a:srgbClr val="E2E2CA"/>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99"/>
        </a:lt1>
        <a:dk2>
          <a:srgbClr val="000000"/>
        </a:dk2>
        <a:lt2>
          <a:srgbClr val="666666"/>
        </a:lt2>
        <a:accent1>
          <a:srgbClr val="4F660A"/>
        </a:accent1>
        <a:accent2>
          <a:srgbClr val="594B12"/>
        </a:accent2>
        <a:accent3>
          <a:srgbClr val="E2E2CA"/>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99"/>
        </a:lt1>
        <a:dk2>
          <a:srgbClr val="000000"/>
        </a:dk2>
        <a:lt2>
          <a:srgbClr val="666666"/>
        </a:lt2>
        <a:accent1>
          <a:srgbClr val="664B1F"/>
        </a:accent1>
        <a:accent2>
          <a:srgbClr val="494080"/>
        </a:accent2>
        <a:accent3>
          <a:srgbClr val="E2E2CA"/>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99"/>
        </a:lt1>
        <a:dk2>
          <a:srgbClr val="000000"/>
        </a:dk2>
        <a:lt2>
          <a:srgbClr val="666666"/>
        </a:lt2>
        <a:accent1>
          <a:srgbClr val="595918"/>
        </a:accent1>
        <a:accent2>
          <a:srgbClr val="1F5566"/>
        </a:accent2>
        <a:accent3>
          <a:srgbClr val="E2E2CA"/>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C8C00"/>
        </a:accent1>
        <a:accent2>
          <a:srgbClr val="707039"/>
        </a:accent2>
        <a:accent3>
          <a:srgbClr val="FFFFFF"/>
        </a:accent3>
        <a:accent4>
          <a:srgbClr val="000000"/>
        </a:accent4>
        <a:accent5>
          <a:srgbClr val="C5C5AA"/>
        </a:accent5>
        <a:accent6>
          <a:srgbClr val="656533"/>
        </a:accent6>
        <a:hlink>
          <a:srgbClr val="515100"/>
        </a:hlink>
        <a:folHlink>
          <a:srgbClr val="333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F660A"/>
        </a:accent1>
        <a:accent2>
          <a:srgbClr val="594B12"/>
        </a:accent2>
        <a:accent3>
          <a:srgbClr val="FFFFFF"/>
        </a:accent3>
        <a:accent4>
          <a:srgbClr val="000000"/>
        </a:accent4>
        <a:accent5>
          <a:srgbClr val="B2B8AA"/>
        </a:accent5>
        <a:accent6>
          <a:srgbClr val="50430F"/>
        </a:accent6>
        <a:hlink>
          <a:srgbClr val="145366"/>
        </a:hlink>
        <a:folHlink>
          <a:srgbClr val="66660A"/>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664B1F"/>
        </a:accent1>
        <a:accent2>
          <a:srgbClr val="494080"/>
        </a:accent2>
        <a:accent3>
          <a:srgbClr val="FFFFFF"/>
        </a:accent3>
        <a:accent4>
          <a:srgbClr val="000000"/>
        </a:accent4>
        <a:accent5>
          <a:srgbClr val="B8B1AB"/>
        </a:accent5>
        <a:accent6>
          <a:srgbClr val="413973"/>
        </a:accent6>
        <a:hlink>
          <a:srgbClr val="595918"/>
        </a:hlink>
        <a:folHlink>
          <a:srgbClr val="662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95918"/>
        </a:accent1>
        <a:accent2>
          <a:srgbClr val="1F5566"/>
        </a:accent2>
        <a:accent3>
          <a:srgbClr val="FFFFFF"/>
        </a:accent3>
        <a:accent4>
          <a:srgbClr val="000000"/>
        </a:accent4>
        <a:accent5>
          <a:srgbClr val="B5B5AB"/>
        </a:accent5>
        <a:accent6>
          <a:srgbClr val="1B4C5C"/>
        </a:accent6>
        <a:hlink>
          <a:srgbClr val="663A1F"/>
        </a:hlink>
        <a:folHlink>
          <a:srgbClr val="56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aood (powershow.i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1">
        <a:spAutoFit/>
      </a:bodyPr>
      <a:lstStyle>
        <a:defPPr>
          <a:defRPr dirty="0"/>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ind_4275_slide</Template>
  <TotalTime>255</TotalTime>
  <Words>1712</Words>
  <Application>Microsoft Office PowerPoint</Application>
  <PresentationFormat>On-screen Show (4:3)</PresentationFormat>
  <Paragraphs>157</Paragraphs>
  <Slides>18</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B Titr</vt:lpstr>
      <vt:lpstr>Times New Roman</vt:lpstr>
      <vt:lpstr>Wingdings</vt:lpstr>
      <vt:lpstr>Constantia</vt:lpstr>
      <vt:lpstr>B Zar</vt:lpstr>
      <vt:lpstr>Calibri</vt:lpstr>
      <vt:lpstr>Traditional Arabic</vt:lpstr>
      <vt:lpstr>Arial</vt:lpstr>
      <vt:lpstr>B Yekan</vt:lpstr>
      <vt:lpstr>Wingdings 2</vt:lpstr>
      <vt:lpstr>ind_4275_slide</vt:lpstr>
      <vt:lpstr>1_Default Design</vt:lpstr>
      <vt:lpstr>1_ind_4275_slide</vt:lpstr>
      <vt:lpstr>Saood (powershow.ir)</vt:lpstr>
      <vt:lpstr>PowerPoint Presentation</vt:lpstr>
      <vt:lpstr>کرونا و مقایسه کرامت انسانی  در نظام مردمسالاری دینی و لیبرال سرمایه­داری </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PowerPoint Presentation</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1382</dc:creator>
  <cp:lastModifiedBy>Windows User</cp:lastModifiedBy>
  <cp:revision>28</cp:revision>
  <dcterms:created xsi:type="dcterms:W3CDTF">2016-03-27T14:27:22Z</dcterms:created>
  <dcterms:modified xsi:type="dcterms:W3CDTF">2020-05-09T06:13:34Z</dcterms:modified>
</cp:coreProperties>
</file>