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 id="2147483672" r:id="rId3"/>
  </p:sldMasterIdLst>
  <p:notesMasterIdLst>
    <p:notesMasterId r:id="rId22"/>
  </p:notesMasterIdLst>
  <p:sldIdLst>
    <p:sldId id="256" r:id="rId4"/>
    <p:sldId id="262" r:id="rId5"/>
    <p:sldId id="257" r:id="rId6"/>
    <p:sldId id="276" r:id="rId7"/>
    <p:sldId id="277" r:id="rId8"/>
    <p:sldId id="278" r:id="rId9"/>
    <p:sldId id="279" r:id="rId10"/>
    <p:sldId id="281" r:id="rId11"/>
    <p:sldId id="282" r:id="rId12"/>
    <p:sldId id="283" r:id="rId13"/>
    <p:sldId id="284" r:id="rId14"/>
    <p:sldId id="285" r:id="rId15"/>
    <p:sldId id="286" r:id="rId16"/>
    <p:sldId id="287" r:id="rId17"/>
    <p:sldId id="289" r:id="rId18"/>
    <p:sldId id="290" r:id="rId19"/>
    <p:sldId id="291"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256"/>
          </p14:sldIdLst>
        </p14:section>
        <p14:section name="Design, Impress, Work Together" id="{B9B51309-D148-4332-87C2-07BE32FBCA3B}">
          <p14:sldIdLst>
            <p14:sldId id="262"/>
            <p14:sldId id="257"/>
            <p14:sldId id="276"/>
            <p14:sldId id="277"/>
            <p14:sldId id="278"/>
            <p14:sldId id="279"/>
            <p14:sldId id="281"/>
            <p14:sldId id="282"/>
            <p14:sldId id="283"/>
          </p14:sldIdLst>
        </p14:section>
        <p14:section name="Learn More" id="{2CC34DB2-6590-42C0-AD4B-A04C6060184E}">
          <p14:sldIdLst>
            <p14:sldId id="284"/>
            <p14:sldId id="285"/>
            <p14:sldId id="286"/>
            <p14:sldId id="287"/>
            <p14:sldId id="289"/>
            <p14:sldId id="290"/>
            <p14:sldId id="291"/>
            <p14:sldId id="29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D5A2"/>
    <a:srgbClr val="ECE1CA"/>
    <a:srgbClr val="734F29"/>
    <a:srgbClr val="DD462F"/>
    <a:srgbClr val="DD482F"/>
    <a:srgbClr val="D24726"/>
    <a:srgbClr val="D2B4A6"/>
    <a:srgbClr val="AEB785"/>
    <a:srgbClr val="3B3026"/>
    <a:srgbClr val="795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5" autoAdjust="0"/>
    <p:restoredTop sz="94280" autoAdjust="0"/>
  </p:normalViewPr>
  <p:slideViewPr>
    <p:cSldViewPr snapToGrid="0">
      <p:cViewPr varScale="1">
        <p:scale>
          <a:sx n="78" d="100"/>
          <a:sy n="78" d="100"/>
        </p:scale>
        <p:origin x="78" y="7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5/13/2020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1</a:t>
            </a:fld>
            <a:endParaRPr lang="en-US"/>
          </a:p>
        </p:txBody>
      </p:sp>
    </p:spTree>
    <p:extLst>
      <p:ext uri="{BB962C8B-B14F-4D97-AF65-F5344CB8AC3E}">
        <p14:creationId xmlns:p14="http://schemas.microsoft.com/office/powerpoint/2010/main" val="1011769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838200" y="2061006"/>
            <a:ext cx="10515600" cy="2387600"/>
          </a:xfrm>
        </p:spPr>
        <p:txBody>
          <a:bodyPr anchor="b">
            <a:normAutofit/>
          </a:bodyPr>
          <a:lstStyle>
            <a:lvl1pPr algn="l">
              <a:defRPr sz="54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38202" y="5110609"/>
            <a:ext cx="6705599" cy="1137793"/>
          </a:xfrm>
        </p:spPr>
        <p:txBody>
          <a:bodyPr>
            <a:normAutofit/>
          </a:bodyPr>
          <a:lstStyle>
            <a:lvl1pPr marL="0" indent="0" algn="l">
              <a:lnSpc>
                <a:spcPct val="150000"/>
              </a:lnSpc>
              <a:spcBef>
                <a:spcPts val="600"/>
              </a:spcBef>
              <a:buNone/>
              <a:defRPr sz="2800">
                <a:solidFill>
                  <a:srgbClr val="D2472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EEBAAA-29B5-4AF5-BC5F-7E580C29002D}" type="datetimeFigureOut">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4866468"/>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18549498"/>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EEBAAA-29B5-4AF5-BC5F-7E580C29002D}" type="datetimeFigureOut">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96921339"/>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Vertical Title 1"/>
          <p:cNvSpPr>
            <a:spLocks noGrp="1"/>
          </p:cNvSpPr>
          <p:nvPr>
            <p:ph type="title" orient="vert"/>
          </p:nvPr>
        </p:nvSpPr>
        <p:spPr>
          <a:xfrm>
            <a:off x="10215419" y="365125"/>
            <a:ext cx="1819564" cy="5811838"/>
          </a:xfrm>
        </p:spPr>
        <p:txBody>
          <a:bodyPr vert="eaVert" anchor="b">
            <a:normAutofit/>
          </a:bodyPr>
          <a:lstStyle>
            <a:lvl1pPr>
              <a:defRPr sz="3600">
                <a:solidFill>
                  <a:schemeClr val="bg1"/>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EEBAAA-29B5-4AF5-BC5F-7E580C29002D}" type="datetimeFigureOut">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10095346" y="0"/>
            <a:ext cx="2096655" cy="6858000"/>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02266631"/>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8" descr="H:\Abzar\ابزارهای فتوشاپ\وکتور\ترنج\Eslimi_Vector_Toranj_22[Www.Torobche.Com]\Eslimi_Vector_Toranj_22[Www.Torobche.Com].png"/>
          <p:cNvPicPr>
            <a:picLocks noChangeAspect="1" noChangeArrowheads="1"/>
          </p:cNvPicPr>
          <p:nvPr userDrawn="1"/>
        </p:nvPicPr>
        <p:blipFill>
          <a:blip r:embed="rId2">
            <a:lum contrast="20000"/>
          </a:blip>
          <a:srcRect r="49738"/>
          <a:stretch>
            <a:fillRect/>
          </a:stretch>
        </p:blipFill>
        <p:spPr bwMode="auto">
          <a:xfrm>
            <a:off x="160867" y="2527300"/>
            <a:ext cx="1464733" cy="2184400"/>
          </a:xfrm>
          <a:prstGeom prst="rect">
            <a:avLst/>
          </a:prstGeom>
          <a:noFill/>
          <a:effectLst>
            <a:outerShdw blurRad="63500" sx="102000" sy="102000" algn="ctr" rotWithShape="0">
              <a:prstClr val="black">
                <a:alpha val="40000"/>
              </a:prstClr>
            </a:outerShdw>
          </a:effectLst>
        </p:spPr>
      </p:pic>
      <p:sp>
        <p:nvSpPr>
          <p:cNvPr id="3" name="TextBox 6"/>
          <p:cNvSpPr txBox="1">
            <a:spLocks noChangeArrowheads="1"/>
          </p:cNvSpPr>
          <p:nvPr userDrawn="1"/>
        </p:nvSpPr>
        <p:spPr bwMode="auto">
          <a:xfrm>
            <a:off x="2032001" y="-4763"/>
            <a:ext cx="8496300" cy="701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sz="45000" smtClean="0">
                <a:solidFill>
                  <a:prstClr val="black"/>
                </a:solidFill>
                <a:latin typeface="110_Besmellah_1(MRT)" pitchFamily="2" charset="0"/>
              </a:rPr>
              <a:t>s</a:t>
            </a:r>
          </a:p>
        </p:txBody>
      </p:sp>
      <p:pic>
        <p:nvPicPr>
          <p:cNvPr id="4" name="Picture 8" descr="H:\Abzar\ابزارهای فتوشاپ\وکتور\ترنج\Eslimi_Vector_Toranj_22[Www.Torobche.Com]\Eslimi_Vector_Toranj_22[Www.Torobche.Com].png"/>
          <p:cNvPicPr>
            <a:picLocks noChangeAspect="1" noChangeArrowheads="1"/>
          </p:cNvPicPr>
          <p:nvPr userDrawn="1"/>
        </p:nvPicPr>
        <p:blipFill>
          <a:blip r:embed="rId3">
            <a:lum contrast="20000"/>
            <a:extLst>
              <a:ext uri="{28A0092B-C50C-407E-A947-70E740481C1C}">
                <a14:useLocalDpi xmlns:a14="http://schemas.microsoft.com/office/drawing/2010/main" val="0"/>
              </a:ext>
            </a:extLst>
          </a:blip>
          <a:srcRect l="49738"/>
          <a:stretch>
            <a:fillRect/>
          </a:stretch>
        </p:blipFill>
        <p:spPr bwMode="auto">
          <a:xfrm>
            <a:off x="10566400" y="2527300"/>
            <a:ext cx="1464733" cy="2184400"/>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405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4" name="Picture 3" descr="C:\Users\Shahadat\Desktop\22.png"/>
          <p:cNvPicPr>
            <a:picLocks noChangeAspect="1" noChangeArrowheads="1"/>
          </p:cNvPicPr>
          <p:nvPr userDrawn="1"/>
        </p:nvPicPr>
        <p:blipFill>
          <a:blip r:embed="rId2">
            <a:duotone>
              <a:schemeClr val="accent6">
                <a:shade val="45000"/>
                <a:satMod val="135000"/>
              </a:schemeClr>
              <a:prstClr val="white"/>
            </a:duotone>
          </a:blip>
          <a:srcRect l="14228" t="19209" b="23162"/>
          <a:stretch>
            <a:fillRect/>
          </a:stretch>
        </p:blipFill>
        <p:spPr bwMode="auto">
          <a:xfrm>
            <a:off x="711200" y="4572000"/>
            <a:ext cx="11074400" cy="1752600"/>
          </a:xfrm>
          <a:prstGeom prst="rect">
            <a:avLst/>
          </a:prstGeom>
          <a:noFill/>
          <a:effectLst/>
        </p:spPr>
      </p:pic>
      <p:pic>
        <p:nvPicPr>
          <p:cNvPr id="5" name="Picture 4" descr="C:\Users\Shahadat\Desktop\22.png"/>
          <p:cNvPicPr>
            <a:picLocks noChangeAspect="1" noChangeArrowheads="1"/>
          </p:cNvPicPr>
          <p:nvPr userDrawn="1"/>
        </p:nvPicPr>
        <p:blipFill>
          <a:blip r:embed="rId2">
            <a:duotone>
              <a:schemeClr val="accent6">
                <a:shade val="45000"/>
                <a:satMod val="135000"/>
              </a:schemeClr>
              <a:prstClr val="white"/>
            </a:duotone>
          </a:blip>
          <a:srcRect l="14228" t="19209" b="23162"/>
          <a:stretch>
            <a:fillRect/>
          </a:stretch>
        </p:blipFill>
        <p:spPr bwMode="auto">
          <a:xfrm>
            <a:off x="1727201" y="2514600"/>
            <a:ext cx="8989484" cy="2133600"/>
          </a:xfrm>
          <a:prstGeom prst="rect">
            <a:avLst/>
          </a:prstGeom>
          <a:noFill/>
          <a:effectLst>
            <a:outerShdw blurRad="50800" dist="38100" dir="16200000" rotWithShape="0">
              <a:prstClr val="black">
                <a:alpha val="40000"/>
              </a:prstClr>
            </a:outerShdw>
          </a:effectLst>
        </p:spPr>
      </p:pic>
      <p:pic>
        <p:nvPicPr>
          <p:cNvPr id="6" name="Picture 8" descr="H:\Abzar\ابزارهای فتوشاپ\وکتور\ترنج\Eslimi_Vector_Toranj_22[Www.Torobche.Com]\Eslimi_Vector_Toranj_22[Www.Torobche.Com].png"/>
          <p:cNvPicPr>
            <a:picLocks noChangeAspect="1" noChangeArrowheads="1"/>
          </p:cNvPicPr>
          <p:nvPr userDrawn="1"/>
        </p:nvPicPr>
        <p:blipFill>
          <a:blip r:embed="rId3">
            <a:lum contrast="10000"/>
          </a:blip>
          <a:srcRect r="49738"/>
          <a:stretch>
            <a:fillRect/>
          </a:stretch>
        </p:blipFill>
        <p:spPr bwMode="auto">
          <a:xfrm>
            <a:off x="914401" y="2895600"/>
            <a:ext cx="918633" cy="1371600"/>
          </a:xfrm>
          <a:prstGeom prst="rect">
            <a:avLst/>
          </a:prstGeom>
          <a:noFill/>
          <a:effectLst>
            <a:outerShdw blurRad="63500" sx="102000" sy="102000" algn="ctr" rotWithShape="0">
              <a:prstClr val="black">
                <a:alpha val="40000"/>
              </a:prstClr>
            </a:outerShdw>
          </a:effectLst>
        </p:spPr>
      </p:pic>
      <p:pic>
        <p:nvPicPr>
          <p:cNvPr id="7" name="Picture 6" descr="H:\Abzar\ابزارهای فتوشاپ\وکتور\ترنج\Eslimi_Vector_Toranj_22[Www.Torobche.Com]\Eslimi_Vector_Toranj_22[Www.Torobche.Com].png"/>
          <p:cNvPicPr>
            <a:picLocks noChangeAspect="1" noChangeArrowheads="1"/>
          </p:cNvPicPr>
          <p:nvPr userDrawn="1"/>
        </p:nvPicPr>
        <p:blipFill>
          <a:blip r:embed="rId4">
            <a:lum contrast="10000"/>
            <a:extLst>
              <a:ext uri="{28A0092B-C50C-407E-A947-70E740481C1C}">
                <a14:useLocalDpi xmlns:a14="http://schemas.microsoft.com/office/drawing/2010/main" val="0"/>
              </a:ext>
            </a:extLst>
          </a:blip>
          <a:srcRect l="49738"/>
          <a:stretch>
            <a:fillRect/>
          </a:stretch>
        </p:blipFill>
        <p:spPr bwMode="auto">
          <a:xfrm>
            <a:off x="10358968" y="2895600"/>
            <a:ext cx="918633" cy="1371600"/>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Abzar\ابزارهای فتوشاپ\وکتور\ترنج\Eslimi_Vector_Toranj_22[Www.Torobche.Com]\Eslimi_Vector_Toranj_22[Www.Torobche.Com].png"/>
          <p:cNvPicPr>
            <a:picLocks noChangeAspect="1" noChangeArrowheads="1"/>
          </p:cNvPicPr>
          <p:nvPr userDrawn="1"/>
        </p:nvPicPr>
        <p:blipFill>
          <a:blip r:embed="rId5">
            <a:lum contrast="10000"/>
          </a:blip>
          <a:srcRect t="50000"/>
          <a:stretch>
            <a:fillRect/>
          </a:stretch>
        </p:blipFill>
        <p:spPr bwMode="auto">
          <a:xfrm>
            <a:off x="1727200" y="0"/>
            <a:ext cx="8940800" cy="3352800"/>
          </a:xfrm>
          <a:prstGeom prst="rect">
            <a:avLst/>
          </a:prstGeom>
          <a:noFill/>
          <a:effectLst>
            <a:outerShdw blurRad="50800" dist="38100" dir="5400000" algn="t" rotWithShape="0">
              <a:prstClr val="black">
                <a:alpha val="40000"/>
              </a:prstClr>
            </a:outerShdw>
          </a:effectLst>
        </p:spPr>
      </p:pic>
      <p:sp>
        <p:nvSpPr>
          <p:cNvPr id="3" name="Text Placeholder 2"/>
          <p:cNvSpPr>
            <a:spLocks noGrp="1"/>
          </p:cNvSpPr>
          <p:nvPr>
            <p:ph type="body" idx="1"/>
          </p:nvPr>
        </p:nvSpPr>
        <p:spPr>
          <a:xfrm>
            <a:off x="1117600" y="4724400"/>
            <a:ext cx="10058400" cy="1371600"/>
          </a:xfrm>
          <a:ln>
            <a:noFill/>
            <a:prstDash val="sysDot"/>
          </a:ln>
        </p:spPr>
        <p:txBody>
          <a:bodyPr anchor="b">
            <a:normAutofit/>
          </a:bodyPr>
          <a:lstStyle>
            <a:lvl1pPr marL="0" indent="0" algn="r" rtl="1">
              <a:buNone/>
              <a:defRPr lang="en-US" sz="1800" b="0" kern="1200" baseline="0" dirty="0" smtClean="0">
                <a:solidFill>
                  <a:schemeClr val="tx1">
                    <a:lumMod val="65000"/>
                    <a:lumOff val="35000"/>
                  </a:schemeClr>
                </a:solidFill>
                <a:latin typeface="+mn-lt"/>
                <a:ea typeface="+mn-ea"/>
                <a:cs typeface="B Yekan" pitchFamily="2" charset="-7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Title 1"/>
          <p:cNvSpPr>
            <a:spLocks noGrp="1"/>
          </p:cNvSpPr>
          <p:nvPr>
            <p:ph type="ctrTitle"/>
          </p:nvPr>
        </p:nvSpPr>
        <p:spPr>
          <a:xfrm>
            <a:off x="1828800" y="2743200"/>
            <a:ext cx="8534400" cy="1676400"/>
          </a:xfrm>
          <a:noFill/>
          <a:ln w="15875" cap="flat">
            <a:noFill/>
            <a:prstDash val="sysDash"/>
            <a:round/>
          </a:ln>
        </p:spPr>
        <p:style>
          <a:lnRef idx="2">
            <a:schemeClr val="accent3"/>
          </a:lnRef>
          <a:fillRef idx="1">
            <a:schemeClr val="lt1"/>
          </a:fillRef>
          <a:effectRef idx="0">
            <a:schemeClr val="accent3"/>
          </a:effectRef>
          <a:fontRef idx="none"/>
        </p:style>
        <p:txBody>
          <a:bodyPr/>
          <a:lstStyle>
            <a:lvl1pPr rtl="1">
              <a:defRPr baseline="0">
                <a:effectLst>
                  <a:outerShdw blurRad="38100" dist="38100" dir="2700000" algn="tl">
                    <a:srgbClr val="000000">
                      <a:alpha val="43137"/>
                    </a:srgbClr>
                  </a:outerShdw>
                </a:effectLst>
                <a:cs typeface="A  Mitra_1 (MRT)" pitchFamily="2" charset="-78"/>
              </a:defRPr>
            </a:lvl1pPr>
          </a:lstStyle>
          <a:p>
            <a:r>
              <a:rPr lang="en-US" smtClean="0"/>
              <a:t>Click to edit Master title style</a:t>
            </a:r>
            <a:endParaRPr lang="en-US" dirty="0"/>
          </a:p>
        </p:txBody>
      </p:sp>
      <p:sp>
        <p:nvSpPr>
          <p:cNvPr id="9" name="Footer Placeholder 4"/>
          <p:cNvSpPr>
            <a:spLocks noGrp="1"/>
          </p:cNvSpPr>
          <p:nvPr>
            <p:ph type="ftr" sz="quarter" idx="10"/>
          </p:nvPr>
        </p:nvSpPr>
        <p:spPr/>
        <p:txBody>
          <a:bodyPr/>
          <a:lstStyle>
            <a:lvl1pPr>
              <a:defRPr/>
            </a:lvl1pPr>
          </a:lstStyle>
          <a:p>
            <a:pPr>
              <a:defRPr/>
            </a:pPr>
            <a:r>
              <a:rPr lang="en-US">
                <a:solidFill>
                  <a:prstClr val="black">
                    <a:tint val="75000"/>
                  </a:prstClr>
                </a:solidFill>
              </a:rPr>
              <a:t>www.aseman313.ir</a:t>
            </a:r>
          </a:p>
        </p:txBody>
      </p:sp>
    </p:spTree>
    <p:extLst>
      <p:ext uri="{BB962C8B-B14F-4D97-AF65-F5344CB8AC3E}">
        <p14:creationId xmlns:p14="http://schemas.microsoft.com/office/powerpoint/2010/main" val="1009489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95000"/>
            <a:lum bright="-16000" contrast="41000"/>
          </a:blip>
          <a:srcRect/>
          <a:stretch>
            <a:fillRect r="-30000"/>
          </a:stretch>
        </a:blipFill>
        <a:effectLst/>
      </p:bgPr>
    </p:bg>
    <p:spTree>
      <p:nvGrpSpPr>
        <p:cNvPr id="1" name=""/>
        <p:cNvGrpSpPr/>
        <p:nvPr/>
      </p:nvGrpSpPr>
      <p:grpSpPr>
        <a:xfrm>
          <a:off x="0" y="0"/>
          <a:ext cx="0" cy="0"/>
          <a:chOff x="0" y="0"/>
          <a:chExt cx="0" cy="0"/>
        </a:xfrm>
      </p:grpSpPr>
      <p:pic>
        <p:nvPicPr>
          <p:cNvPr id="4" name="Picture 3" descr="H:\Abzar\ابزارهای فتوشاپ\وکتور\ترنج\Eslimi-Cadre-Vector-1-(Www.Torobche.Com)\23333333.png"/>
          <p:cNvPicPr>
            <a:picLocks noChangeAspect="1" noChangeArrowheads="1"/>
          </p:cNvPicPr>
          <p:nvPr userDrawn="1"/>
        </p:nvPicPr>
        <p:blipFill>
          <a:blip r:embed="rId3">
            <a:lum bright="-10000" contrast="20000"/>
          </a:blip>
          <a:srcRect/>
          <a:stretch>
            <a:fillRect/>
          </a:stretch>
        </p:blipFill>
        <p:spPr bwMode="auto">
          <a:xfrm>
            <a:off x="984251" y="1262064"/>
            <a:ext cx="10293349" cy="2166937"/>
          </a:xfrm>
          <a:prstGeom prst="rect">
            <a:avLst/>
          </a:prstGeom>
          <a:noFill/>
          <a:effectLst>
            <a:outerShdw blurRad="50800" dist="38100" dir="16200000" rotWithShape="0">
              <a:prstClr val="black">
                <a:alpha val="40000"/>
              </a:prstClr>
            </a:outerShdw>
          </a:effectLst>
        </p:spPr>
      </p:pic>
      <p:pic>
        <p:nvPicPr>
          <p:cNvPr id="5" name="Picture 10" descr="C:\Users\Shahadat\Desktop\22.png"/>
          <p:cNvPicPr>
            <a:picLocks noChangeAspect="1" noChangeArrowheads="1"/>
          </p:cNvPicPr>
          <p:nvPr userDrawn="1"/>
        </p:nvPicPr>
        <p:blipFill>
          <a:blip r:embed="rId4">
            <a:duotone>
              <a:schemeClr val="accent6">
                <a:shade val="45000"/>
                <a:satMod val="135000"/>
              </a:schemeClr>
              <a:prstClr val="white"/>
            </a:duotone>
          </a:blip>
          <a:srcRect l="14228" t="19209" b="23162"/>
          <a:stretch>
            <a:fillRect/>
          </a:stretch>
        </p:blipFill>
        <p:spPr bwMode="auto">
          <a:xfrm>
            <a:off x="1320800" y="3657602"/>
            <a:ext cx="9956800" cy="2285999"/>
          </a:xfrm>
          <a:prstGeom prst="rect">
            <a:avLst/>
          </a:prstGeom>
          <a:noFill/>
          <a:effectLst>
            <a:outerShdw blurRad="50800" dist="38100" dir="16200000" rotWithShape="0">
              <a:prstClr val="black">
                <a:alpha val="40000"/>
              </a:prstClr>
            </a:outerShdw>
          </a:effectLst>
        </p:spPr>
      </p:pic>
      <p:pic>
        <p:nvPicPr>
          <p:cNvPr id="6" name="Picture 24" descr="H:\Abzar\ابزارهای فتوشاپ\وکتور\ترنج\Eslimi_Vector_Toranj_22[Www.Torobche.Com]\بلل.png"/>
          <p:cNvPicPr>
            <a:picLocks noChangeAspect="1" noChangeArrowheads="1"/>
          </p:cNvPicPr>
          <p:nvPr userDrawn="1"/>
        </p:nvPicPr>
        <p:blipFill>
          <a:blip r:embed="rId5">
            <a:extLst>
              <a:ext uri="{28A0092B-C50C-407E-A947-70E740481C1C}">
                <a14:useLocalDpi xmlns:a14="http://schemas.microsoft.com/office/drawing/2010/main" val="0"/>
              </a:ext>
            </a:extLst>
          </a:blip>
          <a:srcRect t="15826" r="49640" b="19424"/>
          <a:stretch>
            <a:fillRect/>
          </a:stretch>
        </p:blipFill>
        <p:spPr bwMode="auto">
          <a:xfrm>
            <a:off x="5080000" y="0"/>
            <a:ext cx="711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Abzar\ابزارهای فتوشاپ\وکتور\ترنج\Eslimi_Vector_Toranj_22[Www.Torobche.Com]\Eslimi_Vector_Toranj_22[Www.Torobche.Com].png"/>
          <p:cNvPicPr>
            <a:picLocks noChangeAspect="1" noChangeArrowheads="1"/>
          </p:cNvPicPr>
          <p:nvPr userDrawn="1"/>
        </p:nvPicPr>
        <p:blipFill>
          <a:blip r:embed="rId6">
            <a:lum contrast="10000"/>
            <a:extLst>
              <a:ext uri="{28A0092B-C50C-407E-A947-70E740481C1C}">
                <a14:useLocalDpi xmlns:a14="http://schemas.microsoft.com/office/drawing/2010/main" val="0"/>
              </a:ext>
            </a:extLst>
          </a:blip>
          <a:srcRect l="49738"/>
          <a:stretch>
            <a:fillRect/>
          </a:stretch>
        </p:blipFill>
        <p:spPr bwMode="auto">
          <a:xfrm>
            <a:off x="10871201" y="3962401"/>
            <a:ext cx="1028700" cy="1622425"/>
          </a:xfrm>
          <a:prstGeom prst="rect">
            <a:avLst/>
          </a:prstGeom>
          <a:noFill/>
          <a:ln>
            <a:noFill/>
          </a:ln>
          <a:effectLst>
            <a:outerShdw blurRad="63500" sx="102000" sy="1020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Abzar\ابزارهای فتوشاپ\وکتور\ترنج\Eslimi_Vector_Toranj_22[Www.Torobche.Com]\Eslimi_Vector_Toranj_22[Www.Torobche.Com].png"/>
          <p:cNvPicPr>
            <a:picLocks noChangeAspect="1" noChangeArrowheads="1"/>
          </p:cNvPicPr>
          <p:nvPr userDrawn="1"/>
        </p:nvPicPr>
        <p:blipFill>
          <a:blip r:embed="rId7">
            <a:lum contrast="10000"/>
          </a:blip>
          <a:srcRect r="49738"/>
          <a:stretch>
            <a:fillRect/>
          </a:stretch>
        </p:blipFill>
        <p:spPr bwMode="auto">
          <a:xfrm>
            <a:off x="406401" y="3962401"/>
            <a:ext cx="1028700" cy="1622425"/>
          </a:xfrm>
          <a:prstGeom prst="rect">
            <a:avLst/>
          </a:prstGeom>
          <a:noFill/>
          <a:effectLst>
            <a:outerShdw blurRad="63500" sx="102000" sy="102000" algn="ctr" rotWithShape="0">
              <a:prstClr val="black">
                <a:alpha val="40000"/>
              </a:prstClr>
            </a:outerShdw>
          </a:effectLst>
        </p:spPr>
      </p:pic>
      <p:sp>
        <p:nvSpPr>
          <p:cNvPr id="9" name="TextBox 10"/>
          <p:cNvSpPr txBox="1">
            <a:spLocks noChangeArrowheads="1"/>
          </p:cNvSpPr>
          <p:nvPr userDrawn="1"/>
        </p:nvSpPr>
        <p:spPr bwMode="auto">
          <a:xfrm rot="5400000">
            <a:off x="11534776" y="6331178"/>
            <a:ext cx="11430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r>
              <a:rPr lang="en-US" sz="800" smtClean="0">
                <a:solidFill>
                  <a:srgbClr val="996600"/>
                </a:solidFill>
              </a:rPr>
              <a:t>www.aseman313.ir</a:t>
            </a:r>
          </a:p>
        </p:txBody>
      </p:sp>
      <p:sp>
        <p:nvSpPr>
          <p:cNvPr id="2" name="Title 1"/>
          <p:cNvSpPr>
            <a:spLocks noGrp="1"/>
          </p:cNvSpPr>
          <p:nvPr>
            <p:ph type="ctrTitle"/>
          </p:nvPr>
        </p:nvSpPr>
        <p:spPr>
          <a:xfrm>
            <a:off x="1524000" y="1672824"/>
            <a:ext cx="9245600" cy="1375176"/>
          </a:xfrm>
          <a:noFill/>
          <a:ln w="15875" cap="flat">
            <a:noFill/>
            <a:prstDash val="sysDash"/>
            <a:round/>
          </a:ln>
        </p:spPr>
        <p:style>
          <a:lnRef idx="2">
            <a:schemeClr val="accent3"/>
          </a:lnRef>
          <a:fillRef idx="1">
            <a:schemeClr val="lt1"/>
          </a:fillRef>
          <a:effectRef idx="0">
            <a:schemeClr val="accent3"/>
          </a:effectRef>
          <a:fontRef idx="none"/>
        </p:style>
        <p:txBody>
          <a:bodyPr/>
          <a:lstStyle>
            <a:lvl1pPr rtl="1">
              <a:defRPr baseline="0">
                <a:effectLst>
                  <a:outerShdw blurRad="38100" dist="38100" dir="2700000" algn="tl">
                    <a:srgbClr val="000000">
                      <a:alpha val="43137"/>
                    </a:srgbClr>
                  </a:outerShdw>
                </a:effectLst>
                <a:cs typeface="A  Mitra_1 (MRT)" pitchFamily="2" charset="-78"/>
              </a:defRPr>
            </a:lvl1pPr>
          </a:lstStyle>
          <a:p>
            <a:r>
              <a:rPr lang="en-US" smtClean="0"/>
              <a:t>Click to edit Master title style</a:t>
            </a:r>
            <a:endParaRPr lang="en-US" dirty="0"/>
          </a:p>
        </p:txBody>
      </p:sp>
      <p:sp>
        <p:nvSpPr>
          <p:cNvPr id="3" name="Subtitle 2"/>
          <p:cNvSpPr>
            <a:spLocks noGrp="1"/>
          </p:cNvSpPr>
          <p:nvPr>
            <p:ph type="subTitle" idx="1"/>
          </p:nvPr>
        </p:nvSpPr>
        <p:spPr>
          <a:xfrm>
            <a:off x="1524001" y="3886200"/>
            <a:ext cx="9245600" cy="1752600"/>
          </a:xfrm>
          <a:ln w="9525">
            <a:noFill/>
            <a:prstDash val="dash"/>
          </a:ln>
        </p:spPr>
        <p:txBody>
          <a:bodyPr>
            <a:normAutofit/>
          </a:bodyPr>
          <a:lstStyle>
            <a:lvl1pPr marL="0" indent="0" algn="ctr">
              <a:buNone/>
              <a:defRPr sz="2400" baseline="0">
                <a:solidFill>
                  <a:schemeClr val="tx1">
                    <a:lumMod val="75000"/>
                    <a:lumOff val="25000"/>
                  </a:schemeClr>
                </a:solidFill>
                <a:cs typeface="B Yekan"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ooter Placeholder 22"/>
          <p:cNvSpPr>
            <a:spLocks noGrp="1"/>
          </p:cNvSpPr>
          <p:nvPr>
            <p:ph type="ftr" sz="quarter" idx="10"/>
          </p:nvPr>
        </p:nvSpPr>
        <p:spPr>
          <a:xfrm>
            <a:off x="4165600" y="6324600"/>
            <a:ext cx="3860800" cy="381000"/>
          </a:xfrm>
        </p:spPr>
        <p:txBody>
          <a:bodyPr/>
          <a:lstStyle>
            <a:lvl1pPr>
              <a:defRPr sz="800" dirty="0" smtClean="0"/>
            </a:lvl1pPr>
          </a:lstStyle>
          <a:p>
            <a:pPr>
              <a:defRPr/>
            </a:pPr>
            <a:r>
              <a:rPr lang="en-US">
                <a:solidFill>
                  <a:prstClr val="black">
                    <a:tint val="75000"/>
                  </a:prstClr>
                </a:solidFill>
              </a:rPr>
              <a:t>www.aseman313.ir</a:t>
            </a:r>
          </a:p>
        </p:txBody>
      </p:sp>
    </p:spTree>
    <p:extLst>
      <p:ext uri="{BB962C8B-B14F-4D97-AF65-F5344CB8AC3E}">
        <p14:creationId xmlns:p14="http://schemas.microsoft.com/office/powerpoint/2010/main" val="1687925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2" descr="C:\Users\Shahadat\Desktop\11233.png"/>
          <p:cNvPicPr>
            <a:picLocks noChangeAspect="1" noChangeArrowheads="1"/>
          </p:cNvPicPr>
          <p:nvPr userDrawn="1"/>
        </p:nvPicPr>
        <p:blipFill>
          <a:blip r:embed="rId2">
            <a:duotone>
              <a:schemeClr val="accent6">
                <a:shade val="45000"/>
                <a:satMod val="135000"/>
              </a:schemeClr>
              <a:prstClr val="white"/>
            </a:duotone>
          </a:blip>
          <a:srcRect l="2542" r="847"/>
          <a:stretch>
            <a:fillRect/>
          </a:stretch>
        </p:blipFill>
        <p:spPr bwMode="auto">
          <a:xfrm>
            <a:off x="203200" y="1600200"/>
            <a:ext cx="11887200" cy="5105400"/>
          </a:xfrm>
          <a:prstGeom prst="rect">
            <a:avLst/>
          </a:prstGeom>
          <a:noFill/>
          <a:effectLst>
            <a:outerShdw blurRad="50800" dist="38100" dir="5400000" algn="t" rotWithShape="0">
              <a:prstClr val="black">
                <a:alpha val="40000"/>
              </a:prstClr>
            </a:outerShdw>
          </a:effectLst>
        </p:spPr>
      </p:pic>
      <p:pic>
        <p:nvPicPr>
          <p:cNvPr id="5" name="Picture 7" descr="H:\Abzar\ابزارهای فتوشاپ\وکتور\ترنج\Eslimi-Cadre-Vector-1-(Www.Torobche.Com)\23333333.png"/>
          <p:cNvPicPr>
            <a:picLocks noChangeAspect="1" noChangeArrowheads="1"/>
          </p:cNvPicPr>
          <p:nvPr userDrawn="1"/>
        </p:nvPicPr>
        <p:blipFill>
          <a:blip r:embed="rId3">
            <a:lum bright="-10000" contrast="20000"/>
          </a:blip>
          <a:srcRect/>
          <a:stretch>
            <a:fillRect/>
          </a:stretch>
        </p:blipFill>
        <p:spPr bwMode="auto">
          <a:xfrm>
            <a:off x="914401" y="76201"/>
            <a:ext cx="10471151" cy="1495425"/>
          </a:xfrm>
          <a:prstGeom prst="rect">
            <a:avLst/>
          </a:prstGeom>
          <a:noFill/>
          <a:effectLst>
            <a:outerShdw blurRad="50800" dist="38100" dir="8100000" algn="tr" rotWithShape="0">
              <a:prstClr val="black">
                <a:alpha val="40000"/>
              </a:prstClr>
            </a:outerShdw>
          </a:effectLst>
        </p:spPr>
      </p:pic>
      <p:pic>
        <p:nvPicPr>
          <p:cNvPr id="6" name="Picture 11" descr="H:\Abzar\ابزارهای فتوشاپ\وکتور\ترنج\Eslimi_Vector_Toranj_22[Www.Torobche.Com]\Eslimi_Vector_Toranj_.png"/>
          <p:cNvPicPr>
            <a:picLocks noChangeAspect="1" noChangeArrowheads="1"/>
          </p:cNvPicPr>
          <p:nvPr userDrawn="1"/>
        </p:nvPicPr>
        <p:blipFill>
          <a:blip r:embed="rId4">
            <a:extLst>
              <a:ext uri="{28A0092B-C50C-407E-A947-70E740481C1C}">
                <a14:useLocalDpi xmlns:a14="http://schemas.microsoft.com/office/drawing/2010/main" val="0"/>
              </a:ext>
            </a:extLst>
          </a:blip>
          <a:srcRect l="50000"/>
          <a:stretch>
            <a:fillRect/>
          </a:stretch>
        </p:blipFill>
        <p:spPr bwMode="auto">
          <a:xfrm>
            <a:off x="0" y="1536700"/>
            <a:ext cx="3547533"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02939" y="304800"/>
            <a:ext cx="9468261" cy="1016904"/>
          </a:xfrm>
          <a:ln w="19050">
            <a:noFill/>
            <a:prstDash val="sysDash"/>
          </a:ln>
        </p:spPr>
        <p:txBody>
          <a:bodyPr/>
          <a:lstStyle>
            <a:lvl1pPr rtl="1">
              <a:defRPr lang="fa-IR" sz="4400" kern="1200" baseline="0" dirty="0" smtClean="0">
                <a:solidFill>
                  <a:schemeClr val="tx1"/>
                </a:solidFill>
                <a:effectLst>
                  <a:outerShdw blurRad="38100" dist="38100" dir="2700000" algn="tl">
                    <a:srgbClr val="000000">
                      <a:alpha val="43137"/>
                    </a:srgbClr>
                  </a:outerShdw>
                </a:effectLst>
                <a:latin typeface="+mj-lt"/>
                <a:ea typeface="+mj-ea"/>
                <a:cs typeface="A  Mitra_1 (MRT)" pitchFamily="2" charset="-78"/>
              </a:defRPr>
            </a:lvl1pPr>
          </a:lstStyle>
          <a:p>
            <a:r>
              <a:rPr lang="en-US" smtClean="0"/>
              <a:t>Click to edit Master title style</a:t>
            </a:r>
            <a:endParaRPr lang="en-US" dirty="0"/>
          </a:p>
        </p:txBody>
      </p:sp>
      <p:sp>
        <p:nvSpPr>
          <p:cNvPr id="3" name="Content Placeholder 2"/>
          <p:cNvSpPr>
            <a:spLocks noGrp="1"/>
          </p:cNvSpPr>
          <p:nvPr>
            <p:ph idx="1"/>
          </p:nvPr>
        </p:nvSpPr>
        <p:spPr>
          <a:xfrm>
            <a:off x="406400" y="1752600"/>
            <a:ext cx="11379200" cy="4800600"/>
          </a:xfrm>
          <a:ln>
            <a:noFill/>
            <a:prstDash val="sysDash"/>
          </a:ln>
        </p:spPr>
        <p:txBody>
          <a:bodyPr/>
          <a:lstStyle>
            <a:lvl1pPr algn="r" rtl="1">
              <a:buSzPct val="128000"/>
              <a:buFontTx/>
              <a:buBlip>
                <a:blip r:embed="rId5"/>
              </a:buBlip>
              <a:defRPr lang="en-US" sz="2000" b="0" kern="1200" baseline="0" dirty="0" smtClean="0">
                <a:solidFill>
                  <a:schemeClr val="tx1">
                    <a:lumMod val="65000"/>
                    <a:lumOff val="35000"/>
                  </a:schemeClr>
                </a:solidFill>
                <a:latin typeface="+mn-lt"/>
                <a:ea typeface="+mn-ea"/>
                <a:cs typeface="B Yekan" pitchFamily="2" charset="-78"/>
              </a:defRPr>
            </a:lvl1pPr>
            <a:lvl2pPr algn="r" rtl="1">
              <a:lnSpc>
                <a:spcPct val="150000"/>
              </a:lnSpc>
              <a:buSzPct val="128000"/>
              <a:buFontTx/>
              <a:buBlip>
                <a:blip r:embed="rId5"/>
              </a:buBlip>
              <a:defRPr sz="1800" b="0" baseline="0">
                <a:cs typeface="B Yekan" pitchFamily="2" charset="-78"/>
              </a:defRPr>
            </a:lvl2pPr>
            <a:lvl3pPr algn="r" rtl="1">
              <a:lnSpc>
                <a:spcPct val="150000"/>
              </a:lnSpc>
              <a:buSzPct val="128000"/>
              <a:buFontTx/>
              <a:buBlip>
                <a:blip r:embed="rId5"/>
              </a:buBlip>
              <a:defRPr sz="1600" b="0">
                <a:cs typeface="B Yekan" pitchFamily="2" charset="-78"/>
              </a:defRPr>
            </a:lvl3pPr>
            <a:lvl4pPr algn="r" rtl="1">
              <a:lnSpc>
                <a:spcPct val="150000"/>
              </a:lnSpc>
              <a:buSzPct val="128000"/>
              <a:buFontTx/>
              <a:buBlip>
                <a:blip r:embed="rId5"/>
              </a:buBlip>
              <a:defRPr sz="1400" b="0" baseline="0">
                <a:cs typeface="B Yekan" pitchFamily="2" charset="-78"/>
              </a:defRPr>
            </a:lvl4pPr>
            <a:lvl5pPr algn="r" rtl="1">
              <a:lnSpc>
                <a:spcPct val="150000"/>
              </a:lnSpc>
              <a:buSzPct val="128000"/>
              <a:buFontTx/>
              <a:buBlip>
                <a:blip r:embed="rId5"/>
              </a:buBlip>
              <a:defRPr sz="1200" b="0">
                <a:cs typeface="B Yekan"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8663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descr="H:\Abzar\ابزارهای فتوشاپ\وکتور\ترنج\Eslimi_Vector_Toranj_22[Www.Torobche.Com]\بلل.png"/>
          <p:cNvPicPr>
            <a:picLocks noChangeAspect="1" noChangeArrowheads="1"/>
          </p:cNvPicPr>
          <p:nvPr userDrawn="1"/>
        </p:nvPicPr>
        <p:blipFill>
          <a:blip r:embed="rId2">
            <a:extLst>
              <a:ext uri="{28A0092B-C50C-407E-A947-70E740481C1C}">
                <a14:useLocalDpi xmlns:a14="http://schemas.microsoft.com/office/drawing/2010/main" val="0"/>
              </a:ext>
            </a:extLst>
          </a:blip>
          <a:srcRect b="80418"/>
          <a:stretch>
            <a:fillRect/>
          </a:stretch>
        </p:blipFill>
        <p:spPr bwMode="auto">
          <a:xfrm>
            <a:off x="1016001" y="5373688"/>
            <a:ext cx="10107084"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Abzar\ابزارهای فتوشاپ\وکتور\ترنج\Eslimi-Cadre-Vector-1-(Www.Torobche.Com)\11233.png"/>
          <p:cNvPicPr>
            <a:picLocks noChangeAspect="1" noChangeArrowheads="1"/>
          </p:cNvPicPr>
          <p:nvPr userDrawn="1"/>
        </p:nvPicPr>
        <p:blipFill>
          <a:blip r:embed="rId3">
            <a:duotone>
              <a:schemeClr val="accent6">
                <a:shade val="45000"/>
                <a:satMod val="135000"/>
              </a:schemeClr>
              <a:prstClr val="white"/>
            </a:duotone>
          </a:blip>
          <a:srcRect/>
          <a:stretch>
            <a:fillRect/>
          </a:stretch>
        </p:blipFill>
        <p:spPr bwMode="auto">
          <a:xfrm rot="5400000">
            <a:off x="744008" y="1237192"/>
            <a:ext cx="5181600" cy="5450416"/>
          </a:xfrm>
          <a:prstGeom prst="rect">
            <a:avLst/>
          </a:prstGeom>
          <a:noFill/>
        </p:spPr>
      </p:pic>
      <p:pic>
        <p:nvPicPr>
          <p:cNvPr id="7" name="Picture 2" descr="H:\Abzar\ابزارهای فتوشاپ\وکتور\ترنج\Eslimi-Cadre-Vector-1-(Www.Torobche.Com)\11233.png"/>
          <p:cNvPicPr>
            <a:picLocks noChangeAspect="1" noChangeArrowheads="1"/>
          </p:cNvPicPr>
          <p:nvPr userDrawn="1"/>
        </p:nvPicPr>
        <p:blipFill>
          <a:blip r:embed="rId3">
            <a:duotone>
              <a:schemeClr val="accent6">
                <a:shade val="45000"/>
                <a:satMod val="135000"/>
              </a:schemeClr>
              <a:prstClr val="white"/>
            </a:duotone>
          </a:blip>
          <a:srcRect/>
          <a:stretch>
            <a:fillRect/>
          </a:stretch>
        </p:blipFill>
        <p:spPr bwMode="auto">
          <a:xfrm rot="5400000">
            <a:off x="6332008" y="1237194"/>
            <a:ext cx="5181600" cy="5450416"/>
          </a:xfrm>
          <a:prstGeom prst="rect">
            <a:avLst/>
          </a:prstGeom>
          <a:noFill/>
        </p:spPr>
      </p:pic>
      <p:pic>
        <p:nvPicPr>
          <p:cNvPr id="8" name="Picture 7" descr="H:\Abzar\ابزارهای فتوشاپ\وکتور\ترنج\Eslimi-Cadre-Vector-1-(Www.Torobche.Com)\23333333.png"/>
          <p:cNvPicPr>
            <a:picLocks noChangeAspect="1" noChangeArrowheads="1"/>
          </p:cNvPicPr>
          <p:nvPr userDrawn="1"/>
        </p:nvPicPr>
        <p:blipFill>
          <a:blip r:embed="rId4">
            <a:lum bright="-10000" contrast="20000"/>
          </a:blip>
          <a:srcRect/>
          <a:stretch>
            <a:fillRect/>
          </a:stretch>
        </p:blipFill>
        <p:spPr bwMode="auto">
          <a:xfrm>
            <a:off x="914401" y="152400"/>
            <a:ext cx="10471151" cy="1295400"/>
          </a:xfrm>
          <a:prstGeom prst="rect">
            <a:avLst/>
          </a:prstGeom>
          <a:noFill/>
          <a:effectLst>
            <a:outerShdw blurRad="50800" dist="38100" dir="8100000" algn="tr" rotWithShape="0">
              <a:prstClr val="black">
                <a:alpha val="40000"/>
              </a:prstClr>
            </a:outerShdw>
          </a:effectLst>
        </p:spPr>
      </p:pic>
      <p:sp>
        <p:nvSpPr>
          <p:cNvPr id="4" name="Content Placeholder 3"/>
          <p:cNvSpPr>
            <a:spLocks noGrp="1"/>
          </p:cNvSpPr>
          <p:nvPr>
            <p:ph sz="half" idx="2"/>
          </p:nvPr>
        </p:nvSpPr>
        <p:spPr>
          <a:xfrm>
            <a:off x="6197600" y="1524002"/>
            <a:ext cx="5384800" cy="4876799"/>
          </a:xfrm>
          <a:ln w="12700">
            <a:noFill/>
            <a:prstDash val="sysDash"/>
          </a:ln>
        </p:spPr>
        <p:txBody>
          <a:bodyPr/>
          <a:lstStyle>
            <a:lvl1pPr algn="r" rtl="1">
              <a:buFontTx/>
              <a:buBlip>
                <a:blip r:embed="rId5"/>
              </a:buBlip>
              <a:defRPr lang="en-US" sz="2000" b="0" kern="1200" baseline="0" dirty="0" smtClean="0">
                <a:solidFill>
                  <a:schemeClr val="tx1">
                    <a:lumMod val="65000"/>
                    <a:lumOff val="35000"/>
                  </a:schemeClr>
                </a:solidFill>
                <a:latin typeface="+mn-lt"/>
                <a:ea typeface="+mn-ea"/>
                <a:cs typeface="B Yekan" pitchFamily="2" charset="-78"/>
              </a:defRPr>
            </a:lvl1pPr>
            <a:lvl2pPr algn="r" rtl="1">
              <a:lnSpc>
                <a:spcPct val="150000"/>
              </a:lnSpc>
              <a:buFontTx/>
              <a:buBlip>
                <a:blip r:embed="rId5"/>
              </a:buBlip>
              <a:defRPr sz="1800" baseline="0">
                <a:cs typeface="B Yekan" pitchFamily="2" charset="-78"/>
              </a:defRPr>
            </a:lvl2pPr>
            <a:lvl3pPr algn="r" rtl="1">
              <a:lnSpc>
                <a:spcPct val="150000"/>
              </a:lnSpc>
              <a:buFontTx/>
              <a:buBlip>
                <a:blip r:embed="rId5"/>
              </a:buBlip>
              <a:defRPr sz="1600" baseline="0">
                <a:cs typeface="B Yekan" pitchFamily="2" charset="-78"/>
              </a:defRPr>
            </a:lvl3pPr>
            <a:lvl4pPr algn="r" rtl="1">
              <a:lnSpc>
                <a:spcPct val="150000"/>
              </a:lnSpc>
              <a:buFontTx/>
              <a:buBlip>
                <a:blip r:embed="rId5"/>
              </a:buBlip>
              <a:defRPr sz="1400">
                <a:cs typeface="B Yekan" pitchFamily="2" charset="-78"/>
              </a:defRPr>
            </a:lvl4pPr>
            <a:lvl5pPr algn="r" rtl="1">
              <a:lnSpc>
                <a:spcPct val="150000"/>
              </a:lnSpc>
              <a:buFontTx/>
              <a:buBlip>
                <a:blip r:embed="rId5"/>
              </a:buBlip>
              <a:defRPr sz="1200">
                <a:cs typeface="B Yekan"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1320800" y="304799"/>
            <a:ext cx="9652000" cy="914400"/>
          </a:xfrm>
          <a:ln w="28575">
            <a:noFill/>
            <a:prstDash val="sysDot"/>
          </a:ln>
        </p:spPr>
        <p:txBody>
          <a:bodyPr/>
          <a:lstStyle>
            <a:lvl1pPr rtl="1">
              <a:defRPr lang="en-US" sz="3600" kern="1200" baseline="0" dirty="0" smtClean="0">
                <a:solidFill>
                  <a:schemeClr val="tx1"/>
                </a:solidFill>
                <a:effectLst>
                  <a:outerShdw blurRad="38100" dist="38100" dir="2700000" algn="tl">
                    <a:srgbClr val="000000">
                      <a:alpha val="43137"/>
                    </a:srgbClr>
                  </a:outerShdw>
                </a:effectLst>
                <a:latin typeface="+mj-lt"/>
                <a:ea typeface="+mj-ea"/>
                <a:cs typeface="A  Mitra_1 (MRT)" pitchFamily="2" charset="-78"/>
              </a:defRPr>
            </a:lvl1pPr>
          </a:lstStyle>
          <a:p>
            <a:r>
              <a:rPr lang="en-US" smtClean="0"/>
              <a:t>Click to edit Master title style</a:t>
            </a:r>
            <a:endParaRPr lang="en-US" dirty="0"/>
          </a:p>
        </p:txBody>
      </p:sp>
      <p:sp>
        <p:nvSpPr>
          <p:cNvPr id="3" name="Content Placeholder 2"/>
          <p:cNvSpPr>
            <a:spLocks noGrp="1"/>
          </p:cNvSpPr>
          <p:nvPr>
            <p:ph sz="half" idx="1"/>
          </p:nvPr>
        </p:nvSpPr>
        <p:spPr>
          <a:xfrm>
            <a:off x="609600" y="1524000"/>
            <a:ext cx="5384800" cy="4876800"/>
          </a:xfrm>
          <a:ln w="12700">
            <a:noFill/>
            <a:prstDash val="sysDash"/>
          </a:ln>
        </p:spPr>
        <p:txBody>
          <a:bodyPr/>
          <a:lstStyle>
            <a:lvl1pPr algn="r" rtl="1">
              <a:buFontTx/>
              <a:buBlip>
                <a:blip r:embed="rId5"/>
              </a:buBlip>
              <a:defRPr lang="en-US" sz="2000" b="0" kern="1200" baseline="0" dirty="0" smtClean="0">
                <a:solidFill>
                  <a:schemeClr val="tx1">
                    <a:lumMod val="65000"/>
                    <a:lumOff val="35000"/>
                  </a:schemeClr>
                </a:solidFill>
                <a:latin typeface="+mn-lt"/>
                <a:ea typeface="+mn-ea"/>
                <a:cs typeface="B Yekan" pitchFamily="2" charset="-78"/>
              </a:defRPr>
            </a:lvl1pPr>
            <a:lvl2pPr algn="r" rtl="1">
              <a:lnSpc>
                <a:spcPct val="150000"/>
              </a:lnSpc>
              <a:buFontTx/>
              <a:buBlip>
                <a:blip r:embed="rId5"/>
              </a:buBlip>
              <a:defRPr sz="1800">
                <a:cs typeface="B Yekan" pitchFamily="2" charset="-78"/>
              </a:defRPr>
            </a:lvl2pPr>
            <a:lvl3pPr algn="r" rtl="1">
              <a:lnSpc>
                <a:spcPct val="150000"/>
              </a:lnSpc>
              <a:buFontTx/>
              <a:buBlip>
                <a:blip r:embed="rId5"/>
              </a:buBlip>
              <a:defRPr sz="1600">
                <a:cs typeface="B Yekan" pitchFamily="2" charset="-78"/>
              </a:defRPr>
            </a:lvl3pPr>
            <a:lvl4pPr algn="r" rtl="1">
              <a:lnSpc>
                <a:spcPct val="150000"/>
              </a:lnSpc>
              <a:buFontTx/>
              <a:buBlip>
                <a:blip r:embed="rId5"/>
              </a:buBlip>
              <a:defRPr sz="1400">
                <a:cs typeface="B Yekan" pitchFamily="2" charset="-78"/>
              </a:defRPr>
            </a:lvl4pPr>
            <a:lvl5pPr algn="r" rtl="1">
              <a:lnSpc>
                <a:spcPct val="150000"/>
              </a:lnSpc>
              <a:buFontTx/>
              <a:buBlip>
                <a:blip r:embed="rId5"/>
              </a:buBlip>
              <a:defRPr sz="1200">
                <a:cs typeface="B Yekan"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Footer Placeholder 5"/>
          <p:cNvSpPr>
            <a:spLocks noGrp="1"/>
          </p:cNvSpPr>
          <p:nvPr>
            <p:ph type="ftr" sz="quarter" idx="10"/>
          </p:nvPr>
        </p:nvSpPr>
        <p:spPr>
          <a:xfrm>
            <a:off x="4368800" y="6553200"/>
            <a:ext cx="3556000" cy="228600"/>
          </a:xfrm>
        </p:spPr>
        <p:txBody>
          <a:bodyPr/>
          <a:lstStyle>
            <a:lvl1pPr>
              <a:defRPr dirty="0"/>
            </a:lvl1pPr>
          </a:lstStyle>
          <a:p>
            <a:pPr>
              <a:defRPr/>
            </a:pPr>
            <a:r>
              <a:rPr lang="en-US">
                <a:solidFill>
                  <a:prstClr val="black">
                    <a:tint val="75000"/>
                  </a:prstClr>
                </a:solidFill>
              </a:rPr>
              <a:t>www.aseman313.ir</a:t>
            </a:r>
          </a:p>
        </p:txBody>
      </p:sp>
    </p:spTree>
    <p:extLst>
      <p:ext uri="{BB962C8B-B14F-4D97-AF65-F5344CB8AC3E}">
        <p14:creationId xmlns:p14="http://schemas.microsoft.com/office/powerpoint/2010/main" val="2519174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6" descr="H:\Abzar\ابزارهای فتوشاپ\وکتور\ترنج\Eslimi_Vector_Toranj_22[Www.Torobche.Com]\Eslimi_Vector_Toranj_22.png"/>
          <p:cNvPicPr>
            <a:picLocks noChangeAspect="1" noChangeArrowheads="1"/>
          </p:cNvPicPr>
          <p:nvPr userDrawn="1"/>
        </p:nvPicPr>
        <p:blipFill>
          <a:blip r:embed="rId2">
            <a:extLst>
              <a:ext uri="{28A0092B-C50C-407E-A947-70E740481C1C}">
                <a14:useLocalDpi xmlns:a14="http://schemas.microsoft.com/office/drawing/2010/main" val="0"/>
              </a:ext>
            </a:extLst>
          </a:blip>
          <a:srcRect t="59091"/>
          <a:stretch>
            <a:fillRect/>
          </a:stretch>
        </p:blipFill>
        <p:spPr bwMode="auto">
          <a:xfrm>
            <a:off x="304800" y="0"/>
            <a:ext cx="4470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Abzar\ابزارهای فتوشاپ\وکتور\ترنج\Eslimi-Cadre-Vector-1-(Www.Torobche.Com)\11233.png"/>
          <p:cNvPicPr>
            <a:picLocks noChangeAspect="1" noChangeArrowheads="1"/>
          </p:cNvPicPr>
          <p:nvPr userDrawn="1"/>
        </p:nvPicPr>
        <p:blipFill>
          <a:blip r:embed="rId3">
            <a:duotone>
              <a:schemeClr val="accent6">
                <a:shade val="45000"/>
                <a:satMod val="135000"/>
              </a:schemeClr>
              <a:prstClr val="white"/>
            </a:duotone>
          </a:blip>
          <a:srcRect/>
          <a:stretch>
            <a:fillRect/>
          </a:stretch>
        </p:blipFill>
        <p:spPr bwMode="auto">
          <a:xfrm rot="5400000">
            <a:off x="-868892" y="1275292"/>
            <a:ext cx="6781800" cy="4231216"/>
          </a:xfrm>
          <a:prstGeom prst="rect">
            <a:avLst/>
          </a:prstGeom>
          <a:noFill/>
        </p:spPr>
      </p:pic>
      <p:pic>
        <p:nvPicPr>
          <p:cNvPr id="7" name="Picture 3" descr="H:\Abzar\ابزارهای فتوشاپ\وکتور\ترنج\Eslimi_Vector_Toranj_22[Www.Torobche.Com]\بلل.png"/>
          <p:cNvPicPr>
            <a:picLocks noChangeAspect="1" noChangeArrowheads="1"/>
          </p:cNvPicPr>
          <p:nvPr userDrawn="1"/>
        </p:nvPicPr>
        <p:blipFill>
          <a:blip r:embed="rId4">
            <a:extLst>
              <a:ext uri="{28A0092B-C50C-407E-A947-70E740481C1C}">
                <a14:useLocalDpi xmlns:a14="http://schemas.microsoft.com/office/drawing/2010/main" val="0"/>
              </a:ext>
            </a:extLst>
          </a:blip>
          <a:srcRect r="46890" b="27623"/>
          <a:stretch>
            <a:fillRect/>
          </a:stretch>
        </p:blipFill>
        <p:spPr bwMode="auto">
          <a:xfrm>
            <a:off x="6824133" y="1371600"/>
            <a:ext cx="536786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Abzar\ابزارهای فتوشاپ\وکتور\ترنج\Eslimi-Cadre-Vector-1-(Www.Torobche.Com)\11233.png"/>
          <p:cNvPicPr>
            <a:picLocks noChangeAspect="1" noChangeArrowheads="1"/>
          </p:cNvPicPr>
          <p:nvPr userDrawn="1"/>
        </p:nvPicPr>
        <p:blipFill>
          <a:blip r:embed="rId3">
            <a:duotone>
              <a:schemeClr val="accent6">
                <a:shade val="45000"/>
                <a:satMod val="135000"/>
              </a:schemeClr>
              <a:prstClr val="white"/>
            </a:duotone>
          </a:blip>
          <a:srcRect/>
          <a:stretch>
            <a:fillRect/>
          </a:stretch>
        </p:blipFill>
        <p:spPr bwMode="auto">
          <a:xfrm rot="5400000">
            <a:off x="4782608" y="-109006"/>
            <a:ext cx="6858000" cy="7076016"/>
          </a:xfrm>
          <a:prstGeom prst="rect">
            <a:avLst/>
          </a:prstGeom>
          <a:noFill/>
        </p:spPr>
      </p:pic>
      <p:pic>
        <p:nvPicPr>
          <p:cNvPr id="9" name="Picture 2" descr="H:\Abzar\ابزارهای فتوشاپ\وکتور\ترنج\Eslimi-Cadre-Vector-1-(Www.Torobche.Com)\11233.png"/>
          <p:cNvPicPr>
            <a:picLocks noChangeAspect="1" noChangeArrowheads="1"/>
          </p:cNvPicPr>
          <p:nvPr userDrawn="1"/>
        </p:nvPicPr>
        <p:blipFill>
          <a:blip r:embed="rId3">
            <a:duotone>
              <a:schemeClr val="accent6">
                <a:shade val="45000"/>
                <a:satMod val="135000"/>
              </a:schemeClr>
              <a:prstClr val="white"/>
            </a:duotone>
          </a:blip>
          <a:srcRect l="1389" t="6353" r="94444" b="7204"/>
          <a:stretch>
            <a:fillRect/>
          </a:stretch>
        </p:blipFill>
        <p:spPr bwMode="auto">
          <a:xfrm rot="5400000">
            <a:off x="2578100" y="-393700"/>
            <a:ext cx="228600" cy="3759200"/>
          </a:xfrm>
          <a:prstGeom prst="rect">
            <a:avLst/>
          </a:prstGeom>
          <a:noFill/>
        </p:spPr>
      </p:pic>
      <p:sp>
        <p:nvSpPr>
          <p:cNvPr id="2" name="Title 1"/>
          <p:cNvSpPr>
            <a:spLocks noGrp="1"/>
          </p:cNvSpPr>
          <p:nvPr>
            <p:ph type="title"/>
          </p:nvPr>
        </p:nvSpPr>
        <p:spPr>
          <a:xfrm>
            <a:off x="508002" y="228600"/>
            <a:ext cx="4063999" cy="1206500"/>
          </a:xfrm>
          <a:ln>
            <a:noFill/>
            <a:prstDash val="sysDash"/>
          </a:ln>
        </p:spPr>
        <p:txBody>
          <a:bodyPr anchor="b">
            <a:noAutofit/>
          </a:bodyPr>
          <a:lstStyle>
            <a:lvl1pPr algn="r" rtl="1">
              <a:lnSpc>
                <a:spcPct val="150000"/>
              </a:lnSpc>
              <a:defRPr lang="en-US" sz="2400" kern="1200" baseline="0" dirty="0" smtClean="0">
                <a:solidFill>
                  <a:schemeClr val="tx1"/>
                </a:solidFill>
                <a:effectLst>
                  <a:outerShdw blurRad="38100" dist="38100" dir="2700000" algn="tl">
                    <a:srgbClr val="000000">
                      <a:alpha val="43137"/>
                    </a:srgbClr>
                  </a:outerShdw>
                </a:effectLst>
                <a:latin typeface="+mj-lt"/>
                <a:ea typeface="+mj-ea"/>
                <a:cs typeface="A  Mitra_1 (MRT)" pitchFamily="2" charset="-78"/>
              </a:defRPr>
            </a:lvl1pPr>
          </a:lstStyle>
          <a:p>
            <a:r>
              <a:rPr lang="en-US" smtClean="0"/>
              <a:t>Click to edit Master title style</a:t>
            </a:r>
            <a:endParaRPr lang="en-US" dirty="0"/>
          </a:p>
        </p:txBody>
      </p:sp>
      <p:sp>
        <p:nvSpPr>
          <p:cNvPr id="3" name="Content Placeholder 2"/>
          <p:cNvSpPr>
            <a:spLocks noGrp="1"/>
          </p:cNvSpPr>
          <p:nvPr>
            <p:ph idx="1"/>
          </p:nvPr>
        </p:nvSpPr>
        <p:spPr>
          <a:xfrm>
            <a:off x="4766733" y="273050"/>
            <a:ext cx="6815667" cy="6356350"/>
          </a:xfrm>
          <a:ln w="19050">
            <a:noFill/>
            <a:prstDash val="sysDash"/>
          </a:ln>
        </p:spPr>
        <p:txBody>
          <a:bodyPr/>
          <a:lstStyle>
            <a:lvl1pPr algn="r" rtl="1">
              <a:lnSpc>
                <a:spcPct val="150000"/>
              </a:lnSpc>
              <a:buFontTx/>
              <a:buBlip>
                <a:blip r:embed="rId5"/>
              </a:buBlip>
              <a:defRPr lang="en-US" sz="3200" kern="1200" baseline="0" dirty="0" smtClean="0">
                <a:solidFill>
                  <a:schemeClr val="tx1"/>
                </a:solidFill>
                <a:effectLst>
                  <a:outerShdw blurRad="38100" dist="38100" dir="2700000" algn="tl">
                    <a:srgbClr val="000000">
                      <a:alpha val="43137"/>
                    </a:srgbClr>
                  </a:outerShdw>
                </a:effectLst>
                <a:latin typeface="+mj-lt"/>
                <a:ea typeface="+mj-ea"/>
                <a:cs typeface="A  Mitra_1 (MRT)" pitchFamily="2" charset="-78"/>
              </a:defRPr>
            </a:lvl1pPr>
            <a:lvl2pPr algn="r" rtl="1">
              <a:lnSpc>
                <a:spcPct val="150000"/>
              </a:lnSpc>
              <a:buFontTx/>
              <a:buBlip>
                <a:blip r:embed="rId5"/>
              </a:buBlip>
              <a:defRPr sz="1800" baseline="0">
                <a:cs typeface="B Yekan" pitchFamily="2" charset="-78"/>
              </a:defRPr>
            </a:lvl2pPr>
            <a:lvl3pPr algn="r" rtl="1">
              <a:lnSpc>
                <a:spcPct val="150000"/>
              </a:lnSpc>
              <a:buFontTx/>
              <a:buBlip>
                <a:blip r:embed="rId5"/>
              </a:buBlip>
              <a:defRPr sz="1600">
                <a:cs typeface="B Yekan" pitchFamily="2" charset="-78"/>
              </a:defRPr>
            </a:lvl3pPr>
            <a:lvl4pPr algn="r" rtl="1">
              <a:lnSpc>
                <a:spcPct val="150000"/>
              </a:lnSpc>
              <a:buFontTx/>
              <a:buBlip>
                <a:blip r:embed="rId5"/>
              </a:buBlip>
              <a:defRPr sz="1400">
                <a:cs typeface="B Yekan" pitchFamily="2" charset="-78"/>
              </a:defRPr>
            </a:lvl4pPr>
            <a:lvl5pPr algn="r" rtl="1">
              <a:lnSpc>
                <a:spcPct val="150000"/>
              </a:lnSpc>
              <a:buFontTx/>
              <a:buBlip>
                <a:blip r:embed="rId5"/>
              </a:buBlip>
              <a:defRPr sz="1200">
                <a:cs typeface="B Yekan" pitchFamily="2" charset="-78"/>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1524000"/>
            <a:ext cx="4064001" cy="5105400"/>
          </a:xfrm>
          <a:ln>
            <a:noFill/>
            <a:prstDash val="sysDash"/>
          </a:ln>
        </p:spPr>
        <p:txBody>
          <a:bodyPr>
            <a:normAutofit/>
          </a:bodyPr>
          <a:lstStyle>
            <a:lvl1pPr marL="0" indent="0" algn="r" rtl="1">
              <a:lnSpc>
                <a:spcPct val="150000"/>
              </a:lnSpc>
              <a:buNone/>
              <a:defRPr sz="1400">
                <a:cs typeface="B Yekan" pitchFamily="2" charset="-7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36297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descr="H:\Abzar\ابزارهای فتوشاپ\وکتور\ترنج\Eslimi_Vector_Toranj_22[Www.Torobche.Com]\Eslimi_Vector_Toranj_22[Www.Torobche.Com].png"/>
          <p:cNvPicPr>
            <a:picLocks noChangeAspect="1" noChangeArrowheads="1"/>
          </p:cNvPicPr>
          <p:nvPr userDrawn="1"/>
        </p:nvPicPr>
        <p:blipFill>
          <a:blip r:embed="rId2">
            <a:lum contrast="10000"/>
            <a:extLst>
              <a:ext uri="{28A0092B-C50C-407E-A947-70E740481C1C}">
                <a14:useLocalDpi xmlns:a14="http://schemas.microsoft.com/office/drawing/2010/main" val="0"/>
              </a:ext>
            </a:extLst>
          </a:blip>
          <a:srcRect l="52174"/>
          <a:stretch>
            <a:fillRect/>
          </a:stretch>
        </p:blipFill>
        <p:spPr bwMode="auto">
          <a:xfrm>
            <a:off x="9652000" y="4800600"/>
            <a:ext cx="1117600" cy="1752600"/>
          </a:xfrm>
          <a:prstGeom prst="rect">
            <a:avLst/>
          </a:prstGeom>
          <a:noFill/>
          <a:ln>
            <a:noFill/>
          </a:ln>
          <a:effectLst>
            <a:outerShdw blurRad="50800" dist="38100" dir="5400000" algn="t"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H:\Abzar\ابزارهای فتوشاپ\وکتور\ترنج\Eslimi_Vector_Toranj_22[Www.Torobche.Com]\Eslimi_Vector_Toranj_22[Www.Torobche.Com].png"/>
          <p:cNvPicPr>
            <a:picLocks noChangeAspect="1" noChangeArrowheads="1"/>
          </p:cNvPicPr>
          <p:nvPr userDrawn="1"/>
        </p:nvPicPr>
        <p:blipFill>
          <a:blip r:embed="rId3">
            <a:lum contrast="10000"/>
          </a:blip>
          <a:srcRect r="52174"/>
          <a:stretch>
            <a:fillRect/>
          </a:stretch>
        </p:blipFill>
        <p:spPr bwMode="auto">
          <a:xfrm>
            <a:off x="1320800" y="4800600"/>
            <a:ext cx="1117600" cy="1752600"/>
          </a:xfrm>
          <a:prstGeom prst="rect">
            <a:avLst/>
          </a:prstGeom>
          <a:noFill/>
          <a:effectLst>
            <a:outerShdw blurRad="50800" dist="38100" dir="5400000" algn="t" rotWithShape="0">
              <a:prstClr val="black">
                <a:alpha val="40000"/>
              </a:prstClr>
            </a:outerShdw>
          </a:effectLst>
        </p:spPr>
      </p:pic>
      <p:pic>
        <p:nvPicPr>
          <p:cNvPr id="7" name="Picture 2" descr="H:\Abzar\ابزارهای فتوشاپ\وکتور\ترنج\Eslimi_Vector_Toranj_22[Www.Torobche.Com]\Eslimi_Vector_Toranj_22.png"/>
          <p:cNvPicPr>
            <a:picLocks noChangeAspect="1" noChangeArrowheads="1"/>
          </p:cNvPicPr>
          <p:nvPr userDrawn="1"/>
        </p:nvPicPr>
        <p:blipFill>
          <a:blip r:embed="rId4">
            <a:extLst>
              <a:ext uri="{28A0092B-C50C-407E-A947-70E740481C1C}">
                <a14:useLocalDpi xmlns:a14="http://schemas.microsoft.com/office/drawing/2010/main" val="0"/>
              </a:ext>
            </a:extLst>
          </a:blip>
          <a:srcRect t="39204"/>
          <a:stretch>
            <a:fillRect/>
          </a:stretch>
        </p:blipFill>
        <p:spPr bwMode="auto">
          <a:xfrm>
            <a:off x="1016001" y="1"/>
            <a:ext cx="10107084"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438400" y="4800600"/>
            <a:ext cx="7213600" cy="609600"/>
          </a:xfrm>
          <a:ln w="9525">
            <a:solidFill>
              <a:srgbClr val="EFC58D"/>
            </a:solidFill>
            <a:prstDash val="sysDash"/>
          </a:ln>
        </p:spPr>
        <p:txBody>
          <a:bodyPr anchor="b"/>
          <a:lstStyle>
            <a:lvl1pPr algn="r" rtl="1">
              <a:defRPr sz="2000" b="1"/>
            </a:lvl1pPr>
          </a:lstStyle>
          <a:p>
            <a:pPr lvl="0"/>
            <a:r>
              <a:rPr lang="en-US" smtClean="0"/>
              <a:t>Click to edit Master title style</a:t>
            </a:r>
            <a:endParaRPr lang="en-US" dirty="0" smtClean="0"/>
          </a:p>
        </p:txBody>
      </p:sp>
      <p:sp>
        <p:nvSpPr>
          <p:cNvPr id="3" name="Picture Placeholder 2"/>
          <p:cNvSpPr>
            <a:spLocks noGrp="1"/>
          </p:cNvSpPr>
          <p:nvPr>
            <p:ph type="pic" idx="1"/>
          </p:nvPr>
        </p:nvSpPr>
        <p:spPr>
          <a:xfrm>
            <a:off x="2389717" y="457201"/>
            <a:ext cx="7315200" cy="4191000"/>
          </a:xfrm>
          <a:ln w="19050">
            <a:solidFill>
              <a:schemeClr val="bg1"/>
            </a:solidFill>
            <a:prstDash val="sysDash"/>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2438400" y="5443538"/>
            <a:ext cx="7213600" cy="1109662"/>
          </a:xfrm>
          <a:ln w="9525">
            <a:solidFill>
              <a:srgbClr val="EFC58D"/>
            </a:solidFill>
            <a:prstDash val="sysDash"/>
          </a:ln>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1046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4" name="Picture 11" descr="H:\Abzar\ابزارهای فتوشاپ\وکتور\ترنج\Eslimi_Vector_Toranj_22[Www.Torobche.Com]\Eslimi_Vector_Toranj_.png"/>
          <p:cNvPicPr>
            <a:picLocks noChangeAspect="1" noChangeArrowheads="1"/>
          </p:cNvPicPr>
          <p:nvPr userDrawn="1"/>
        </p:nvPicPr>
        <p:blipFill>
          <a:blip r:embed="rId2">
            <a:extLst>
              <a:ext uri="{28A0092B-C50C-407E-A947-70E740481C1C}">
                <a14:useLocalDpi xmlns:a14="http://schemas.microsoft.com/office/drawing/2010/main" val="0"/>
              </a:ext>
            </a:extLst>
          </a:blip>
          <a:srcRect l="50000"/>
          <a:stretch>
            <a:fillRect/>
          </a:stretch>
        </p:blipFill>
        <p:spPr bwMode="auto">
          <a:xfrm>
            <a:off x="0" y="1676400"/>
            <a:ext cx="354753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Shahadat\Desktop\11233.png"/>
          <p:cNvPicPr>
            <a:picLocks noChangeAspect="1" noChangeArrowheads="1"/>
          </p:cNvPicPr>
          <p:nvPr userDrawn="1"/>
        </p:nvPicPr>
        <p:blipFill>
          <a:blip r:embed="rId3">
            <a:duotone>
              <a:schemeClr val="accent6">
                <a:shade val="45000"/>
                <a:satMod val="135000"/>
              </a:schemeClr>
              <a:prstClr val="white"/>
            </a:duotone>
          </a:blip>
          <a:srcRect l="2542" r="847"/>
          <a:stretch>
            <a:fillRect/>
          </a:stretch>
        </p:blipFill>
        <p:spPr bwMode="auto">
          <a:xfrm>
            <a:off x="203200" y="1600200"/>
            <a:ext cx="11887200" cy="5105400"/>
          </a:xfrm>
          <a:prstGeom prst="rect">
            <a:avLst/>
          </a:prstGeom>
          <a:noFill/>
          <a:effectLst>
            <a:outerShdw blurRad="50800" dist="38100" dir="5400000" algn="t" rotWithShape="0">
              <a:prstClr val="black">
                <a:alpha val="40000"/>
              </a:prstClr>
            </a:outerShdw>
          </a:effectLst>
        </p:spPr>
      </p:pic>
      <p:pic>
        <p:nvPicPr>
          <p:cNvPr id="6" name="Picture 5" descr="H:\Abzar\ابزارهای فتوشاپ\وکتور\ترنج\Eslimi-Cadre-Vector-1-(Www.Torobche.Com)\23333333.png"/>
          <p:cNvPicPr>
            <a:picLocks noChangeAspect="1" noChangeArrowheads="1"/>
          </p:cNvPicPr>
          <p:nvPr userDrawn="1"/>
        </p:nvPicPr>
        <p:blipFill>
          <a:blip r:embed="rId4">
            <a:lum bright="-10000" contrast="20000"/>
          </a:blip>
          <a:srcRect/>
          <a:stretch>
            <a:fillRect/>
          </a:stretch>
        </p:blipFill>
        <p:spPr bwMode="auto">
          <a:xfrm>
            <a:off x="914401" y="76201"/>
            <a:ext cx="10471151" cy="1495425"/>
          </a:xfrm>
          <a:prstGeom prst="rect">
            <a:avLst/>
          </a:prstGeom>
          <a:noFill/>
          <a:effectLst>
            <a:outerShdw blurRad="50800" dist="38100" dir="8100000" algn="tr" rotWithShape="0">
              <a:prstClr val="black">
                <a:alpha val="40000"/>
              </a:prstClr>
            </a:outerShdw>
          </a:effectLst>
        </p:spPr>
      </p:pic>
      <p:sp>
        <p:nvSpPr>
          <p:cNvPr id="2" name="Title 1"/>
          <p:cNvSpPr>
            <a:spLocks noGrp="1"/>
          </p:cNvSpPr>
          <p:nvPr>
            <p:ph type="title"/>
          </p:nvPr>
        </p:nvSpPr>
        <p:spPr>
          <a:xfrm>
            <a:off x="1422400" y="274638"/>
            <a:ext cx="9550400" cy="1143000"/>
          </a:xfrm>
          <a:ln w="19050">
            <a:noFill/>
            <a:prstDash val="sysDash"/>
          </a:ln>
        </p:spPr>
        <p:txBody>
          <a:bodyPr/>
          <a:lstStyle/>
          <a:p>
            <a:pPr lvl="0"/>
            <a:r>
              <a:rPr lang="en-US" smtClean="0"/>
              <a:t>Click to edit Master title style</a:t>
            </a:r>
            <a:endParaRPr lang="en-US" dirty="0" smtClean="0"/>
          </a:p>
        </p:txBody>
      </p:sp>
      <p:sp>
        <p:nvSpPr>
          <p:cNvPr id="3" name="Vertical Text Placeholder 2"/>
          <p:cNvSpPr>
            <a:spLocks noGrp="1"/>
          </p:cNvSpPr>
          <p:nvPr>
            <p:ph type="body" orient="vert" idx="1"/>
          </p:nvPr>
        </p:nvSpPr>
        <p:spPr>
          <a:xfrm>
            <a:off x="406400" y="1752600"/>
            <a:ext cx="11379200" cy="4876800"/>
          </a:xfrm>
          <a:ln w="9525">
            <a:noFill/>
            <a:prstDash val="sysDash"/>
          </a:ln>
        </p:spPr>
        <p:txBody>
          <a:bodyPr vert="eaVert"/>
          <a:lstStyle>
            <a:lvl1pPr>
              <a:buFontTx/>
              <a:buBlip>
                <a:blip r:embed="rId5"/>
              </a:buBlip>
              <a:defRPr sz="1800"/>
            </a:lvl1pPr>
            <a:lvl2pPr>
              <a:buFontTx/>
              <a:buBlip>
                <a:blip r:embed="rId5"/>
              </a:buBlip>
              <a:defRPr sz="1600" baseline="0"/>
            </a:lvl2pPr>
            <a:lvl3pPr>
              <a:buFontTx/>
              <a:buBlip>
                <a:blip r:embed="rId5"/>
              </a:buBlip>
              <a:defRPr sz="1400"/>
            </a:lvl3pPr>
            <a:lvl4pPr>
              <a:buFontTx/>
              <a:buBlip>
                <a:blip r:embed="rId5"/>
              </a:buBlip>
              <a:defRPr sz="1200"/>
            </a:lvl4pPr>
            <a:lvl5pPr>
              <a:buFontTx/>
              <a:buBlip>
                <a:blip r:embed="rId5"/>
              </a:buBlip>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531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4434" y="0"/>
            <a:ext cx="10749367" cy="1208868"/>
          </a:xfrm>
        </p:spPr>
        <p:txBody>
          <a:bodyPr anchor="b">
            <a:normAutofit/>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8201" y="1825625"/>
            <a:ext cx="4167753" cy="4351338"/>
          </a:xfrm>
        </p:spPr>
        <p:txBody>
          <a:bodyPr>
            <a:normAutofit/>
          </a:bodyPr>
          <a:lstStyle>
            <a:lvl1pPr marL="0" indent="0">
              <a:lnSpc>
                <a:spcPct val="150000"/>
              </a:lnSpc>
              <a:spcAft>
                <a:spcPts val="1200"/>
              </a:spcAft>
              <a:buNone/>
              <a:defRPr sz="1600">
                <a:solidFill>
                  <a:schemeClr val="bg1">
                    <a:lumMod val="50000"/>
                  </a:schemeClr>
                </a:solidFill>
              </a:defRPr>
            </a:lvl1pPr>
            <a:lvl2pPr>
              <a:lnSpc>
                <a:spcPct val="150000"/>
              </a:lnSpc>
              <a:spcAft>
                <a:spcPts val="1200"/>
              </a:spcAft>
              <a:defRPr sz="1400">
                <a:solidFill>
                  <a:schemeClr val="bg1">
                    <a:lumMod val="50000"/>
                  </a:schemeClr>
                </a:solidFill>
              </a:defRPr>
            </a:lvl2pPr>
            <a:lvl3pPr>
              <a:lnSpc>
                <a:spcPct val="150000"/>
              </a:lnSpc>
              <a:spcAft>
                <a:spcPts val="1200"/>
              </a:spcAft>
              <a:defRPr sz="1200">
                <a:solidFill>
                  <a:schemeClr val="bg1">
                    <a:lumMod val="50000"/>
                  </a:schemeClr>
                </a:solidFill>
              </a:defRPr>
            </a:lvl3pPr>
            <a:lvl4pPr>
              <a:lnSpc>
                <a:spcPct val="150000"/>
              </a:lnSpc>
              <a:spcAft>
                <a:spcPts val="1200"/>
              </a:spcAft>
              <a:defRPr sz="1100">
                <a:solidFill>
                  <a:schemeClr val="bg1">
                    <a:lumMod val="50000"/>
                  </a:schemeClr>
                </a:solidFill>
              </a:defRPr>
            </a:lvl4pPr>
            <a:lvl5pPr>
              <a:lnSpc>
                <a:spcPct val="150000"/>
              </a:lnSpc>
              <a:spcAft>
                <a:spcPts val="1200"/>
              </a:spcAft>
              <a:defRPr sz="11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EEBAAA-29B5-4AF5-BC5F-7E580C29002D}" type="datetimeFigureOut">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85836540"/>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3" descr="H:\Abzar\ابزارهای فتوشاپ\وکتور\ترنج\Eslimi_Vector_Toranj_22[Www.Torobche.Com]\Eslimi_Vector_Toranj_.png"/>
          <p:cNvPicPr>
            <a:picLocks noChangeAspect="1" noChangeArrowheads="1"/>
          </p:cNvPicPr>
          <p:nvPr userDrawn="1"/>
        </p:nvPicPr>
        <p:blipFill>
          <a:blip r:embed="rId2">
            <a:extLst>
              <a:ext uri="{28A0092B-C50C-407E-A947-70E740481C1C}">
                <a14:useLocalDpi xmlns:a14="http://schemas.microsoft.com/office/drawing/2010/main" val="0"/>
              </a:ext>
            </a:extLst>
          </a:blip>
          <a:srcRect t="21111" r="21111"/>
          <a:stretch>
            <a:fillRect/>
          </a:stretch>
        </p:blipFill>
        <p:spPr bwMode="auto">
          <a:xfrm>
            <a:off x="4218517" y="1"/>
            <a:ext cx="7973483" cy="5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0"/>
          </p:nvPr>
        </p:nvSpPr>
        <p:spPr/>
        <p:txBody>
          <a:bodyPr/>
          <a:lstStyle>
            <a:lvl1pPr>
              <a:defRPr/>
            </a:lvl1pPr>
          </a:lstStyle>
          <a:p>
            <a:pPr>
              <a:defRPr/>
            </a:pPr>
            <a:r>
              <a:rPr lang="en-US">
                <a:solidFill>
                  <a:prstClr val="black">
                    <a:tint val="75000"/>
                  </a:prstClr>
                </a:solidFill>
              </a:rPr>
              <a:t>www.aseman313.ir</a:t>
            </a:r>
          </a:p>
        </p:txBody>
      </p:sp>
    </p:spTree>
    <p:extLst>
      <p:ext uri="{BB962C8B-B14F-4D97-AF65-F5344CB8AC3E}">
        <p14:creationId xmlns:p14="http://schemas.microsoft.com/office/powerpoint/2010/main" val="1954679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1" y="2402238"/>
            <a:ext cx="4508715" cy="2187227"/>
          </a:xfrm>
        </p:spPr>
        <p:txBody>
          <a:bodyPr anchor="ctr">
            <a:noAutofit/>
          </a:bodyPr>
          <a:lstStyle>
            <a:lvl1pPr algn="l">
              <a:defRPr sz="4800">
                <a:solidFill>
                  <a:srgbClr val="D24726"/>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323308" y="2402237"/>
            <a:ext cx="5269424" cy="2187226"/>
          </a:xfrm>
        </p:spPr>
        <p:txBody>
          <a:bodyPr anchor="ctr">
            <a:normAutofit/>
          </a:bodyPr>
          <a:lstStyle>
            <a:lvl1pPr marL="0" indent="0">
              <a:lnSpc>
                <a:spcPct val="150000"/>
              </a:lnSpc>
              <a:buNone/>
              <a:defRPr sz="2800">
                <a:solidFill>
                  <a:schemeClr val="bg1"/>
                </a:solidFill>
                <a:latin typeface="+mj-lt"/>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EEBAAA-29B5-4AF5-BC5F-7E580C29002D}" type="datetimeFigureOut">
              <a:rPr lang="en-US" smtClean="0"/>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60EDB8-5305-433F-BE41-D7A86D811DB3}" type="slidenum">
              <a:rPr lang="en-US" smtClean="0"/>
              <a:t>‹#›</a:t>
            </a:fld>
            <a:endParaRPr lang="en-US"/>
          </a:p>
        </p:txBody>
      </p:sp>
      <p:sp>
        <p:nvSpPr>
          <p:cNvPr id="8" name="Rectangle 7"/>
          <p:cNvSpPr/>
          <p:nvPr userDrawn="1"/>
        </p:nvSpPr>
        <p:spPr>
          <a:xfrm>
            <a:off x="5656882" y="1709738"/>
            <a:ext cx="6535119" cy="357518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35655537"/>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5" name="Date Placeholder 4"/>
          <p:cNvSpPr>
            <a:spLocks noGrp="1"/>
          </p:cNvSpPr>
          <p:nvPr>
            <p:ph type="dt" sz="half" idx="10"/>
          </p:nvPr>
        </p:nvSpPr>
        <p:spPr/>
        <p:txBody>
          <a:bodyPr/>
          <a:lstStyle/>
          <a:p>
            <a:fld id="{8BEEBAAA-29B5-4AF5-BC5F-7E580C29002D}" type="datetimeFigureOut">
              <a:rPr lang="en-US" smtClean="0"/>
              <a:t>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
        <p:nvSpPr>
          <p:cNvPr id="9" name="Rectangle 8"/>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28223887"/>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0"/>
            <a:ext cx="10737851" cy="1228436"/>
          </a:xfrm>
        </p:spPr>
        <p:txBody>
          <a:bodyPr anchor="b">
            <a:normAutofit/>
          </a:bodyPr>
          <a:lstStyle>
            <a:lvl1pPr>
              <a:defRPr sz="3600">
                <a:solidFill>
                  <a:schemeClr val="bg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831851"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1851" y="2193927"/>
            <a:ext cx="5156200"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dirty="0"/>
          </a:p>
        </p:txBody>
      </p:sp>
      <p:sp>
        <p:nvSpPr>
          <p:cNvPr id="5" name="Text Placeholder 4"/>
          <p:cNvSpPr>
            <a:spLocks noGrp="1"/>
          </p:cNvSpPr>
          <p:nvPr>
            <p:ph type="body" sz="quarter" idx="3"/>
          </p:nvPr>
        </p:nvSpPr>
        <p:spPr>
          <a:xfrm>
            <a:off x="6189664"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9664" y="2193927"/>
            <a:ext cx="5157787" cy="397827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7" name="Date Placeholder 6"/>
          <p:cNvSpPr>
            <a:spLocks noGrp="1"/>
          </p:cNvSpPr>
          <p:nvPr>
            <p:ph type="dt" sz="half" idx="10"/>
          </p:nvPr>
        </p:nvSpPr>
        <p:spPr/>
        <p:txBody>
          <a:bodyPr/>
          <a:lstStyle/>
          <a:p>
            <a:fld id="{8BEEBAAA-29B5-4AF5-BC5F-7E580C29002D}" type="datetimeFigureOut">
              <a:rPr lang="en-US" smtClean="0"/>
              <a:t>5/13/2020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60EDB8-5305-433F-BE41-D7A86D811DB3}" type="slidenum">
              <a:rPr lang="en-US" smtClean="0"/>
              <a:t>‹#›</a:t>
            </a:fld>
            <a:endParaRPr lang="en-US"/>
          </a:p>
        </p:txBody>
      </p:sp>
      <p:sp>
        <p:nvSpPr>
          <p:cNvPr id="11" name="Rectangle 10"/>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06029816"/>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09600" y="1"/>
            <a:ext cx="10744200" cy="1228436"/>
          </a:xfrm>
        </p:spPr>
        <p:txBody>
          <a:bodyPr anchor="b">
            <a:normAutofit/>
          </a:bodyPr>
          <a:lstStyle>
            <a:lvl1pPr>
              <a:defRPr sz="3600">
                <a:solidFill>
                  <a:schemeClr val="bg1"/>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EEBAAA-29B5-4AF5-BC5F-7E580C29002D}" type="datetimeFigureOut">
              <a:rPr lang="en-US" smtClean="0"/>
              <a:t>5/13/2020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60EDB8-5305-433F-BE41-D7A86D811DB3}" type="slidenum">
              <a:rPr lang="en-US" smtClean="0"/>
              <a:t>‹#›</a:t>
            </a:fld>
            <a:endParaRPr lang="en-US"/>
          </a:p>
        </p:txBody>
      </p:sp>
      <p:sp>
        <p:nvSpPr>
          <p:cNvPr id="7" name="Rectangle 6"/>
          <p:cNvSpPr/>
          <p:nvPr userDrawn="1"/>
        </p:nvSpPr>
        <p:spPr>
          <a:xfrm>
            <a:off x="0" y="0"/>
            <a:ext cx="12192000" cy="1332854"/>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00814485"/>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EBAAA-29B5-4AF5-BC5F-7E580C29002D}" type="datetimeFigureOut">
              <a:rPr lang="en-US" smtClean="0"/>
              <a:t>5/13/2020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4037432058"/>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vert="horz" lIns="91440" tIns="45720" rIns="91440" bIns="45720" rtlCol="0">
            <a:normAutofit/>
          </a:bodyPr>
          <a:lstStyle>
            <a:lvl1pPr>
              <a:defRPr lang="en-US" sz="1600" smtClean="0">
                <a:solidFill>
                  <a:schemeClr val="bg1">
                    <a:lumMod val="50000"/>
                  </a:schemeClr>
                </a:solidFill>
              </a:defRPr>
            </a:lvl1pPr>
            <a:lvl2pPr>
              <a:defRPr lang="en-US" sz="1400" smtClean="0">
                <a:solidFill>
                  <a:schemeClr val="bg1">
                    <a:lumMod val="50000"/>
                  </a:schemeClr>
                </a:solidFill>
              </a:defRPr>
            </a:lvl2pPr>
            <a:lvl3pPr>
              <a:defRPr lang="en-US" sz="1200" smtClean="0">
                <a:solidFill>
                  <a:schemeClr val="bg1">
                    <a:lumMod val="50000"/>
                  </a:schemeClr>
                </a:solidFill>
              </a:defRPr>
            </a:lvl3pPr>
            <a:lvl4pPr>
              <a:defRPr lang="en-US" sz="1100" smtClean="0">
                <a:solidFill>
                  <a:schemeClr val="bg1">
                    <a:lumMod val="50000"/>
                  </a:schemeClr>
                </a:solidFill>
              </a:defRPr>
            </a:lvl4pPr>
            <a:lvl5pPr>
              <a:defRPr lang="en-US" sz="1100">
                <a:solidFill>
                  <a:schemeClr val="bg1">
                    <a:lumMod val="50000"/>
                  </a:schemeClr>
                </a:solidFill>
              </a:defRPr>
            </a:lvl5pPr>
          </a:lstStyle>
          <a:p>
            <a:pPr marL="0" lvl="0" indent="0">
              <a:lnSpc>
                <a:spcPct val="150000"/>
              </a:lnSpc>
              <a:spcAft>
                <a:spcPts val="1200"/>
              </a:spcAft>
              <a:buNone/>
            </a:pPr>
            <a:r>
              <a:rPr lang="en-US" smtClean="0"/>
              <a:t>Click to edit Master text styles</a:t>
            </a:r>
          </a:p>
          <a:p>
            <a:pPr marL="0" lvl="1" indent="0">
              <a:lnSpc>
                <a:spcPct val="150000"/>
              </a:lnSpc>
              <a:spcAft>
                <a:spcPts val="1200"/>
              </a:spcAft>
              <a:buNone/>
            </a:pPr>
            <a:r>
              <a:rPr lang="en-US" smtClean="0"/>
              <a:t>Second level</a:t>
            </a:r>
          </a:p>
          <a:p>
            <a:pPr marL="0" lvl="2" indent="0">
              <a:lnSpc>
                <a:spcPct val="150000"/>
              </a:lnSpc>
              <a:spcAft>
                <a:spcPts val="1200"/>
              </a:spcAft>
              <a:buNone/>
            </a:pPr>
            <a:r>
              <a:rPr lang="en-US" smtClean="0"/>
              <a:t>Third level</a:t>
            </a:r>
          </a:p>
          <a:p>
            <a:pPr marL="0" lvl="3" indent="0">
              <a:lnSpc>
                <a:spcPct val="150000"/>
              </a:lnSpc>
              <a:spcAft>
                <a:spcPts val="1200"/>
              </a:spcAft>
              <a:buNone/>
            </a:pPr>
            <a:r>
              <a:rPr lang="en-US" smtClean="0"/>
              <a:t>Fourth level</a:t>
            </a:r>
          </a:p>
          <a:p>
            <a:pPr marL="0" lvl="4" indent="0">
              <a:lnSpc>
                <a:spcPct val="150000"/>
              </a:lnSpc>
              <a:spcAft>
                <a:spcPts val="1200"/>
              </a:spcAft>
              <a:buNone/>
            </a:pPr>
            <a:r>
              <a:rPr lang="en-US" smtClean="0"/>
              <a:t>Fifth level</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1784193825"/>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EEBAAA-29B5-4AF5-BC5F-7E580C29002D}" type="datetimeFigureOut">
              <a:rPr lang="en-US" smtClean="0"/>
              <a:t>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60EDB8-5305-433F-BE41-D7A86D811DB3}" type="slidenum">
              <a:rPr lang="en-US" smtClean="0"/>
              <a:t>‹#›</a:t>
            </a:fld>
            <a:endParaRPr lang="en-US"/>
          </a:p>
        </p:txBody>
      </p:sp>
    </p:spTree>
    <p:extLst>
      <p:ext uri="{BB962C8B-B14F-4D97-AF65-F5344CB8AC3E}">
        <p14:creationId xmlns:p14="http://schemas.microsoft.com/office/powerpoint/2010/main" val="3161095380"/>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EEBAAA-29B5-4AF5-BC5F-7E580C29002D}" type="datetimeFigureOut">
              <a:rPr lang="en-US" smtClean="0"/>
              <a:t>5/13/2020</a:t>
            </a:fld>
            <a:endParaRPr lang="en-US"/>
          </a:p>
        </p:txBody>
      </p:sp>
      <p:sp>
        <p:nvSpPr>
          <p:cNvPr id="5" name="Footer Placeholder 4"/>
          <p:cNvSpPr>
            <a:spLocks noGrp="1"/>
          </p:cNvSpPr>
          <p:nvPr>
            <p:ph type="ftr" sz="quarter" idx="3"/>
          </p:nvPr>
        </p:nvSpPr>
        <p:spPr>
          <a:xfrm>
            <a:off x="4648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077200" y="6356352"/>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60EDB8-5305-433F-BE41-D7A86D811DB3}" type="slidenum">
              <a:rPr lang="en-US" smtClean="0"/>
              <a:t>‹#›</a:t>
            </a:fld>
            <a:endParaRPr lang="en-US"/>
          </a:p>
        </p:txBody>
      </p: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p:transition>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lum bright="-16000" contrast="40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wrap="square" lIns="91440" tIns="45720" rIns="91440" bIns="45720" numCol="1" anchor="ctr" anchorCtr="0" compatLnSpc="1">
            <a:prstTxWarp prst="textNoShape">
              <a:avLst/>
            </a:prstTxWarp>
            <a:normAutofit/>
          </a:bodyPr>
          <a:lstStyle/>
          <a:p>
            <a:pPr lvl="0"/>
            <a:r>
              <a:rPr lang="fa-IR" smtClean="0"/>
              <a:t>عنوان مورد نظر خود را بنویسید</a:t>
            </a:r>
            <a:r>
              <a:rPr lang="en-US" smtClean="0"/>
              <a:t>.</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a-IR" smtClean="0"/>
              <a:t>متن مورد نظر خود را بنویسید.</a:t>
            </a:r>
          </a:p>
          <a:p>
            <a:pPr lvl="1"/>
            <a:r>
              <a:rPr lang="fa-IR" smtClean="0"/>
              <a:t>دومین مرحله</a:t>
            </a:r>
          </a:p>
          <a:p>
            <a:pPr lvl="2"/>
            <a:r>
              <a:rPr lang="fa-IR" smtClean="0"/>
              <a:t>سومین مرحله</a:t>
            </a:r>
          </a:p>
          <a:p>
            <a:pPr lvl="3"/>
            <a:r>
              <a:rPr lang="fa-IR" smtClean="0"/>
              <a:t>چهارمین مرحله</a:t>
            </a:r>
          </a:p>
          <a:p>
            <a:pPr lvl="4"/>
            <a:r>
              <a:rPr lang="fa-IR" smtClean="0"/>
              <a:t>پنجمین مرحله</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r>
              <a:rPr lang="en-US">
                <a:solidFill>
                  <a:prstClr val="black">
                    <a:tint val="75000"/>
                  </a:prstClr>
                </a:solidFill>
              </a:rPr>
              <a:t>www.aseman313.ir</a:t>
            </a:r>
          </a:p>
        </p:txBody>
      </p:sp>
    </p:spTree>
    <p:extLst>
      <p:ext uri="{BB962C8B-B14F-4D97-AF65-F5344CB8AC3E}">
        <p14:creationId xmlns:p14="http://schemas.microsoft.com/office/powerpoint/2010/main" val="4613270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sldNum="0" hdr="0" ftr="0" dt="0"/>
  <p:txStyles>
    <p:titleStyle>
      <a:lvl1pPr algn="ctr" rtl="0" fontAlgn="base">
        <a:spcBef>
          <a:spcPct val="0"/>
        </a:spcBef>
        <a:spcAft>
          <a:spcPct val="0"/>
        </a:spcAft>
        <a:defRPr lang="en-US" sz="4400" kern="1200" dirty="0">
          <a:solidFill>
            <a:schemeClr val="tx1"/>
          </a:solidFill>
          <a:effectLst>
            <a:outerShdw blurRad="38100" dist="38100" dir="2700000" algn="tl">
              <a:srgbClr val="000000">
                <a:alpha val="43137"/>
              </a:srgbClr>
            </a:outerShdw>
          </a:effectLst>
          <a:latin typeface="+mj-lt"/>
          <a:ea typeface="A  Mitra_1 (MRT)"/>
          <a:cs typeface="A  Mitra_1 (MRT)" pitchFamily="2" charset="-78"/>
        </a:defRPr>
      </a:lvl1pPr>
      <a:lvl2pPr algn="ctr" rtl="0" fontAlgn="base">
        <a:spcBef>
          <a:spcPct val="0"/>
        </a:spcBef>
        <a:spcAft>
          <a:spcPct val="0"/>
        </a:spcAft>
        <a:defRPr sz="4400">
          <a:solidFill>
            <a:schemeClr val="tx1"/>
          </a:solidFill>
          <a:latin typeface="Calibri" pitchFamily="34" charset="0"/>
          <a:ea typeface="A  Mitra_1 (MRT)"/>
          <a:cs typeface="A  Mitra_1 (MRT)"/>
        </a:defRPr>
      </a:lvl2pPr>
      <a:lvl3pPr algn="ctr" rtl="0" fontAlgn="base">
        <a:spcBef>
          <a:spcPct val="0"/>
        </a:spcBef>
        <a:spcAft>
          <a:spcPct val="0"/>
        </a:spcAft>
        <a:defRPr sz="4400">
          <a:solidFill>
            <a:schemeClr val="tx1"/>
          </a:solidFill>
          <a:latin typeface="Calibri" pitchFamily="34" charset="0"/>
          <a:ea typeface="A  Mitra_1 (MRT)"/>
          <a:cs typeface="A  Mitra_1 (MRT)"/>
        </a:defRPr>
      </a:lvl3pPr>
      <a:lvl4pPr algn="ctr" rtl="0" fontAlgn="base">
        <a:spcBef>
          <a:spcPct val="0"/>
        </a:spcBef>
        <a:spcAft>
          <a:spcPct val="0"/>
        </a:spcAft>
        <a:defRPr sz="4400">
          <a:solidFill>
            <a:schemeClr val="tx1"/>
          </a:solidFill>
          <a:latin typeface="Calibri" pitchFamily="34" charset="0"/>
          <a:ea typeface="A  Mitra_1 (MRT)"/>
          <a:cs typeface="A  Mitra_1 (MRT)"/>
        </a:defRPr>
      </a:lvl4pPr>
      <a:lvl5pPr algn="ctr" rtl="0" fontAlgn="base">
        <a:spcBef>
          <a:spcPct val="0"/>
        </a:spcBef>
        <a:spcAft>
          <a:spcPct val="0"/>
        </a:spcAft>
        <a:defRPr sz="4400">
          <a:solidFill>
            <a:schemeClr val="tx1"/>
          </a:solidFill>
          <a:latin typeface="Calibri" pitchFamily="34" charset="0"/>
          <a:ea typeface="A  Mitra_1 (MRT)"/>
          <a:cs typeface="A  Mitra_1 (MRT)"/>
        </a:defRPr>
      </a:lvl5pPr>
      <a:lvl6pPr marL="457200" algn="ctr" rtl="0" fontAlgn="base">
        <a:spcBef>
          <a:spcPct val="0"/>
        </a:spcBef>
        <a:spcAft>
          <a:spcPct val="0"/>
        </a:spcAft>
        <a:defRPr sz="4400">
          <a:solidFill>
            <a:schemeClr val="tx1"/>
          </a:solidFill>
          <a:latin typeface="Calibri" pitchFamily="34" charset="0"/>
          <a:ea typeface="A  Mitra_1 (MRT)"/>
          <a:cs typeface="A  Mitra_1 (MRT)"/>
        </a:defRPr>
      </a:lvl6pPr>
      <a:lvl7pPr marL="914400" algn="ctr" rtl="0" fontAlgn="base">
        <a:spcBef>
          <a:spcPct val="0"/>
        </a:spcBef>
        <a:spcAft>
          <a:spcPct val="0"/>
        </a:spcAft>
        <a:defRPr sz="4400">
          <a:solidFill>
            <a:schemeClr val="tx1"/>
          </a:solidFill>
          <a:latin typeface="Calibri" pitchFamily="34" charset="0"/>
          <a:ea typeface="A  Mitra_1 (MRT)"/>
          <a:cs typeface="A  Mitra_1 (MRT)"/>
        </a:defRPr>
      </a:lvl7pPr>
      <a:lvl8pPr marL="1371600" algn="ctr" rtl="0" fontAlgn="base">
        <a:spcBef>
          <a:spcPct val="0"/>
        </a:spcBef>
        <a:spcAft>
          <a:spcPct val="0"/>
        </a:spcAft>
        <a:defRPr sz="4400">
          <a:solidFill>
            <a:schemeClr val="tx1"/>
          </a:solidFill>
          <a:latin typeface="Calibri" pitchFamily="34" charset="0"/>
          <a:ea typeface="A  Mitra_1 (MRT)"/>
          <a:cs typeface="A  Mitra_1 (MRT)"/>
        </a:defRPr>
      </a:lvl8pPr>
      <a:lvl9pPr marL="1828800" algn="ctr" rtl="0" fontAlgn="base">
        <a:spcBef>
          <a:spcPct val="0"/>
        </a:spcBef>
        <a:spcAft>
          <a:spcPct val="0"/>
        </a:spcAft>
        <a:defRPr sz="4400">
          <a:solidFill>
            <a:schemeClr val="tx1"/>
          </a:solidFill>
          <a:latin typeface="Calibri" pitchFamily="34" charset="0"/>
          <a:ea typeface="A  Mitra_1 (MRT)"/>
          <a:cs typeface="A  Mitra_1 (MRT)"/>
        </a:defRPr>
      </a:lvl9pPr>
    </p:titleStyle>
    <p:bodyStyle>
      <a:lvl1pPr marL="342900" indent="-342900" algn="r" rtl="1" fontAlgn="base">
        <a:lnSpc>
          <a:spcPct val="150000"/>
        </a:lnSpc>
        <a:spcBef>
          <a:spcPct val="20000"/>
        </a:spcBef>
        <a:spcAft>
          <a:spcPct val="0"/>
        </a:spcAft>
        <a:buBlip>
          <a:blip r:embed="rId12"/>
        </a:buBlip>
        <a:defRPr lang="en-US" sz="2000" kern="1200" dirty="0">
          <a:solidFill>
            <a:srgbClr val="404040"/>
          </a:solidFill>
          <a:latin typeface="+mn-lt"/>
          <a:ea typeface="+mn-ea"/>
          <a:cs typeface="B Yekan" pitchFamily="2" charset="-78"/>
        </a:defRPr>
      </a:lvl1pPr>
      <a:lvl2pPr marL="742950" indent="-285750" algn="r" rtl="1" fontAlgn="base">
        <a:lnSpc>
          <a:spcPct val="150000"/>
        </a:lnSpc>
        <a:spcBef>
          <a:spcPct val="20000"/>
        </a:spcBef>
        <a:spcAft>
          <a:spcPct val="0"/>
        </a:spcAft>
        <a:buBlip>
          <a:blip r:embed="rId12"/>
        </a:buBlip>
        <a:defRPr kern="1200">
          <a:solidFill>
            <a:schemeClr val="tx1"/>
          </a:solidFill>
          <a:latin typeface="+mn-lt"/>
          <a:ea typeface="+mn-ea"/>
          <a:cs typeface="B Yekan" pitchFamily="2" charset="-78"/>
        </a:defRPr>
      </a:lvl2pPr>
      <a:lvl3pPr marL="1143000" indent="-228600" algn="r" rtl="1" fontAlgn="base">
        <a:lnSpc>
          <a:spcPct val="150000"/>
        </a:lnSpc>
        <a:spcBef>
          <a:spcPct val="20000"/>
        </a:spcBef>
        <a:spcAft>
          <a:spcPct val="0"/>
        </a:spcAft>
        <a:buBlip>
          <a:blip r:embed="rId12"/>
        </a:buBlip>
        <a:defRPr sz="1600" kern="1200">
          <a:solidFill>
            <a:schemeClr val="tx1"/>
          </a:solidFill>
          <a:latin typeface="+mn-lt"/>
          <a:ea typeface="+mn-ea"/>
          <a:cs typeface="B Yekan" pitchFamily="2" charset="-78"/>
        </a:defRPr>
      </a:lvl3pPr>
      <a:lvl4pPr marL="1600200" indent="-228600" algn="r" rtl="1" fontAlgn="base">
        <a:lnSpc>
          <a:spcPct val="150000"/>
        </a:lnSpc>
        <a:spcBef>
          <a:spcPct val="20000"/>
        </a:spcBef>
        <a:spcAft>
          <a:spcPct val="0"/>
        </a:spcAft>
        <a:buBlip>
          <a:blip r:embed="rId12"/>
        </a:buBlip>
        <a:defRPr sz="1400" kern="1200">
          <a:solidFill>
            <a:schemeClr val="tx1"/>
          </a:solidFill>
          <a:latin typeface="+mn-lt"/>
          <a:ea typeface="+mn-ea"/>
          <a:cs typeface="B Yekan" pitchFamily="2" charset="-78"/>
        </a:defRPr>
      </a:lvl4pPr>
      <a:lvl5pPr marL="2057400" indent="-228600" algn="r" rtl="1" fontAlgn="base">
        <a:lnSpc>
          <a:spcPct val="150000"/>
        </a:lnSpc>
        <a:spcBef>
          <a:spcPct val="20000"/>
        </a:spcBef>
        <a:spcAft>
          <a:spcPct val="0"/>
        </a:spcAft>
        <a:buBlip>
          <a:blip r:embed="rId12"/>
        </a:buBlip>
        <a:defRPr sz="1400" kern="1200">
          <a:solidFill>
            <a:schemeClr val="tx1"/>
          </a:solidFill>
          <a:latin typeface="+mn-lt"/>
          <a:ea typeface="+mn-ea"/>
          <a:cs typeface="B Yekan" pitchFamily="2" charset="-7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3304439"/>
            <a:ext cx="11966712" cy="1354217"/>
          </a:xfrm>
          <a:prstGeom prst="rect">
            <a:avLst/>
          </a:prstGeom>
        </p:spPr>
        <p:txBody>
          <a:bodyPr wrap="square">
            <a:spAutoFit/>
          </a:bodyPr>
          <a:lstStyle/>
          <a:p>
            <a:pPr algn="ctr" rtl="1"/>
            <a:r>
              <a:rPr lang="fa-IR" sz="54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سنت‌ الهی تغییر و جهان پساکرونا</a:t>
            </a:r>
          </a:p>
          <a:p>
            <a:pPr algn="ctr" rtl="1"/>
            <a:r>
              <a:rPr lang="fa-IR" sz="2800" b="1" dirty="0">
                <a:ln w="18415" cmpd="sng">
                  <a:solidFill>
                    <a:srgbClr val="FFFFFF"/>
                  </a:solidFill>
                  <a:prstDash val="solid"/>
                </a:ln>
                <a:solidFill>
                  <a:srgbClr val="FFFFFF"/>
                </a:solidFill>
                <a:effectLst>
                  <a:outerShdw blurRad="63500" dir="3600000" algn="tl" rotWithShape="0">
                    <a:srgbClr val="000000">
                      <a:alpha val="70000"/>
                    </a:srgbClr>
                  </a:outerShdw>
                </a:effectLst>
                <a:cs typeface="B Titr" pitchFamily="2" charset="-78"/>
              </a:rPr>
              <a:t>نگاهی مقایسه‌ای به کرونا و نظم پساکرونا از منظر اندیشه اسلامی و تفکر غربی</a:t>
            </a:r>
          </a:p>
        </p:txBody>
      </p:sp>
      <p:pic>
        <p:nvPicPr>
          <p:cNvPr id="8" name="Picture 7"/>
          <p:cNvPicPr>
            <a:picLocks noChangeAspect="1" noChangeArrowheads="1"/>
          </p:cNvPicPr>
          <p:nvPr/>
        </p:nvPicPr>
        <p:blipFill>
          <a:blip r:embed="rId3">
            <a:duotone>
              <a:prstClr val="black"/>
              <a:srgbClr val="99FF66">
                <a:tint val="45000"/>
                <a:satMod val="400000"/>
              </a:srgbClr>
            </a:duotone>
            <a:extLst>
              <a:ext uri="{BEBA8EAE-BF5A-486C-A8C5-ECC9F3942E4B}">
                <a14:imgProps xmlns:a14="http://schemas.microsoft.com/office/drawing/2010/main">
                  <a14:imgLayer r:embed="rId4">
                    <a14:imgEffect>
                      <a14:artisticPhotocopy/>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09800" y="0"/>
            <a:ext cx="6547834" cy="34813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ounded Rectangle 8"/>
          <p:cNvSpPr/>
          <p:nvPr/>
        </p:nvSpPr>
        <p:spPr>
          <a:xfrm>
            <a:off x="-38641" y="6265572"/>
            <a:ext cx="2125000" cy="5924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fa-IR" b="1" cap="all" dirty="0" smtClean="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B Titr" pitchFamily="2" charset="-78"/>
              </a:rPr>
              <a:t>رمضان المبارک 1441</a:t>
            </a:r>
            <a:endParaRPr lang="en-US" b="1" cap="all" dirty="0">
              <a:ln/>
              <a:solidFill>
                <a:schemeClr val="tx1"/>
              </a:solidFill>
              <a:effectLst>
                <a:outerShdw blurRad="19685" dist="12700" dir="5400000" algn="tl" rotWithShape="0">
                  <a:schemeClr val="accent1">
                    <a:satMod val="130000"/>
                    <a:alpha val="60000"/>
                  </a:schemeClr>
                </a:outerShdw>
                <a:reflection blurRad="10000" stA="55000" endPos="48000" dist="500" dir="5400000" sy="-100000" algn="bl" rotWithShape="0"/>
              </a:effectLst>
              <a:cs typeface="B Titr" pitchFamily="2" charset="-78"/>
            </a:endParaRPr>
          </a:p>
        </p:txBody>
      </p:sp>
    </p:spTree>
    <p:extLst>
      <p:ext uri="{BB962C8B-B14F-4D97-AF65-F5344CB8AC3E}">
        <p14:creationId xmlns:p14="http://schemas.microsoft.com/office/powerpoint/2010/main" val="247180773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fltVal val="0"/>
                                          </p:val>
                                        </p:tav>
                                        <p:tav tm="100000">
                                          <p:val>
                                            <p:strVal val="#ppt_w"/>
                                          </p:val>
                                        </p:tav>
                                      </p:tavLst>
                                    </p:anim>
                                    <p:anim calcmode="lin" valueType="num">
                                      <p:cBhvr>
                                        <p:cTn id="8" dur="2000" fill="hold"/>
                                        <p:tgtEl>
                                          <p:spTgt spid="8"/>
                                        </p:tgtEl>
                                        <p:attrNameLst>
                                          <p:attrName>ppt_h</p:attrName>
                                        </p:attrNameLst>
                                      </p:cBhvr>
                                      <p:tavLst>
                                        <p:tav tm="0">
                                          <p:val>
                                            <p:fltVal val="0"/>
                                          </p:val>
                                        </p:tav>
                                        <p:tav tm="100000">
                                          <p:val>
                                            <p:strVal val="#ppt_h"/>
                                          </p:val>
                                        </p:tav>
                                      </p:tavLst>
                                    </p:anim>
                                    <p:animEffect transition="in" filter="fade">
                                      <p:cBhvr>
                                        <p:cTn id="9" dur="2000"/>
                                        <p:tgtEl>
                                          <p:spTgt spid="8"/>
                                        </p:tgtEl>
                                      </p:cBhvr>
                                    </p:animEffec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ppt_x</p:attrName>
                                        </p:attrNameLst>
                                      </p:cBhvr>
                                      <p:tavLst>
                                        <p:tav tm="0">
                                          <p:val>
                                            <p:strVal val="#ppt_x"/>
                                          </p:val>
                                        </p:tav>
                                        <p:tav tm="100000">
                                          <p:val>
                                            <p:strVal val="#ppt_x"/>
                                          </p:val>
                                        </p:tav>
                                      </p:tavLst>
                                    </p:anim>
                                    <p:anim calcmode="lin" valueType="num">
                                      <p:cBhvr>
                                        <p:cTn id="15" dur="2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2000"/>
                                        <p:tgtEl>
                                          <p:spTgt spid="9"/>
                                        </p:tgtEl>
                                      </p:cBhvr>
                                    </p:animEffect>
                                    <p:anim calcmode="lin" valueType="num">
                                      <p:cBhvr>
                                        <p:cTn id="20" dur="2000" fill="hold"/>
                                        <p:tgtEl>
                                          <p:spTgt spid="9"/>
                                        </p:tgtEl>
                                        <p:attrNameLst>
                                          <p:attrName>ppt_x</p:attrName>
                                        </p:attrNameLst>
                                      </p:cBhvr>
                                      <p:tavLst>
                                        <p:tav tm="0">
                                          <p:val>
                                            <p:strVal val="#ppt_x"/>
                                          </p:val>
                                        </p:tav>
                                        <p:tav tm="100000">
                                          <p:val>
                                            <p:strVal val="#ppt_x"/>
                                          </p:val>
                                        </p:tav>
                                      </p:tavLst>
                                    </p:anim>
                                    <p:anim calcmode="lin" valueType="num">
                                      <p:cBhvr>
                                        <p:cTn id="21"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فراتحلیلی بر نگرش </a:t>
            </a:r>
            <a:r>
              <a:rPr lang="fa-IR"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غربی ها </a:t>
            </a: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به جهان پساکرونا </a:t>
            </a:r>
          </a:p>
        </p:txBody>
      </p:sp>
      <p:sp>
        <p:nvSpPr>
          <p:cNvPr id="10" name="Content Placeholder 2"/>
          <p:cNvSpPr>
            <a:spLocks noGrp="1"/>
          </p:cNvSpPr>
          <p:nvPr>
            <p:ph idx="1"/>
          </p:nvPr>
        </p:nvSpPr>
        <p:spPr>
          <a:xfrm>
            <a:off x="1569493" y="1565188"/>
            <a:ext cx="10385945" cy="686693"/>
          </a:xfrm>
        </p:spPr>
        <p:txBody>
          <a:bodyPr>
            <a:noAutofit/>
          </a:bodyPr>
          <a:lstStyle/>
          <a:p>
            <a:pPr indent="107950" algn="justLow" rtl="1">
              <a:lnSpc>
                <a:spcPct val="115000"/>
              </a:lnSpc>
              <a:spcAft>
                <a:spcPts val="0"/>
              </a:spcAft>
            </a:pPr>
            <a:r>
              <a:rPr lang="fa-IR" sz="3200" b="1" dirty="0">
                <a:ln>
                  <a:solidFill>
                    <a:srgbClr val="002060"/>
                  </a:solidFill>
                </a:ln>
                <a:solidFill>
                  <a:schemeClr val="accent1">
                    <a:lumMod val="50000"/>
                  </a:schemeClr>
                </a:solidFill>
                <a:latin typeface="Calibri"/>
                <a:ea typeface="Calibri"/>
                <a:cs typeface="B Zar"/>
              </a:rPr>
              <a:t>به راستی جهان پساکرونا، چگونه و به چه شکل خواهد بود؟ </a:t>
            </a:r>
            <a:endParaRPr lang="fa-IR" sz="3200" b="1" dirty="0" smtClean="0">
              <a:ln>
                <a:solidFill>
                  <a:srgbClr val="002060"/>
                </a:solidFill>
              </a:ln>
              <a:solidFill>
                <a:schemeClr val="accent1">
                  <a:lumMod val="50000"/>
                </a:schemeClr>
              </a:solidFill>
              <a:latin typeface="Calibri"/>
              <a:ea typeface="Calibri"/>
              <a:cs typeface="B Zar"/>
            </a:endParaRPr>
          </a:p>
        </p:txBody>
      </p:sp>
      <p:sp>
        <p:nvSpPr>
          <p:cNvPr id="5" name="Content Placeholder 2"/>
          <p:cNvSpPr txBox="1">
            <a:spLocks/>
          </p:cNvSpPr>
          <p:nvPr/>
        </p:nvSpPr>
        <p:spPr>
          <a:xfrm>
            <a:off x="7582482" y="2374710"/>
            <a:ext cx="4195559" cy="504965"/>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400" dirty="0" smtClean="0">
                <a:ln>
                  <a:solidFill>
                    <a:srgbClr val="DD462F"/>
                  </a:solidFill>
                </a:ln>
                <a:solidFill>
                  <a:srgbClr val="DD482F"/>
                </a:solidFill>
                <a:latin typeface="Calibri"/>
                <a:ea typeface="Calibri"/>
                <a:cs typeface="B Zar"/>
              </a:rPr>
              <a:t>1- نقض </a:t>
            </a:r>
            <a:r>
              <a:rPr lang="fa-IR" sz="2400" dirty="0">
                <a:ln>
                  <a:solidFill>
                    <a:srgbClr val="DD462F"/>
                  </a:solidFill>
                </a:ln>
                <a:solidFill>
                  <a:srgbClr val="DD482F"/>
                </a:solidFill>
                <a:latin typeface="Calibri"/>
                <a:ea typeface="Calibri"/>
                <a:cs typeface="B Zar"/>
              </a:rPr>
              <a:t>وابستگی متقابل و رشد ناسیونالیسم!</a:t>
            </a:r>
            <a:endParaRPr lang="fa-IR" sz="1400" dirty="0">
              <a:ln>
                <a:solidFill>
                  <a:srgbClr val="002060"/>
                </a:solidFill>
              </a:ln>
              <a:solidFill>
                <a:srgbClr val="DD482F"/>
              </a:solidFill>
              <a:latin typeface="Calibri"/>
              <a:ea typeface="Calibri"/>
              <a:cs typeface="B Zar"/>
            </a:endParaRPr>
          </a:p>
        </p:txBody>
      </p:sp>
      <p:sp>
        <p:nvSpPr>
          <p:cNvPr id="14" name="Rectangle 13"/>
          <p:cNvSpPr/>
          <p:nvPr/>
        </p:nvSpPr>
        <p:spPr>
          <a:xfrm>
            <a:off x="1148988" y="2217799"/>
            <a:ext cx="2310248" cy="400110"/>
          </a:xfrm>
          <a:prstGeom prst="rect">
            <a:avLst/>
          </a:prstGeom>
        </p:spPr>
        <p:txBody>
          <a:bodyPr wrap="none">
            <a:spAutoFit/>
          </a:bodyPr>
          <a:lstStyle/>
          <a:p>
            <a:r>
              <a:rPr lang="fa-IR" sz="2000" b="1" dirty="0">
                <a:latin typeface="Calibri"/>
                <a:ea typeface="Calibri"/>
                <a:cs typeface="B Zar"/>
              </a:rPr>
              <a:t>پروفسور «استفان والت»</a:t>
            </a:r>
            <a:endParaRPr lang="en-US" sz="2000" b="1" dirty="0"/>
          </a:p>
        </p:txBody>
      </p:sp>
      <p:sp>
        <p:nvSpPr>
          <p:cNvPr id="15" name="Rounded Rectangle 14"/>
          <p:cNvSpPr/>
          <p:nvPr/>
        </p:nvSpPr>
        <p:spPr>
          <a:xfrm>
            <a:off x="3875964" y="3234518"/>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800" dirty="0">
                <a:ln>
                  <a:solidFill>
                    <a:srgbClr val="DD462F"/>
                  </a:solidFill>
                </a:ln>
                <a:solidFill>
                  <a:srgbClr val="DD482F"/>
                </a:solidFill>
                <a:latin typeface="Calibri"/>
                <a:ea typeface="Calibri"/>
                <a:cs typeface="B Zar"/>
              </a:rPr>
              <a:t>همه‌گیری کرونا بیانگر این است که نظام بین‌الملل آینده یک نظام مبتنی بر عدم وابستگی متقابل بین کشورها و مبتنی بر تقویت دولت و ناسیونالیسم(نه به معنای یک ایدئولوژی سیاسی بلکه به معنای اتکاء به ظرفیت‌های داخلی و درون‌گرایی بیشتر و ساخت درونی قدرت) خواهد بود.</a:t>
            </a:r>
            <a:r>
              <a:rPr lang="fa-IR" sz="2000" dirty="0">
                <a:cs typeface="B Nazanin" pitchFamily="2" charset="-78"/>
              </a:rPr>
              <a:t> </a:t>
            </a:r>
            <a:endParaRPr lang="en-US" sz="2000" dirty="0">
              <a:cs typeface="B Nazanin" pitchFamily="2" charset="-78"/>
            </a:endParaRPr>
          </a:p>
        </p:txBody>
      </p:sp>
      <p:sp>
        <p:nvSpPr>
          <p:cNvPr id="16" name="Rounded Rectangle 15"/>
          <p:cNvSpPr/>
          <p:nvPr/>
        </p:nvSpPr>
        <p:spPr>
          <a:xfrm>
            <a:off x="3878236" y="3236790"/>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800" dirty="0">
                <a:ln>
                  <a:solidFill>
                    <a:srgbClr val="DD462F"/>
                  </a:solidFill>
                </a:ln>
                <a:solidFill>
                  <a:srgbClr val="DD482F"/>
                </a:solidFill>
                <a:latin typeface="Calibri"/>
                <a:ea typeface="Calibri"/>
                <a:cs typeface="B Zar"/>
              </a:rPr>
              <a:t>«شرایط اضطراری امروز ما را متوجه این واقعیت می‌کند که دولت‌ها کماکان بازیگران اصلی در سیاست جهانی هستند..... زمانی که مخاطرات جدیدی بر می‌خیزند، بشر ابتدا و بیش از دیگران به دولت‌های ملی برای تامین امنیت خود چشم دارد». </a:t>
            </a:r>
            <a:endParaRPr lang="en-US" sz="2000" dirty="0">
              <a:cs typeface="B Nazanin" pitchFamily="2" charset="-78"/>
            </a:endParaRPr>
          </a:p>
        </p:txBody>
      </p:sp>
      <p:sp>
        <p:nvSpPr>
          <p:cNvPr id="17" name="Rounded Rectangle 16"/>
          <p:cNvSpPr/>
          <p:nvPr/>
        </p:nvSpPr>
        <p:spPr>
          <a:xfrm>
            <a:off x="3880508" y="3239062"/>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2800" dirty="0">
                <a:ln>
                  <a:solidFill>
                    <a:srgbClr val="DD462F"/>
                  </a:solidFill>
                </a:ln>
                <a:solidFill>
                  <a:srgbClr val="DD482F"/>
                </a:solidFill>
                <a:latin typeface="Calibri"/>
                <a:ea typeface="Calibri"/>
                <a:cs typeface="B Zar"/>
              </a:rPr>
              <a:t>«اگر شیوع این بیماری به زودی فروکش نکند، روند رو به رشد تمایل به خروج از مسیر جهانی شدن کشورها را که اکنون نیز آغاز شده است، تقویت می‌کند».</a:t>
            </a:r>
            <a:endParaRPr lang="en-US" sz="2000" dirty="0">
              <a:cs typeface="B Nazanin" pitchFamily="2" charset="-78"/>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2627192"/>
            <a:ext cx="3688080" cy="4237645"/>
          </a:xfrm>
          <a:prstGeom prst="rect">
            <a:avLst/>
          </a:prstGeom>
        </p:spPr>
      </p:pic>
    </p:spTree>
    <p:extLst>
      <p:ext uri="{BB962C8B-B14F-4D97-AF65-F5344CB8AC3E}">
        <p14:creationId xmlns:p14="http://schemas.microsoft.com/office/powerpoint/2010/main" val="35132559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right)">
                                      <p:cBhvr>
                                        <p:cTn id="14" dur="2000"/>
                                        <p:tgtEl>
                                          <p:spTgt spid="10">
                                            <p:txEl>
                                              <p:pRg st="0" end="0"/>
                                            </p:txEl>
                                          </p:spTgt>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1"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2000" fill="hold"/>
                                        <p:tgtEl>
                                          <p:spTgt spid="15"/>
                                        </p:tgtEl>
                                        <p:attrNameLst>
                                          <p:attrName>ppt_w</p:attrName>
                                        </p:attrNameLst>
                                      </p:cBhvr>
                                      <p:tavLst>
                                        <p:tav tm="0">
                                          <p:val>
                                            <p:fltVal val="0"/>
                                          </p:val>
                                        </p:tav>
                                        <p:tav tm="100000">
                                          <p:val>
                                            <p:strVal val="#ppt_w"/>
                                          </p:val>
                                        </p:tav>
                                      </p:tavLst>
                                    </p:anim>
                                    <p:anim calcmode="lin" valueType="num">
                                      <p:cBhvr>
                                        <p:cTn id="35" dur="2000" fill="hold"/>
                                        <p:tgtEl>
                                          <p:spTgt spid="15"/>
                                        </p:tgtEl>
                                        <p:attrNameLst>
                                          <p:attrName>ppt_h</p:attrName>
                                        </p:attrNameLst>
                                      </p:cBhvr>
                                      <p:tavLst>
                                        <p:tav tm="0">
                                          <p:val>
                                            <p:fltVal val="0"/>
                                          </p:val>
                                        </p:tav>
                                        <p:tav tm="100000">
                                          <p:val>
                                            <p:strVal val="#ppt_h"/>
                                          </p:val>
                                        </p:tav>
                                      </p:tavLst>
                                    </p:anim>
                                    <p:animEffect transition="in" filter="fade">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2000" fill="hold"/>
                                        <p:tgtEl>
                                          <p:spTgt spid="16"/>
                                        </p:tgtEl>
                                        <p:attrNameLst>
                                          <p:attrName>ppt_w</p:attrName>
                                        </p:attrNameLst>
                                      </p:cBhvr>
                                      <p:tavLst>
                                        <p:tav tm="0">
                                          <p:val>
                                            <p:fltVal val="0"/>
                                          </p:val>
                                        </p:tav>
                                        <p:tav tm="100000">
                                          <p:val>
                                            <p:strVal val="#ppt_w"/>
                                          </p:val>
                                        </p:tav>
                                      </p:tavLst>
                                    </p:anim>
                                    <p:anim calcmode="lin" valueType="num">
                                      <p:cBhvr>
                                        <p:cTn id="42" dur="2000" fill="hold"/>
                                        <p:tgtEl>
                                          <p:spTgt spid="16"/>
                                        </p:tgtEl>
                                        <p:attrNameLst>
                                          <p:attrName>ppt_h</p:attrName>
                                        </p:attrNameLst>
                                      </p:cBhvr>
                                      <p:tavLst>
                                        <p:tav tm="0">
                                          <p:val>
                                            <p:fltVal val="0"/>
                                          </p:val>
                                        </p:tav>
                                        <p:tav tm="100000">
                                          <p:val>
                                            <p:strVal val="#ppt_h"/>
                                          </p:val>
                                        </p:tav>
                                      </p:tavLst>
                                    </p:anim>
                                    <p:animEffect transition="in" filter="fade">
                                      <p:cBhvr>
                                        <p:cTn id="43" dur="2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2000" fill="hold"/>
                                        <p:tgtEl>
                                          <p:spTgt spid="17"/>
                                        </p:tgtEl>
                                        <p:attrNameLst>
                                          <p:attrName>ppt_w</p:attrName>
                                        </p:attrNameLst>
                                      </p:cBhvr>
                                      <p:tavLst>
                                        <p:tav tm="0">
                                          <p:val>
                                            <p:fltVal val="0"/>
                                          </p:val>
                                        </p:tav>
                                        <p:tav tm="100000">
                                          <p:val>
                                            <p:strVal val="#ppt_w"/>
                                          </p:val>
                                        </p:tav>
                                      </p:tavLst>
                                    </p:anim>
                                    <p:anim calcmode="lin" valueType="num">
                                      <p:cBhvr>
                                        <p:cTn id="49" dur="2000" fill="hold"/>
                                        <p:tgtEl>
                                          <p:spTgt spid="17"/>
                                        </p:tgtEl>
                                        <p:attrNameLst>
                                          <p:attrName>ppt_h</p:attrName>
                                        </p:attrNameLst>
                                      </p:cBhvr>
                                      <p:tavLst>
                                        <p:tav tm="0">
                                          <p:val>
                                            <p:fltVal val="0"/>
                                          </p:val>
                                        </p:tav>
                                        <p:tav tm="100000">
                                          <p:val>
                                            <p:strVal val="#ppt_h"/>
                                          </p:val>
                                        </p:tav>
                                      </p:tavLst>
                                    </p:anim>
                                    <p:animEffect transition="in" filter="fade">
                                      <p:cBhvr>
                                        <p:cTn id="5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build="allAtOnce"/>
      <p:bldP spid="14" grpId="0"/>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فراتحلیلی بر نگرش </a:t>
            </a:r>
            <a:r>
              <a:rPr lang="fa-IR"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غربی ها </a:t>
            </a: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به جهان پساکرونا </a:t>
            </a:r>
          </a:p>
        </p:txBody>
      </p:sp>
      <p:sp>
        <p:nvSpPr>
          <p:cNvPr id="10" name="Content Placeholder 2"/>
          <p:cNvSpPr>
            <a:spLocks noGrp="1"/>
          </p:cNvSpPr>
          <p:nvPr>
            <p:ph idx="1"/>
          </p:nvPr>
        </p:nvSpPr>
        <p:spPr>
          <a:xfrm>
            <a:off x="5677469" y="1565188"/>
            <a:ext cx="6277969" cy="686693"/>
          </a:xfrm>
        </p:spPr>
        <p:txBody>
          <a:bodyPr>
            <a:noAutofit/>
          </a:bodyPr>
          <a:lstStyle/>
          <a:p>
            <a:pPr indent="107950" algn="justLow" rtl="1">
              <a:lnSpc>
                <a:spcPct val="115000"/>
              </a:lnSpc>
              <a:spcAft>
                <a:spcPts val="0"/>
              </a:spcAft>
            </a:pPr>
            <a:r>
              <a:rPr lang="fa-IR" sz="3200" b="1" dirty="0">
                <a:ln>
                  <a:solidFill>
                    <a:srgbClr val="002060"/>
                  </a:solidFill>
                </a:ln>
                <a:solidFill>
                  <a:schemeClr val="accent1">
                    <a:lumMod val="50000"/>
                  </a:schemeClr>
                </a:solidFill>
                <a:latin typeface="Calibri"/>
                <a:ea typeface="Calibri"/>
                <a:cs typeface="B Zar"/>
              </a:rPr>
              <a:t>اثرات بحران کرونا از نگاه ریچارد هاس</a:t>
            </a:r>
            <a:endParaRPr lang="fa-IR" sz="3200" b="1" dirty="0" smtClean="0">
              <a:ln>
                <a:solidFill>
                  <a:srgbClr val="002060"/>
                </a:solidFill>
              </a:ln>
              <a:solidFill>
                <a:schemeClr val="accent1">
                  <a:lumMod val="50000"/>
                </a:schemeClr>
              </a:solidFill>
              <a:latin typeface="Calibri"/>
              <a:ea typeface="Calibri"/>
              <a:cs typeface="B Zar"/>
            </a:endParaRPr>
          </a:p>
        </p:txBody>
      </p:sp>
      <p:sp>
        <p:nvSpPr>
          <p:cNvPr id="2" name="Rectangle 1"/>
          <p:cNvSpPr/>
          <p:nvPr/>
        </p:nvSpPr>
        <p:spPr>
          <a:xfrm>
            <a:off x="123057" y="2481096"/>
            <a:ext cx="6892120" cy="3416320"/>
          </a:xfrm>
          <a:prstGeom prst="rect">
            <a:avLst/>
          </a:prstGeom>
        </p:spPr>
        <p:txBody>
          <a:bodyPr wrap="square">
            <a:spAutoFit/>
          </a:bodyPr>
          <a:lstStyle/>
          <a:p>
            <a:pPr marL="342900" indent="-342900" algn="justLow" defTabSz="360000" rtl="1">
              <a:lnSpc>
                <a:spcPct val="150000"/>
              </a:lnSpc>
              <a:buFont typeface="Wingdings" pitchFamily="2" charset="2"/>
              <a:buChar char="Ø"/>
            </a:pPr>
            <a:r>
              <a:rPr lang="fa-IR" sz="2400" b="1" dirty="0" smtClean="0">
                <a:ln>
                  <a:solidFill>
                    <a:srgbClr val="734F29"/>
                  </a:solidFill>
                </a:ln>
                <a:cs typeface="B Nazanin" pitchFamily="2" charset="-78"/>
              </a:rPr>
              <a:t>دشواری </a:t>
            </a:r>
            <a:r>
              <a:rPr lang="fa-IR" sz="2400" b="1" dirty="0">
                <a:ln>
                  <a:solidFill>
                    <a:srgbClr val="734F29"/>
                  </a:solidFill>
                </a:ln>
                <a:cs typeface="B Nazanin" pitchFamily="2" charset="-78"/>
              </a:rPr>
              <a:t>برای عبور از این بحران برای کشورهای مختلف، </a:t>
            </a:r>
          </a:p>
          <a:p>
            <a:pPr marL="342900" indent="-342900" algn="justLow" defTabSz="360000" rtl="1">
              <a:lnSpc>
                <a:spcPct val="150000"/>
              </a:lnSpc>
              <a:buFont typeface="Wingdings" pitchFamily="2" charset="2"/>
              <a:buChar char="Ø"/>
            </a:pPr>
            <a:r>
              <a:rPr lang="fa-IR" sz="2400" b="1" dirty="0" smtClean="0">
                <a:ln>
                  <a:solidFill>
                    <a:srgbClr val="734F29"/>
                  </a:solidFill>
                </a:ln>
                <a:cs typeface="B Nazanin" pitchFamily="2" charset="-78"/>
              </a:rPr>
              <a:t>افزایشِ </a:t>
            </a:r>
            <a:r>
              <a:rPr lang="fa-IR" sz="2400" b="1" dirty="0">
                <a:ln>
                  <a:solidFill>
                    <a:srgbClr val="734F29"/>
                  </a:solidFill>
                </a:ln>
                <a:cs typeface="B Nazanin" pitchFamily="2" charset="-78"/>
              </a:rPr>
              <a:t>شمارِ دولت‌های درمانده و تضعیف شده، </a:t>
            </a:r>
          </a:p>
          <a:p>
            <a:pPr marL="342900" indent="-342900" algn="justLow" defTabSz="360000" rtl="1">
              <a:lnSpc>
                <a:spcPct val="150000"/>
              </a:lnSpc>
              <a:buFont typeface="Wingdings" pitchFamily="2" charset="2"/>
              <a:buChar char="Ø"/>
            </a:pPr>
            <a:r>
              <a:rPr lang="fa-IR" sz="2400" b="1" dirty="0" smtClean="0">
                <a:ln>
                  <a:solidFill>
                    <a:srgbClr val="734F29"/>
                  </a:solidFill>
                </a:ln>
                <a:cs typeface="B Nazanin" pitchFamily="2" charset="-78"/>
              </a:rPr>
              <a:t>وخیم‌تر </a:t>
            </a:r>
            <a:r>
              <a:rPr lang="fa-IR" sz="2400" b="1" dirty="0">
                <a:ln>
                  <a:solidFill>
                    <a:srgbClr val="734F29"/>
                  </a:solidFill>
                </a:ln>
                <a:cs typeface="B Nazanin" pitchFamily="2" charset="-78"/>
              </a:rPr>
              <a:t>شدن روابط چین و آمریکا، </a:t>
            </a:r>
          </a:p>
          <a:p>
            <a:pPr marL="342900" indent="-342900" algn="justLow" defTabSz="360000" rtl="1">
              <a:lnSpc>
                <a:spcPct val="150000"/>
              </a:lnSpc>
              <a:buFont typeface="Wingdings" pitchFamily="2" charset="2"/>
              <a:buChar char="Ø"/>
            </a:pPr>
            <a:r>
              <a:rPr lang="fa-IR" sz="2400" b="1" dirty="0" smtClean="0">
                <a:ln>
                  <a:solidFill>
                    <a:srgbClr val="734F29"/>
                  </a:solidFill>
                </a:ln>
                <a:cs typeface="B Nazanin" pitchFamily="2" charset="-78"/>
              </a:rPr>
              <a:t>تضعیف </a:t>
            </a:r>
            <a:r>
              <a:rPr lang="fa-IR" sz="2400" b="1" dirty="0">
                <a:ln>
                  <a:solidFill>
                    <a:srgbClr val="734F29"/>
                  </a:solidFill>
                </a:ln>
                <a:cs typeface="B Nazanin" pitchFamily="2" charset="-78"/>
              </a:rPr>
              <a:t>فرآیند همگرایی اروپایی، </a:t>
            </a:r>
          </a:p>
          <a:p>
            <a:pPr marL="342900" indent="-342900" algn="justLow" defTabSz="360000" rtl="1">
              <a:lnSpc>
                <a:spcPct val="150000"/>
              </a:lnSpc>
              <a:buFont typeface="Wingdings" pitchFamily="2" charset="2"/>
              <a:buChar char="Ø"/>
            </a:pPr>
            <a:r>
              <a:rPr lang="fa-IR" sz="2400" b="1" dirty="0" smtClean="0">
                <a:ln>
                  <a:solidFill>
                    <a:srgbClr val="734F29"/>
                  </a:solidFill>
                </a:ln>
                <a:cs typeface="B Nazanin" pitchFamily="2" charset="-78"/>
              </a:rPr>
              <a:t>بهبود </a:t>
            </a:r>
            <a:r>
              <a:rPr lang="fa-IR" sz="2400" b="1" dirty="0">
                <a:ln>
                  <a:solidFill>
                    <a:srgbClr val="734F29"/>
                  </a:solidFill>
                </a:ln>
                <a:cs typeface="B Nazanin" pitchFamily="2" charset="-78"/>
              </a:rPr>
              <a:t>وضعیت بهداشت </a:t>
            </a:r>
            <a:r>
              <a:rPr lang="fa-IR" sz="2400" b="1" dirty="0" smtClean="0">
                <a:ln>
                  <a:solidFill>
                    <a:srgbClr val="734F29"/>
                  </a:solidFill>
                </a:ln>
                <a:cs typeface="B Nazanin" pitchFamily="2" charset="-78"/>
              </a:rPr>
              <a:t>جهانی، </a:t>
            </a:r>
            <a:endParaRPr lang="fa-IR" sz="2400" b="1" dirty="0">
              <a:ln>
                <a:solidFill>
                  <a:srgbClr val="734F29"/>
                </a:solidFill>
              </a:ln>
              <a:cs typeface="B Nazanin" pitchFamily="2" charset="-78"/>
            </a:endParaRPr>
          </a:p>
          <a:p>
            <a:pPr marL="342900" indent="-342900" algn="justLow" defTabSz="360000" rtl="1">
              <a:lnSpc>
                <a:spcPct val="150000"/>
              </a:lnSpc>
              <a:buFont typeface="Wingdings" pitchFamily="2" charset="2"/>
              <a:buChar char="Ø"/>
            </a:pPr>
            <a:r>
              <a:rPr lang="fa-IR" sz="2400" b="1" dirty="0" smtClean="0">
                <a:ln>
                  <a:solidFill>
                    <a:srgbClr val="734F29"/>
                  </a:solidFill>
                </a:ln>
                <a:cs typeface="B Nazanin" pitchFamily="2" charset="-78"/>
              </a:rPr>
              <a:t>تضعیف </a:t>
            </a:r>
            <a:r>
              <a:rPr lang="fa-IR" sz="2400" b="1" dirty="0">
                <a:ln>
                  <a:solidFill>
                    <a:srgbClr val="734F29"/>
                  </a:solidFill>
                </a:ln>
                <a:cs typeface="B Nazanin" pitchFamily="2" charset="-78"/>
              </a:rPr>
              <a:t>میل به جهانی شدن.</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8560" y="2270760"/>
            <a:ext cx="4130040" cy="4236720"/>
          </a:xfrm>
          <a:prstGeom prst="roundRect">
            <a:avLst>
              <a:gd name="adj" fmla="val 12214"/>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7359520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right)">
                                      <p:cBhvr>
                                        <p:cTn id="14" dur="2000"/>
                                        <p:tgtEl>
                                          <p:spTgt spid="10">
                                            <p:txEl>
                                              <p:pRg st="0" end="0"/>
                                            </p:txEl>
                                          </p:spTgt>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2000" fill="hold"/>
                                        <p:tgtEl>
                                          <p:spTgt spid="5"/>
                                        </p:tgtEl>
                                        <p:attrNameLst>
                                          <p:attrName>ppt_w</p:attrName>
                                        </p:attrNameLst>
                                      </p:cBhvr>
                                      <p:tavLst>
                                        <p:tav tm="0">
                                          <p:val>
                                            <p:fltVal val="0"/>
                                          </p:val>
                                        </p:tav>
                                        <p:tav tm="100000">
                                          <p:val>
                                            <p:strVal val="#ppt_w"/>
                                          </p:val>
                                        </p:tav>
                                      </p:tavLst>
                                    </p:anim>
                                    <p:anim calcmode="lin" valueType="num">
                                      <p:cBhvr>
                                        <p:cTn id="19" dur="2000" fill="hold"/>
                                        <p:tgtEl>
                                          <p:spTgt spid="5"/>
                                        </p:tgtEl>
                                        <p:attrNameLst>
                                          <p:attrName>ppt_h</p:attrName>
                                        </p:attrNameLst>
                                      </p:cBhvr>
                                      <p:tavLst>
                                        <p:tav tm="0">
                                          <p:val>
                                            <p:fltVal val="0"/>
                                          </p:val>
                                        </p:tav>
                                        <p:tav tm="100000">
                                          <p:val>
                                            <p:strVal val="#ppt_h"/>
                                          </p:val>
                                        </p:tav>
                                      </p:tavLst>
                                    </p:anim>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right)">
                                      <p:cBhvr>
                                        <p:cTn id="25" dur="20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right)">
                                      <p:cBhvr>
                                        <p:cTn id="30" dur="20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wipe(right)">
                                      <p:cBhvr>
                                        <p:cTn id="35" dur="20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Effect transition="in" filter="wipe(right)">
                                      <p:cBhvr>
                                        <p:cTn id="40" dur="2000"/>
                                        <p:tgtEl>
                                          <p:spTgt spid="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Effect transition="in" filter="wipe(right)">
                                      <p:cBhvr>
                                        <p:cTn id="45" dur="2000"/>
                                        <p:tgtEl>
                                          <p:spTgt spid="2">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2">
                                            <p:txEl>
                                              <p:pRg st="5" end="5"/>
                                            </p:txEl>
                                          </p:spTgt>
                                        </p:tgtEl>
                                        <p:attrNameLst>
                                          <p:attrName>style.visibility</p:attrName>
                                        </p:attrNameLst>
                                      </p:cBhvr>
                                      <p:to>
                                        <p:strVal val="visible"/>
                                      </p:to>
                                    </p:set>
                                    <p:animEffect transition="in" filter="wipe(right)">
                                      <p:cBhvr>
                                        <p:cTn id="50"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فراتحلیلی بر نگرش </a:t>
            </a:r>
            <a:r>
              <a:rPr lang="fa-IR"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غربی ها </a:t>
            </a: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به جهان پساکرونا </a:t>
            </a:r>
          </a:p>
        </p:txBody>
      </p:sp>
      <p:sp>
        <p:nvSpPr>
          <p:cNvPr id="10" name="Content Placeholder 2"/>
          <p:cNvSpPr>
            <a:spLocks noGrp="1"/>
          </p:cNvSpPr>
          <p:nvPr>
            <p:ph idx="1"/>
          </p:nvPr>
        </p:nvSpPr>
        <p:spPr>
          <a:xfrm>
            <a:off x="1569493" y="1565188"/>
            <a:ext cx="10385945" cy="686693"/>
          </a:xfrm>
        </p:spPr>
        <p:txBody>
          <a:bodyPr>
            <a:noAutofit/>
          </a:bodyPr>
          <a:lstStyle/>
          <a:p>
            <a:pPr indent="107950" algn="justLow" rtl="1">
              <a:lnSpc>
                <a:spcPct val="115000"/>
              </a:lnSpc>
              <a:spcAft>
                <a:spcPts val="0"/>
              </a:spcAft>
            </a:pPr>
            <a:r>
              <a:rPr lang="fa-IR" sz="3200" b="1" dirty="0">
                <a:ln>
                  <a:solidFill>
                    <a:srgbClr val="002060"/>
                  </a:solidFill>
                </a:ln>
                <a:solidFill>
                  <a:schemeClr val="accent1">
                    <a:lumMod val="50000"/>
                  </a:schemeClr>
                </a:solidFill>
                <a:latin typeface="Calibri"/>
                <a:ea typeface="Calibri"/>
                <a:cs typeface="B Zar"/>
              </a:rPr>
              <a:t>به راستی جهان پساکرونا، چگونه و به چه شکل خواهد بود؟ </a:t>
            </a:r>
            <a:endParaRPr lang="fa-IR" sz="3200" b="1" dirty="0" smtClean="0">
              <a:ln>
                <a:solidFill>
                  <a:srgbClr val="002060"/>
                </a:solidFill>
              </a:ln>
              <a:solidFill>
                <a:schemeClr val="accent1">
                  <a:lumMod val="50000"/>
                </a:schemeClr>
              </a:solidFill>
              <a:latin typeface="Calibri"/>
              <a:ea typeface="Calibri"/>
              <a:cs typeface="B Zar"/>
            </a:endParaRPr>
          </a:p>
        </p:txBody>
      </p:sp>
      <p:sp>
        <p:nvSpPr>
          <p:cNvPr id="5" name="Content Placeholder 2"/>
          <p:cNvSpPr txBox="1">
            <a:spLocks/>
          </p:cNvSpPr>
          <p:nvPr/>
        </p:nvSpPr>
        <p:spPr>
          <a:xfrm>
            <a:off x="7250808" y="2374710"/>
            <a:ext cx="4313947" cy="504965"/>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400" dirty="0" smtClean="0">
                <a:ln>
                  <a:solidFill>
                    <a:srgbClr val="DD462F"/>
                  </a:solidFill>
                </a:ln>
                <a:solidFill>
                  <a:srgbClr val="DD482F"/>
                </a:solidFill>
                <a:latin typeface="Calibri"/>
                <a:ea typeface="Calibri"/>
                <a:cs typeface="B Zar"/>
              </a:rPr>
              <a:t>2- حفظ </a:t>
            </a:r>
            <a:r>
              <a:rPr lang="fa-IR" sz="2400" dirty="0">
                <a:ln>
                  <a:solidFill>
                    <a:srgbClr val="DD462F"/>
                  </a:solidFill>
                </a:ln>
                <a:solidFill>
                  <a:srgbClr val="DD482F"/>
                </a:solidFill>
                <a:latin typeface="Calibri"/>
                <a:ea typeface="Calibri"/>
                <a:cs typeface="B Zar"/>
              </a:rPr>
              <a:t>هژمونی آمریکایی در زمانه تغییر! </a:t>
            </a:r>
            <a:endParaRPr lang="fa-IR" sz="1400" dirty="0">
              <a:ln>
                <a:solidFill>
                  <a:srgbClr val="002060"/>
                </a:solidFill>
              </a:ln>
              <a:solidFill>
                <a:srgbClr val="DD482F"/>
              </a:solidFill>
              <a:latin typeface="Calibri"/>
              <a:ea typeface="Calibri"/>
              <a:cs typeface="B Zar"/>
            </a:endParaRPr>
          </a:p>
        </p:txBody>
      </p:sp>
      <p:sp>
        <p:nvSpPr>
          <p:cNvPr id="14" name="Rectangle 13"/>
          <p:cNvSpPr/>
          <p:nvPr/>
        </p:nvSpPr>
        <p:spPr>
          <a:xfrm>
            <a:off x="1148988" y="2217799"/>
            <a:ext cx="1510350" cy="400110"/>
          </a:xfrm>
          <a:prstGeom prst="rect">
            <a:avLst/>
          </a:prstGeom>
        </p:spPr>
        <p:txBody>
          <a:bodyPr wrap="none">
            <a:spAutoFit/>
          </a:bodyPr>
          <a:lstStyle/>
          <a:p>
            <a:r>
              <a:rPr lang="fa-IR" sz="2000" b="1" dirty="0">
                <a:solidFill>
                  <a:prstClr val="black"/>
                </a:solidFill>
                <a:latin typeface="Calibri"/>
                <a:ea typeface="Calibri"/>
                <a:cs typeface="B Zar"/>
              </a:rPr>
              <a:t>هنری کیسینجر</a:t>
            </a:r>
          </a:p>
        </p:txBody>
      </p:sp>
      <p:sp>
        <p:nvSpPr>
          <p:cNvPr id="15" name="Rounded Rectangle 14"/>
          <p:cNvSpPr/>
          <p:nvPr/>
        </p:nvSpPr>
        <p:spPr>
          <a:xfrm>
            <a:off x="3875964" y="3234518"/>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dirty="0">
                <a:ln>
                  <a:solidFill>
                    <a:srgbClr val="DD462F"/>
                  </a:solidFill>
                </a:ln>
                <a:solidFill>
                  <a:srgbClr val="DD482F"/>
                </a:solidFill>
                <a:latin typeface="Calibri"/>
                <a:ea typeface="Calibri"/>
                <a:cs typeface="B Zar"/>
              </a:rPr>
              <a:t>بی‌اعتمادی مردم به نظم سیاسی لیبرال در داخل آمریکا کاهش پیدا خواهد کرد. لذا دولت آمریکا باید جلوی این کاهش بی‌اعتمادی را بگیرد.</a:t>
            </a:r>
            <a:endParaRPr lang="en-US" sz="2400" dirty="0">
              <a:solidFill>
                <a:prstClr val="black"/>
              </a:solidFill>
              <a:cs typeface="B Nazanin" pitchFamily="2" charset="-78"/>
            </a:endParaRPr>
          </a:p>
        </p:txBody>
      </p:sp>
      <p:sp>
        <p:nvSpPr>
          <p:cNvPr id="11" name="Rounded Rectangle 10"/>
          <p:cNvSpPr/>
          <p:nvPr/>
        </p:nvSpPr>
        <p:spPr>
          <a:xfrm>
            <a:off x="3860937" y="3232370"/>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dirty="0">
                <a:ln>
                  <a:solidFill>
                    <a:srgbClr val="DD462F"/>
                  </a:solidFill>
                </a:ln>
                <a:solidFill>
                  <a:srgbClr val="DD482F"/>
                </a:solidFill>
                <a:latin typeface="Calibri"/>
                <a:ea typeface="Calibri"/>
                <a:cs typeface="B Zar"/>
              </a:rPr>
              <a:t>زیان‌های شیوع ویروس کرونا بر سلامت مردم می‌تواند موقتی محسوب شود، اما نوسانات و تغییرات سیاسی و اقتصادی آن ممکن است تا چندین نسل ادامه پیدا کند. </a:t>
            </a:r>
            <a:endParaRPr lang="en-US" sz="2400" dirty="0">
              <a:solidFill>
                <a:prstClr val="black"/>
              </a:solidFill>
              <a:cs typeface="B Nazanin" pitchFamily="2" charset="-78"/>
            </a:endParaRPr>
          </a:p>
        </p:txBody>
      </p:sp>
      <p:sp>
        <p:nvSpPr>
          <p:cNvPr id="12" name="Rounded Rectangle 11"/>
          <p:cNvSpPr/>
          <p:nvPr/>
        </p:nvSpPr>
        <p:spPr>
          <a:xfrm>
            <a:off x="3858789" y="3230222"/>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dirty="0">
                <a:ln>
                  <a:solidFill>
                    <a:srgbClr val="DD462F"/>
                  </a:solidFill>
                </a:ln>
                <a:solidFill>
                  <a:srgbClr val="DD482F"/>
                </a:solidFill>
                <a:latin typeface="Calibri"/>
                <a:ea typeface="Calibri"/>
                <a:cs typeface="B Zar"/>
              </a:rPr>
              <a:t>«امروز مانند اواخر سال ١٩٤٤ یک احساس خطر خاص و نامشخصی وجود دارد، خطری که شخص خاصی را تهدید نمی‌کند، بلکه همه را به شکل اتفاقی، اما ویرانگر هدف قرار می‌دهد. برداشتن این چالش بسیار مهم با افزایش اعتماد عمومی به چنین حکومتی و انسجام کامل اجتماعی می‌تواند میسر گردد».</a:t>
            </a:r>
            <a:endParaRPr lang="en-US" sz="2400" dirty="0">
              <a:solidFill>
                <a:prstClr val="black"/>
              </a:solidFill>
              <a:cs typeface="B Nazanin" pitchFamily="2" charset="-78"/>
            </a:endParaRPr>
          </a:p>
        </p:txBody>
      </p:sp>
      <p:sp>
        <p:nvSpPr>
          <p:cNvPr id="13" name="Rounded Rectangle 12"/>
          <p:cNvSpPr/>
          <p:nvPr/>
        </p:nvSpPr>
        <p:spPr>
          <a:xfrm>
            <a:off x="3856641" y="3240953"/>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dirty="0">
                <a:ln>
                  <a:solidFill>
                    <a:srgbClr val="DD462F"/>
                  </a:solidFill>
                </a:ln>
                <a:solidFill>
                  <a:srgbClr val="DD482F"/>
                </a:solidFill>
                <a:latin typeface="Calibri"/>
                <a:ea typeface="Calibri"/>
                <a:cs typeface="B Zar"/>
              </a:rPr>
              <a:t>«هنگامی که اپیدمی کووید-١٩ به پایان برسد، نهادهای بسیاری از کشورهای جهان شکست خورده و به زانو افتاده خواهند بود. واقعیت این است که جهان پس از ویروس کرونا، هرگز مانند قبل نخواهد بود».</a:t>
            </a:r>
            <a:endParaRPr lang="en-US" sz="2400" dirty="0">
              <a:solidFill>
                <a:prstClr val="black"/>
              </a:solidFill>
              <a:cs typeface="B Nazanin"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79676"/>
            <a:ext cx="3718560" cy="3978324"/>
          </a:xfrm>
          <a:prstGeom prst="rect">
            <a:avLst/>
          </a:prstGeom>
        </p:spPr>
      </p:pic>
    </p:spTree>
    <p:extLst>
      <p:ext uri="{BB962C8B-B14F-4D97-AF65-F5344CB8AC3E}">
        <p14:creationId xmlns:p14="http://schemas.microsoft.com/office/powerpoint/2010/main" val="4160955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right)">
                                      <p:cBhvr>
                                        <p:cTn id="14" dur="2000"/>
                                        <p:tgtEl>
                                          <p:spTgt spid="10">
                                            <p:txEl>
                                              <p:pRg st="0" end="0"/>
                                            </p:txEl>
                                          </p:spTgt>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21" presetClass="entr" presetSubtype="1"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par>
                          <p:cTn id="31" fill="hold">
                            <p:stCondLst>
                              <p:cond delay="3000"/>
                            </p:stCondLst>
                            <p:childTnLst>
                              <p:par>
                                <p:cTn id="32" presetID="53" presetClass="entr" presetSubtype="16"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2000" fill="hold"/>
                                        <p:tgtEl>
                                          <p:spTgt spid="15"/>
                                        </p:tgtEl>
                                        <p:attrNameLst>
                                          <p:attrName>ppt_w</p:attrName>
                                        </p:attrNameLst>
                                      </p:cBhvr>
                                      <p:tavLst>
                                        <p:tav tm="0">
                                          <p:val>
                                            <p:fltVal val="0"/>
                                          </p:val>
                                        </p:tav>
                                        <p:tav tm="100000">
                                          <p:val>
                                            <p:strVal val="#ppt_w"/>
                                          </p:val>
                                        </p:tav>
                                      </p:tavLst>
                                    </p:anim>
                                    <p:anim calcmode="lin" valueType="num">
                                      <p:cBhvr>
                                        <p:cTn id="35" dur="2000" fill="hold"/>
                                        <p:tgtEl>
                                          <p:spTgt spid="15"/>
                                        </p:tgtEl>
                                        <p:attrNameLst>
                                          <p:attrName>ppt_h</p:attrName>
                                        </p:attrNameLst>
                                      </p:cBhvr>
                                      <p:tavLst>
                                        <p:tav tm="0">
                                          <p:val>
                                            <p:fltVal val="0"/>
                                          </p:val>
                                        </p:tav>
                                        <p:tav tm="100000">
                                          <p:val>
                                            <p:strVal val="#ppt_h"/>
                                          </p:val>
                                        </p:tav>
                                      </p:tavLst>
                                    </p:anim>
                                    <p:animEffect transition="in" filter="fade">
                                      <p:cBhvr>
                                        <p:cTn id="36" dur="2000"/>
                                        <p:tgtEl>
                                          <p:spTgt spid="15"/>
                                        </p:tgtEl>
                                      </p:cBhvr>
                                    </p:animEffect>
                                  </p:childTnLst>
                                </p:cTn>
                              </p:par>
                            </p:childTnLst>
                          </p:cTn>
                        </p:par>
                        <p:par>
                          <p:cTn id="37" fill="hold">
                            <p:stCondLst>
                              <p:cond delay="5000"/>
                            </p:stCondLst>
                            <p:childTnLst>
                              <p:par>
                                <p:cTn id="38" presetID="53" presetClass="entr" presetSubtype="16"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2000" fill="hold"/>
                                        <p:tgtEl>
                                          <p:spTgt spid="11"/>
                                        </p:tgtEl>
                                        <p:attrNameLst>
                                          <p:attrName>ppt_w</p:attrName>
                                        </p:attrNameLst>
                                      </p:cBhvr>
                                      <p:tavLst>
                                        <p:tav tm="0">
                                          <p:val>
                                            <p:fltVal val="0"/>
                                          </p:val>
                                        </p:tav>
                                        <p:tav tm="100000">
                                          <p:val>
                                            <p:strVal val="#ppt_w"/>
                                          </p:val>
                                        </p:tav>
                                      </p:tavLst>
                                    </p:anim>
                                    <p:anim calcmode="lin" valueType="num">
                                      <p:cBhvr>
                                        <p:cTn id="41" dur="2000" fill="hold"/>
                                        <p:tgtEl>
                                          <p:spTgt spid="11"/>
                                        </p:tgtEl>
                                        <p:attrNameLst>
                                          <p:attrName>ppt_h</p:attrName>
                                        </p:attrNameLst>
                                      </p:cBhvr>
                                      <p:tavLst>
                                        <p:tav tm="0">
                                          <p:val>
                                            <p:fltVal val="0"/>
                                          </p:val>
                                        </p:tav>
                                        <p:tav tm="100000">
                                          <p:val>
                                            <p:strVal val="#ppt_h"/>
                                          </p:val>
                                        </p:tav>
                                      </p:tavLst>
                                    </p:anim>
                                    <p:animEffect transition="in" filter="fade">
                                      <p:cBhvr>
                                        <p:cTn id="42" dur="2000"/>
                                        <p:tgtEl>
                                          <p:spTgt spid="11"/>
                                        </p:tgtEl>
                                      </p:cBhvr>
                                    </p:animEffect>
                                  </p:childTnLst>
                                </p:cTn>
                              </p:par>
                            </p:childTnLst>
                          </p:cTn>
                        </p:par>
                        <p:par>
                          <p:cTn id="43" fill="hold">
                            <p:stCondLst>
                              <p:cond delay="7000"/>
                            </p:stCondLst>
                            <p:childTnLst>
                              <p:par>
                                <p:cTn id="44" presetID="53" presetClass="entr" presetSubtype="16"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2000" fill="hold"/>
                                        <p:tgtEl>
                                          <p:spTgt spid="12"/>
                                        </p:tgtEl>
                                        <p:attrNameLst>
                                          <p:attrName>ppt_w</p:attrName>
                                        </p:attrNameLst>
                                      </p:cBhvr>
                                      <p:tavLst>
                                        <p:tav tm="0">
                                          <p:val>
                                            <p:fltVal val="0"/>
                                          </p:val>
                                        </p:tav>
                                        <p:tav tm="100000">
                                          <p:val>
                                            <p:strVal val="#ppt_w"/>
                                          </p:val>
                                        </p:tav>
                                      </p:tavLst>
                                    </p:anim>
                                    <p:anim calcmode="lin" valueType="num">
                                      <p:cBhvr>
                                        <p:cTn id="47" dur="2000" fill="hold"/>
                                        <p:tgtEl>
                                          <p:spTgt spid="12"/>
                                        </p:tgtEl>
                                        <p:attrNameLst>
                                          <p:attrName>ppt_h</p:attrName>
                                        </p:attrNameLst>
                                      </p:cBhvr>
                                      <p:tavLst>
                                        <p:tav tm="0">
                                          <p:val>
                                            <p:fltVal val="0"/>
                                          </p:val>
                                        </p:tav>
                                        <p:tav tm="100000">
                                          <p:val>
                                            <p:strVal val="#ppt_h"/>
                                          </p:val>
                                        </p:tav>
                                      </p:tavLst>
                                    </p:anim>
                                    <p:animEffect transition="in" filter="fade">
                                      <p:cBhvr>
                                        <p:cTn id="48" dur="2000"/>
                                        <p:tgtEl>
                                          <p:spTgt spid="12"/>
                                        </p:tgtEl>
                                      </p:cBhvr>
                                    </p:animEffect>
                                  </p:childTnLst>
                                </p:cTn>
                              </p:par>
                            </p:childTnLst>
                          </p:cTn>
                        </p:par>
                        <p:par>
                          <p:cTn id="49" fill="hold">
                            <p:stCondLst>
                              <p:cond delay="9000"/>
                            </p:stCondLst>
                            <p:childTnLst>
                              <p:par>
                                <p:cTn id="50" presetID="53" presetClass="entr" presetSubtype="16"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2000" fill="hold"/>
                                        <p:tgtEl>
                                          <p:spTgt spid="13"/>
                                        </p:tgtEl>
                                        <p:attrNameLst>
                                          <p:attrName>ppt_w</p:attrName>
                                        </p:attrNameLst>
                                      </p:cBhvr>
                                      <p:tavLst>
                                        <p:tav tm="0">
                                          <p:val>
                                            <p:fltVal val="0"/>
                                          </p:val>
                                        </p:tav>
                                        <p:tav tm="100000">
                                          <p:val>
                                            <p:strVal val="#ppt_w"/>
                                          </p:val>
                                        </p:tav>
                                      </p:tavLst>
                                    </p:anim>
                                    <p:anim calcmode="lin" valueType="num">
                                      <p:cBhvr>
                                        <p:cTn id="53" dur="2000" fill="hold"/>
                                        <p:tgtEl>
                                          <p:spTgt spid="13"/>
                                        </p:tgtEl>
                                        <p:attrNameLst>
                                          <p:attrName>ppt_h</p:attrName>
                                        </p:attrNameLst>
                                      </p:cBhvr>
                                      <p:tavLst>
                                        <p:tav tm="0">
                                          <p:val>
                                            <p:fltVal val="0"/>
                                          </p:val>
                                        </p:tav>
                                        <p:tav tm="100000">
                                          <p:val>
                                            <p:strVal val="#ppt_h"/>
                                          </p:val>
                                        </p:tav>
                                      </p:tavLst>
                                    </p:anim>
                                    <p:animEffect transition="in" filter="fade">
                                      <p:cBhvr>
                                        <p:cTn id="5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build="allAtOnce"/>
      <p:bldP spid="14" grpId="0"/>
      <p:bldP spid="15"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فراتحلیلی بر نگرش </a:t>
            </a:r>
            <a:r>
              <a:rPr lang="fa-IR"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غربی ها </a:t>
            </a: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به جهان پساکرونا </a:t>
            </a:r>
          </a:p>
        </p:txBody>
      </p:sp>
      <p:sp>
        <p:nvSpPr>
          <p:cNvPr id="10" name="Content Placeholder 2"/>
          <p:cNvSpPr>
            <a:spLocks noGrp="1"/>
          </p:cNvSpPr>
          <p:nvPr>
            <p:ph idx="1"/>
          </p:nvPr>
        </p:nvSpPr>
        <p:spPr>
          <a:xfrm>
            <a:off x="6825803" y="1565188"/>
            <a:ext cx="5129636" cy="686693"/>
          </a:xfrm>
        </p:spPr>
        <p:txBody>
          <a:bodyPr>
            <a:noAutofit/>
          </a:bodyPr>
          <a:lstStyle/>
          <a:p>
            <a:pPr indent="107950" algn="justLow" rtl="1">
              <a:lnSpc>
                <a:spcPct val="115000"/>
              </a:lnSpc>
              <a:spcAft>
                <a:spcPts val="0"/>
              </a:spcAft>
            </a:pPr>
            <a:r>
              <a:rPr lang="fa-IR" sz="2800" b="1" dirty="0">
                <a:ln>
                  <a:solidFill>
                    <a:srgbClr val="002060"/>
                  </a:solidFill>
                </a:ln>
                <a:solidFill>
                  <a:schemeClr val="accent1">
                    <a:lumMod val="50000"/>
                  </a:schemeClr>
                </a:solidFill>
                <a:latin typeface="Calibri"/>
                <a:ea typeface="Calibri"/>
                <a:cs typeface="B Zar"/>
              </a:rPr>
              <a:t>توصیه هنری کیسینجر به دولت </a:t>
            </a:r>
            <a:r>
              <a:rPr lang="fa-IR" sz="2800" b="1" dirty="0" smtClean="0">
                <a:ln>
                  <a:solidFill>
                    <a:srgbClr val="002060"/>
                  </a:solidFill>
                </a:ln>
                <a:solidFill>
                  <a:schemeClr val="accent1">
                    <a:lumMod val="50000"/>
                  </a:schemeClr>
                </a:solidFill>
                <a:latin typeface="Calibri"/>
                <a:ea typeface="Calibri"/>
                <a:cs typeface="B Zar"/>
              </a:rPr>
              <a:t>آمریکا</a:t>
            </a:r>
          </a:p>
        </p:txBody>
      </p:sp>
      <p:sp>
        <p:nvSpPr>
          <p:cNvPr id="2" name="Rectangle 1"/>
          <p:cNvSpPr/>
          <p:nvPr/>
        </p:nvSpPr>
        <p:spPr>
          <a:xfrm rot="20715357">
            <a:off x="6471658" y="3030762"/>
            <a:ext cx="5493511" cy="1938992"/>
          </a:xfrm>
          <a:prstGeom prst="rect">
            <a:avLst/>
          </a:prstGeom>
        </p:spPr>
        <p:txBody>
          <a:bodyPr wrap="square">
            <a:spAutoFit/>
          </a:bodyPr>
          <a:lstStyle/>
          <a:p>
            <a:pPr marL="342900" indent="-342900" algn="justLow" defTabSz="360000" rtl="1">
              <a:lnSpc>
                <a:spcPct val="150000"/>
              </a:lnSpc>
              <a:buFont typeface="Wingdings" pitchFamily="2" charset="2"/>
              <a:buChar char="Ø"/>
            </a:pPr>
            <a:r>
              <a:rPr lang="fa-IR" sz="2000" b="1" dirty="0" smtClean="0">
                <a:ln>
                  <a:solidFill>
                    <a:srgbClr val="734F29"/>
                  </a:solidFill>
                </a:ln>
                <a:solidFill>
                  <a:prstClr val="black"/>
                </a:solidFill>
                <a:cs typeface="B Nazanin" pitchFamily="2" charset="-78"/>
              </a:rPr>
              <a:t>توسعه </a:t>
            </a:r>
            <a:r>
              <a:rPr lang="fa-IR" sz="2000" b="1" dirty="0">
                <a:ln>
                  <a:solidFill>
                    <a:srgbClr val="734F29"/>
                  </a:solidFill>
                </a:ln>
                <a:solidFill>
                  <a:prstClr val="black"/>
                </a:solidFill>
                <a:cs typeface="B Nazanin" pitchFamily="2" charset="-78"/>
              </a:rPr>
              <a:t>علم، </a:t>
            </a:r>
          </a:p>
          <a:p>
            <a:pPr marL="342900" indent="-342900" algn="justLow" defTabSz="360000" rtl="1">
              <a:lnSpc>
                <a:spcPct val="150000"/>
              </a:lnSpc>
              <a:buFont typeface="Wingdings" pitchFamily="2" charset="2"/>
              <a:buChar char="Ø"/>
            </a:pPr>
            <a:r>
              <a:rPr lang="fa-IR" sz="2000" b="1" dirty="0" smtClean="0">
                <a:ln>
                  <a:solidFill>
                    <a:srgbClr val="734F29"/>
                  </a:solidFill>
                </a:ln>
                <a:solidFill>
                  <a:prstClr val="black"/>
                </a:solidFill>
                <a:cs typeface="B Nazanin" pitchFamily="2" charset="-78"/>
              </a:rPr>
              <a:t>تلاش </a:t>
            </a:r>
            <a:r>
              <a:rPr lang="fa-IR" sz="2000" b="1" dirty="0">
                <a:ln>
                  <a:solidFill>
                    <a:srgbClr val="734F29"/>
                  </a:solidFill>
                </a:ln>
                <a:solidFill>
                  <a:prstClr val="black"/>
                </a:solidFill>
                <a:cs typeface="B Nazanin" pitchFamily="2" charset="-78"/>
              </a:rPr>
              <a:t>سریع برای ترمیم زیان‌های وارد شده به اقتصاد جهانی متاثر از شیوع این </a:t>
            </a:r>
            <a:r>
              <a:rPr lang="fa-IR" sz="2000" b="1" dirty="0" smtClean="0">
                <a:ln>
                  <a:solidFill>
                    <a:srgbClr val="734F29"/>
                  </a:solidFill>
                </a:ln>
                <a:solidFill>
                  <a:prstClr val="black"/>
                </a:solidFill>
                <a:cs typeface="B Nazanin" pitchFamily="2" charset="-78"/>
              </a:rPr>
              <a:t>بیماری.</a:t>
            </a:r>
            <a:endParaRPr lang="fa-IR" sz="2000" b="1" dirty="0">
              <a:ln>
                <a:solidFill>
                  <a:srgbClr val="734F29"/>
                </a:solidFill>
              </a:ln>
              <a:solidFill>
                <a:prstClr val="black"/>
              </a:solidFill>
              <a:cs typeface="B Nazanin" pitchFamily="2" charset="-78"/>
            </a:endParaRPr>
          </a:p>
          <a:p>
            <a:pPr marL="342900" indent="-342900" algn="justLow" defTabSz="360000" rtl="1">
              <a:lnSpc>
                <a:spcPct val="150000"/>
              </a:lnSpc>
              <a:buFont typeface="Wingdings" pitchFamily="2" charset="2"/>
              <a:buChar char="Ø"/>
            </a:pPr>
            <a:r>
              <a:rPr lang="fa-IR" sz="2000" b="1" dirty="0" smtClean="0">
                <a:ln>
                  <a:solidFill>
                    <a:srgbClr val="734F29"/>
                  </a:solidFill>
                </a:ln>
                <a:solidFill>
                  <a:prstClr val="black"/>
                </a:solidFill>
                <a:cs typeface="B Nazanin" pitchFamily="2" charset="-78"/>
              </a:rPr>
              <a:t>حمایت </a:t>
            </a:r>
            <a:r>
              <a:rPr lang="fa-IR" sz="2000" b="1" dirty="0">
                <a:ln>
                  <a:solidFill>
                    <a:srgbClr val="734F29"/>
                  </a:solidFill>
                </a:ln>
                <a:solidFill>
                  <a:prstClr val="black"/>
                </a:solidFill>
                <a:cs typeface="B Nazanin" pitchFamily="2" charset="-78"/>
              </a:rPr>
              <a:t>دولت آمریکا از اصول نظام لیبرالیستی در </a:t>
            </a:r>
            <a:r>
              <a:rPr lang="fa-IR" sz="2000" b="1" dirty="0" smtClean="0">
                <a:ln>
                  <a:solidFill>
                    <a:srgbClr val="734F29"/>
                  </a:solidFill>
                </a:ln>
                <a:solidFill>
                  <a:prstClr val="black"/>
                </a:solidFill>
                <a:cs typeface="B Nazanin" pitchFamily="2" charset="-78"/>
              </a:rPr>
              <a:t>جهان.</a:t>
            </a:r>
            <a:endParaRPr lang="fa-IR" sz="2000" b="1" dirty="0">
              <a:ln>
                <a:solidFill>
                  <a:srgbClr val="734F29"/>
                </a:solidFill>
              </a:ln>
              <a:solidFill>
                <a:prstClr val="black"/>
              </a:solidFill>
              <a:cs typeface="B Nazanin" pitchFamily="2" charset="-78"/>
            </a:endParaRPr>
          </a:p>
        </p:txBody>
      </p:sp>
      <p:sp>
        <p:nvSpPr>
          <p:cNvPr id="5" name="Content Placeholder 2"/>
          <p:cNvSpPr txBox="1">
            <a:spLocks/>
          </p:cNvSpPr>
          <p:nvPr/>
        </p:nvSpPr>
        <p:spPr>
          <a:xfrm>
            <a:off x="989468" y="1575919"/>
            <a:ext cx="5129636" cy="686693"/>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indent="107950" algn="justLow" rtl="1">
              <a:lnSpc>
                <a:spcPct val="115000"/>
              </a:lnSpc>
              <a:spcAft>
                <a:spcPts val="0"/>
              </a:spcAft>
            </a:pPr>
            <a:r>
              <a:rPr lang="fa-IR" sz="2800" b="1" dirty="0">
                <a:ln>
                  <a:solidFill>
                    <a:srgbClr val="002060"/>
                  </a:solidFill>
                </a:ln>
                <a:solidFill>
                  <a:schemeClr val="accent1">
                    <a:lumMod val="50000"/>
                  </a:schemeClr>
                </a:solidFill>
                <a:latin typeface="Calibri"/>
                <a:ea typeface="Calibri"/>
                <a:cs typeface="B Zar"/>
              </a:rPr>
              <a:t>توصیه هنری کیسینجر به رهبران جهان</a:t>
            </a:r>
            <a:endParaRPr lang="fa-IR" sz="2800" b="1" dirty="0" smtClean="0">
              <a:ln>
                <a:solidFill>
                  <a:srgbClr val="002060"/>
                </a:solidFill>
              </a:ln>
              <a:solidFill>
                <a:schemeClr val="accent1">
                  <a:lumMod val="50000"/>
                </a:schemeClr>
              </a:solidFill>
              <a:latin typeface="Calibri"/>
              <a:ea typeface="Calibri"/>
              <a:cs typeface="B Zar"/>
            </a:endParaRPr>
          </a:p>
        </p:txBody>
      </p:sp>
      <p:sp>
        <p:nvSpPr>
          <p:cNvPr id="6" name="Rectangle 5"/>
          <p:cNvSpPr/>
          <p:nvPr/>
        </p:nvSpPr>
        <p:spPr>
          <a:xfrm rot="20715357">
            <a:off x="607176" y="2632586"/>
            <a:ext cx="4058969" cy="1477328"/>
          </a:xfrm>
          <a:prstGeom prst="rect">
            <a:avLst/>
          </a:prstGeom>
        </p:spPr>
        <p:txBody>
          <a:bodyPr wrap="square">
            <a:spAutoFit/>
          </a:bodyPr>
          <a:lstStyle/>
          <a:p>
            <a:pPr marL="342900" indent="-342900" algn="justLow" defTabSz="360000" rtl="1">
              <a:lnSpc>
                <a:spcPct val="150000"/>
              </a:lnSpc>
              <a:buFont typeface="Wingdings" pitchFamily="2" charset="2"/>
              <a:buChar char="Ø"/>
            </a:pPr>
            <a:r>
              <a:rPr lang="fa-IR" sz="2000" b="1" dirty="0" smtClean="0">
                <a:ln>
                  <a:solidFill>
                    <a:srgbClr val="734F29"/>
                  </a:solidFill>
                </a:ln>
                <a:solidFill>
                  <a:prstClr val="black"/>
                </a:solidFill>
                <a:cs typeface="B Nazanin" pitchFamily="2" charset="-78"/>
              </a:rPr>
              <a:t>در </a:t>
            </a:r>
            <a:r>
              <a:rPr lang="fa-IR" sz="2000" b="1" dirty="0">
                <a:ln>
                  <a:solidFill>
                    <a:srgbClr val="734F29"/>
                  </a:solidFill>
                </a:ln>
                <a:solidFill>
                  <a:prstClr val="black"/>
                </a:solidFill>
                <a:cs typeface="B Nazanin" pitchFamily="2" charset="-78"/>
              </a:rPr>
              <a:t>کنار مقابله با شیوع این ویروس به پروژه آماده‌سازی برای دوران پساکرونا بیندیشند.</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79441" y="3432210"/>
            <a:ext cx="5435921" cy="33191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458402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right)">
                                      <p:cBhvr>
                                        <p:cTn id="14" dur="2000"/>
                                        <p:tgtEl>
                                          <p:spTgt spid="10">
                                            <p:txEl>
                                              <p:pRg st="0" end="0"/>
                                            </p:txEl>
                                          </p:spTgt>
                                        </p:tgtEl>
                                      </p:cBhvr>
                                    </p:animEffect>
                                  </p:child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fltVal val="0"/>
                                          </p:val>
                                        </p:tav>
                                        <p:tav tm="100000">
                                          <p:val>
                                            <p:strVal val="#ppt_w"/>
                                          </p:val>
                                        </p:tav>
                                      </p:tavLst>
                                    </p:anim>
                                    <p:anim calcmode="lin" valueType="num">
                                      <p:cBhvr>
                                        <p:cTn id="19" dur="2000" fill="hold"/>
                                        <p:tgtEl>
                                          <p:spTgt spid="3"/>
                                        </p:tgtEl>
                                        <p:attrNameLst>
                                          <p:attrName>ppt_h</p:attrName>
                                        </p:attrNameLst>
                                      </p:cBhvr>
                                      <p:tavLst>
                                        <p:tav tm="0">
                                          <p:val>
                                            <p:fltVal val="0"/>
                                          </p:val>
                                        </p:tav>
                                        <p:tav tm="100000">
                                          <p:val>
                                            <p:strVal val="#ppt_h"/>
                                          </p:val>
                                        </p:tav>
                                      </p:tavLst>
                                    </p:anim>
                                    <p:animEffect transition="in" filter="fade">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wipe(right)">
                                      <p:cBhvr>
                                        <p:cTn id="25" dur="2000"/>
                                        <p:tgtEl>
                                          <p:spTgt spid="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wipe(right)">
                                      <p:cBhvr>
                                        <p:cTn id="30" dur="2000"/>
                                        <p:tgtEl>
                                          <p:spTgt spid="2">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animEffect transition="in" filter="wipe(right)">
                                      <p:cBhvr>
                                        <p:cTn id="35" dur="2000"/>
                                        <p:tgtEl>
                                          <p:spTgt spid="2">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wipe(right)">
                                      <p:cBhvr>
                                        <p:cTn id="40" dur="2000"/>
                                        <p:tgtEl>
                                          <p:spTgt spid="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ipe(right)">
                                      <p:cBhvr>
                                        <p:cTn id="45"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2" grpId="0" build="p"/>
      <p:bldP spid="5" grpId="0" build="p"/>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19000"/>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فراتحلیلی بر نگرش </a:t>
            </a:r>
            <a:r>
              <a:rPr lang="fa-IR"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غربی ها </a:t>
            </a: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به جهان پساکرونا </a:t>
            </a:r>
          </a:p>
        </p:txBody>
      </p:sp>
      <p:sp>
        <p:nvSpPr>
          <p:cNvPr id="10" name="Content Placeholder 2"/>
          <p:cNvSpPr>
            <a:spLocks noGrp="1"/>
          </p:cNvSpPr>
          <p:nvPr>
            <p:ph idx="1"/>
          </p:nvPr>
        </p:nvSpPr>
        <p:spPr>
          <a:xfrm>
            <a:off x="1569493" y="1565188"/>
            <a:ext cx="10385945" cy="686693"/>
          </a:xfrm>
          <a:noFill/>
          <a:ln>
            <a:noFill/>
          </a:ln>
        </p:spPr>
        <p:txBody>
          <a:bodyPr>
            <a:noAutofit/>
          </a:bodyPr>
          <a:lstStyle/>
          <a:p>
            <a:pPr indent="107950" algn="justLow" rtl="1">
              <a:lnSpc>
                <a:spcPct val="115000"/>
              </a:lnSpc>
              <a:spcAft>
                <a:spcPts val="0"/>
              </a:spcAft>
            </a:pPr>
            <a:r>
              <a:rPr lang="fa-IR" sz="2400" b="1" dirty="0">
                <a:ln>
                  <a:solidFill>
                    <a:srgbClr val="ECE1CA"/>
                  </a:solidFill>
                </a:ln>
                <a:solidFill>
                  <a:srgbClr val="EFD5A2"/>
                </a:solidFill>
                <a:latin typeface="Calibri"/>
                <a:ea typeface="Calibri"/>
                <a:cs typeface="B Zar"/>
              </a:rPr>
              <a:t>به راستی جهان پساکرونا، چگونه و به چه شکل خواهد بود؟ </a:t>
            </a:r>
            <a:endParaRPr lang="fa-IR" sz="2400" b="1" dirty="0" smtClean="0">
              <a:ln>
                <a:solidFill>
                  <a:srgbClr val="ECE1CA"/>
                </a:solidFill>
              </a:ln>
              <a:solidFill>
                <a:srgbClr val="EFD5A2"/>
              </a:solidFill>
              <a:latin typeface="Calibri"/>
              <a:ea typeface="Calibri"/>
              <a:cs typeface="B Zar"/>
            </a:endParaRPr>
          </a:p>
        </p:txBody>
      </p:sp>
      <p:sp>
        <p:nvSpPr>
          <p:cNvPr id="5" name="Content Placeholder 2"/>
          <p:cNvSpPr txBox="1">
            <a:spLocks/>
          </p:cNvSpPr>
          <p:nvPr/>
        </p:nvSpPr>
        <p:spPr>
          <a:xfrm>
            <a:off x="6490952" y="2374710"/>
            <a:ext cx="5073803" cy="504965"/>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400" dirty="0" smtClean="0">
                <a:ln>
                  <a:solidFill>
                    <a:srgbClr val="FFFF00"/>
                  </a:solidFill>
                </a:ln>
                <a:solidFill>
                  <a:srgbClr val="FFFF00"/>
                </a:solidFill>
                <a:latin typeface="Calibri"/>
                <a:ea typeface="Calibri"/>
                <a:cs typeface="B Zar"/>
              </a:rPr>
              <a:t>3- دو </a:t>
            </a:r>
            <a:r>
              <a:rPr lang="fa-IR" sz="2400" dirty="0">
                <a:ln>
                  <a:solidFill>
                    <a:srgbClr val="FFFF00"/>
                  </a:solidFill>
                </a:ln>
                <a:solidFill>
                  <a:srgbClr val="FFFF00"/>
                </a:solidFill>
                <a:latin typeface="Calibri"/>
                <a:ea typeface="Calibri"/>
                <a:cs typeface="B Zar"/>
              </a:rPr>
              <a:t>گزینه محتمل در جهان مبتلا به ترامپیسم!</a:t>
            </a:r>
            <a:endParaRPr lang="fa-IR" sz="1400" dirty="0">
              <a:ln>
                <a:solidFill>
                  <a:srgbClr val="FFFF00"/>
                </a:solidFill>
              </a:ln>
              <a:solidFill>
                <a:srgbClr val="FFFF00"/>
              </a:solidFill>
              <a:latin typeface="Calibri"/>
              <a:ea typeface="Calibri"/>
              <a:cs typeface="B Zar"/>
            </a:endParaRPr>
          </a:p>
        </p:txBody>
      </p:sp>
      <p:sp>
        <p:nvSpPr>
          <p:cNvPr id="14" name="Rectangle 13"/>
          <p:cNvSpPr/>
          <p:nvPr/>
        </p:nvSpPr>
        <p:spPr>
          <a:xfrm>
            <a:off x="249828" y="6290515"/>
            <a:ext cx="1746612" cy="461665"/>
          </a:xfrm>
          <a:prstGeom prst="rect">
            <a:avLst/>
          </a:prstGeom>
        </p:spPr>
        <p:txBody>
          <a:bodyPr wrap="square">
            <a:spAutoFit/>
          </a:bodyPr>
          <a:lstStyle/>
          <a:p>
            <a:r>
              <a:rPr lang="fa-IR" sz="24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نوام چامسکی</a:t>
            </a:r>
            <a:endParaRPr lang="fa-IR" sz="24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endParaRPr>
          </a:p>
        </p:txBody>
      </p:sp>
      <p:sp>
        <p:nvSpPr>
          <p:cNvPr id="15" name="Rounded Rectangle 14"/>
          <p:cNvSpPr/>
          <p:nvPr/>
        </p:nvSpPr>
        <p:spPr>
          <a:xfrm>
            <a:off x="5394960" y="2879676"/>
            <a:ext cx="6598920" cy="3848670"/>
          </a:xfrm>
          <a:prstGeom prst="roundRect">
            <a:avLst/>
          </a:prstGeom>
          <a:no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justLow" rtl="1"/>
            <a:r>
              <a:rPr lang="fa-IR" sz="3200" dirty="0" smtClean="0">
                <a:ln>
                  <a:solidFill>
                    <a:srgbClr val="ECE1CA"/>
                  </a:solidFill>
                </a:ln>
                <a:solidFill>
                  <a:srgbClr val="EFD5A2"/>
                </a:solidFill>
                <a:latin typeface="Calibri"/>
                <a:ea typeface="Calibri"/>
                <a:cs typeface="B Zar"/>
              </a:rPr>
              <a:t>روبرویی </a:t>
            </a:r>
            <a:r>
              <a:rPr lang="fa-IR" sz="3200" dirty="0">
                <a:ln>
                  <a:solidFill>
                    <a:srgbClr val="ECE1CA"/>
                  </a:solidFill>
                </a:ln>
                <a:solidFill>
                  <a:srgbClr val="EFD5A2"/>
                </a:solidFill>
                <a:latin typeface="Calibri"/>
                <a:ea typeface="Calibri"/>
                <a:cs typeface="B Zar"/>
              </a:rPr>
              <a:t>جهان با دو گزینه محتمل بعد از پایان گرفتن بحران کرونا</a:t>
            </a:r>
            <a:r>
              <a:rPr lang="fa-IR" sz="3200" dirty="0" smtClean="0">
                <a:ln>
                  <a:solidFill>
                    <a:srgbClr val="ECE1CA"/>
                  </a:solidFill>
                </a:ln>
                <a:solidFill>
                  <a:srgbClr val="EFD5A2"/>
                </a:solidFill>
                <a:latin typeface="Calibri"/>
                <a:ea typeface="Calibri"/>
                <a:cs typeface="B Zar"/>
              </a:rPr>
              <a:t>:</a:t>
            </a:r>
          </a:p>
          <a:p>
            <a:pPr algn="justLow" rtl="1"/>
            <a:endParaRPr lang="fa-IR" sz="3200" dirty="0">
              <a:ln>
                <a:solidFill>
                  <a:srgbClr val="DD462F"/>
                </a:solidFill>
              </a:ln>
              <a:solidFill>
                <a:sysClr val="windowText" lastClr="000000"/>
              </a:solidFill>
              <a:latin typeface="Calibri"/>
              <a:ea typeface="Calibri"/>
              <a:cs typeface="B Zar"/>
            </a:endParaRPr>
          </a:p>
          <a:p>
            <a:pPr algn="justLow" defTabSz="360000" rtl="1"/>
            <a:r>
              <a:rPr lang="fa-IR" sz="2400" dirty="0">
                <a:ln>
                  <a:solidFill>
                    <a:srgbClr val="FF0000"/>
                  </a:solidFill>
                </a:ln>
                <a:solidFill>
                  <a:srgbClr val="FF0000"/>
                </a:solidFill>
                <a:latin typeface="Calibri"/>
                <a:ea typeface="Calibri"/>
                <a:cs typeface="B Zar"/>
              </a:rPr>
              <a:t>1-	 یا بر تعداد نظام‌های تمامیت‌خواه و مستبد به مراتب ددمنش‌تر افزوده </a:t>
            </a:r>
            <a:r>
              <a:rPr lang="fa-IR" sz="2400" dirty="0" smtClean="0">
                <a:ln>
                  <a:solidFill>
                    <a:srgbClr val="FF0000"/>
                  </a:solidFill>
                </a:ln>
                <a:solidFill>
                  <a:srgbClr val="FF0000"/>
                </a:solidFill>
                <a:latin typeface="Calibri"/>
                <a:ea typeface="Calibri"/>
                <a:cs typeface="B Zar"/>
              </a:rPr>
              <a:t>می‌شود.</a:t>
            </a:r>
            <a:endParaRPr lang="fa-IR" sz="2400" dirty="0">
              <a:ln>
                <a:solidFill>
                  <a:srgbClr val="FF0000"/>
                </a:solidFill>
              </a:ln>
              <a:solidFill>
                <a:srgbClr val="FF0000"/>
              </a:solidFill>
              <a:latin typeface="Calibri"/>
              <a:ea typeface="Calibri"/>
              <a:cs typeface="B Zar"/>
            </a:endParaRPr>
          </a:p>
          <a:p>
            <a:pPr algn="justLow" defTabSz="360000" rtl="1"/>
            <a:r>
              <a:rPr lang="fa-IR" sz="2400" dirty="0" smtClean="0">
                <a:ln>
                  <a:solidFill>
                    <a:srgbClr val="FF0000"/>
                  </a:solidFill>
                </a:ln>
                <a:solidFill>
                  <a:srgbClr val="FF0000"/>
                </a:solidFill>
                <a:latin typeface="Calibri"/>
                <a:ea typeface="Calibri"/>
                <a:cs typeface="B Zar"/>
              </a:rPr>
              <a:t>2-</a:t>
            </a:r>
            <a:r>
              <a:rPr lang="fa-IR" sz="2400" dirty="0">
                <a:ln>
                  <a:solidFill>
                    <a:srgbClr val="FF0000"/>
                  </a:solidFill>
                </a:ln>
                <a:solidFill>
                  <a:srgbClr val="FF0000"/>
                </a:solidFill>
                <a:latin typeface="Calibri"/>
                <a:ea typeface="Calibri"/>
                <a:cs typeface="B Zar"/>
              </a:rPr>
              <a:t>	 یا یک بازسازی بنیادین با شرایط انسانی‌تر در جوامع ایجاد خواهد </a:t>
            </a:r>
            <a:r>
              <a:rPr lang="fa-IR" sz="2400" dirty="0" smtClean="0">
                <a:ln>
                  <a:solidFill>
                    <a:srgbClr val="FF0000"/>
                  </a:solidFill>
                </a:ln>
                <a:solidFill>
                  <a:srgbClr val="FF0000"/>
                </a:solidFill>
                <a:latin typeface="Calibri"/>
                <a:ea typeface="Calibri"/>
                <a:cs typeface="B Zar"/>
              </a:rPr>
              <a:t>شد. </a:t>
            </a:r>
            <a:endParaRPr lang="en-US" dirty="0">
              <a:ln>
                <a:solidFill>
                  <a:srgbClr val="FF0000"/>
                </a:solidFill>
              </a:ln>
              <a:solidFill>
                <a:srgbClr val="FF0000"/>
              </a:solidFill>
              <a:cs typeface="B Nazanin" pitchFamily="2" charset="-78"/>
            </a:endParaRPr>
          </a:p>
        </p:txBody>
      </p:sp>
    </p:spTree>
    <p:extLst>
      <p:ext uri="{BB962C8B-B14F-4D97-AF65-F5344CB8AC3E}">
        <p14:creationId xmlns:p14="http://schemas.microsoft.com/office/powerpoint/2010/main" val="19383514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2000"/>
                                        <p:tgtEl>
                                          <p:spTgt spid="14"/>
                                        </p:tgtEl>
                                      </p:cBhvr>
                                    </p:animEffect>
                                    <p:anim calcmode="lin" valueType="num">
                                      <p:cBhvr>
                                        <p:cTn id="14" dur="2000" fill="hold"/>
                                        <p:tgtEl>
                                          <p:spTgt spid="14"/>
                                        </p:tgtEl>
                                        <p:attrNameLst>
                                          <p:attrName>ppt_x</p:attrName>
                                        </p:attrNameLst>
                                      </p:cBhvr>
                                      <p:tavLst>
                                        <p:tav tm="0">
                                          <p:val>
                                            <p:strVal val="#ppt_x"/>
                                          </p:val>
                                        </p:tav>
                                        <p:tav tm="100000">
                                          <p:val>
                                            <p:strVal val="#ppt_x"/>
                                          </p:val>
                                        </p:tav>
                                      </p:tavLst>
                                    </p:anim>
                                    <p:anim calcmode="lin" valueType="num">
                                      <p:cBhvr>
                                        <p:cTn id="15" dur="2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right)">
                                      <p:cBhvr>
                                        <p:cTn id="20" dur="2000"/>
                                        <p:tgtEl>
                                          <p:spTgt spid="10">
                                            <p:txEl>
                                              <p:pRg st="0" end="0"/>
                                            </p:txEl>
                                          </p:spTgt>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2000"/>
                                        <p:tgtEl>
                                          <p:spTgt spid="5">
                                            <p:txEl>
                                              <p:pRg st="0" end="0"/>
                                            </p:txEl>
                                          </p:spTgt>
                                        </p:tgtEl>
                                      </p:cBhvr>
                                    </p:animEffect>
                                    <p:anim calcmode="lin" valueType="num">
                                      <p:cBhvr>
                                        <p:cTn id="24"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5"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2000" fill="hold"/>
                                        <p:tgtEl>
                                          <p:spTgt spid="15"/>
                                        </p:tgtEl>
                                        <p:attrNameLst>
                                          <p:attrName>ppt_w</p:attrName>
                                        </p:attrNameLst>
                                      </p:cBhvr>
                                      <p:tavLst>
                                        <p:tav tm="0">
                                          <p:val>
                                            <p:fltVal val="0"/>
                                          </p:val>
                                        </p:tav>
                                        <p:tav tm="100000">
                                          <p:val>
                                            <p:strVal val="#ppt_w"/>
                                          </p:val>
                                        </p:tav>
                                      </p:tavLst>
                                    </p:anim>
                                    <p:anim calcmode="lin" valueType="num">
                                      <p:cBhvr>
                                        <p:cTn id="30" dur="2000" fill="hold"/>
                                        <p:tgtEl>
                                          <p:spTgt spid="15"/>
                                        </p:tgtEl>
                                        <p:attrNameLst>
                                          <p:attrName>ppt_h</p:attrName>
                                        </p:attrNameLst>
                                      </p:cBhvr>
                                      <p:tavLst>
                                        <p:tav tm="0">
                                          <p:val>
                                            <p:fltVal val="0"/>
                                          </p:val>
                                        </p:tav>
                                        <p:tav tm="100000">
                                          <p:val>
                                            <p:strVal val="#ppt_h"/>
                                          </p:val>
                                        </p:tav>
                                      </p:tavLst>
                                    </p:anim>
                                    <p:animEffect transition="in" filter="fade">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build="allAtOnce"/>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279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فراتحلیلی بر نگرش </a:t>
            </a:r>
            <a:r>
              <a:rPr lang="fa-IR"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غربی ها </a:t>
            </a: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به جهان پساکرونا </a:t>
            </a:r>
          </a:p>
        </p:txBody>
      </p:sp>
      <p:sp>
        <p:nvSpPr>
          <p:cNvPr id="10" name="Content Placeholder 2"/>
          <p:cNvSpPr>
            <a:spLocks noGrp="1"/>
          </p:cNvSpPr>
          <p:nvPr>
            <p:ph idx="1"/>
          </p:nvPr>
        </p:nvSpPr>
        <p:spPr>
          <a:xfrm>
            <a:off x="1645693" y="1565188"/>
            <a:ext cx="10385945" cy="686693"/>
          </a:xfrm>
        </p:spPr>
        <p:txBody>
          <a:bodyPr>
            <a:noAutofit/>
          </a:bodyPr>
          <a:lstStyle/>
          <a:p>
            <a:pPr indent="107950" algn="justLow" rtl="1">
              <a:lnSpc>
                <a:spcPct val="115000"/>
              </a:lnSpc>
              <a:spcAft>
                <a:spcPts val="0"/>
              </a:spcAft>
            </a:pPr>
            <a:r>
              <a:rPr lang="fa-IR" sz="3200" b="1" dirty="0">
                <a:ln>
                  <a:solidFill>
                    <a:srgbClr val="002060"/>
                  </a:solidFill>
                </a:ln>
                <a:solidFill>
                  <a:schemeClr val="accent1">
                    <a:lumMod val="50000"/>
                  </a:schemeClr>
                </a:solidFill>
                <a:latin typeface="Calibri"/>
                <a:ea typeface="Calibri"/>
                <a:cs typeface="B Zar"/>
              </a:rPr>
              <a:t>به راستی جهان پساکرونا، چگونه و به چه شکل خواهد بود؟ </a:t>
            </a:r>
            <a:endParaRPr lang="fa-IR" sz="3200" b="1" dirty="0" smtClean="0">
              <a:ln>
                <a:solidFill>
                  <a:srgbClr val="002060"/>
                </a:solidFill>
              </a:ln>
              <a:solidFill>
                <a:schemeClr val="accent1">
                  <a:lumMod val="50000"/>
                </a:schemeClr>
              </a:solidFill>
              <a:latin typeface="Calibri"/>
              <a:ea typeface="Calibri"/>
              <a:cs typeface="B Zar"/>
            </a:endParaRPr>
          </a:p>
        </p:txBody>
      </p:sp>
      <p:sp>
        <p:nvSpPr>
          <p:cNvPr id="5" name="Content Placeholder 2"/>
          <p:cNvSpPr txBox="1">
            <a:spLocks/>
          </p:cNvSpPr>
          <p:nvPr/>
        </p:nvSpPr>
        <p:spPr>
          <a:xfrm>
            <a:off x="7327008" y="2374710"/>
            <a:ext cx="4313947" cy="504965"/>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lvl="0" algn="justLow" rtl="1">
              <a:lnSpc>
                <a:spcPct val="115000"/>
              </a:lnSpc>
              <a:spcBef>
                <a:spcPts val="0"/>
              </a:spcBef>
              <a:spcAft>
                <a:spcPts val="0"/>
              </a:spcAft>
            </a:pPr>
            <a:r>
              <a:rPr lang="fa-IR" sz="2400" dirty="0">
                <a:ln>
                  <a:solidFill>
                    <a:srgbClr val="DD462F"/>
                  </a:solidFill>
                </a:ln>
                <a:solidFill>
                  <a:srgbClr val="DD482F"/>
                </a:solidFill>
                <a:latin typeface="Calibri"/>
                <a:ea typeface="Calibri"/>
                <a:cs typeface="B Zar"/>
              </a:rPr>
              <a:t>4- تغییر نه تضعیف آری!</a:t>
            </a:r>
            <a:endParaRPr lang="fa-IR" sz="1400" dirty="0">
              <a:ln>
                <a:solidFill>
                  <a:srgbClr val="002060"/>
                </a:solidFill>
              </a:ln>
              <a:solidFill>
                <a:srgbClr val="DD482F"/>
              </a:solidFill>
              <a:latin typeface="Calibri"/>
              <a:ea typeface="Calibri"/>
              <a:cs typeface="B Zar"/>
            </a:endParaRPr>
          </a:p>
        </p:txBody>
      </p:sp>
      <p:sp>
        <p:nvSpPr>
          <p:cNvPr id="14" name="Rectangle 13"/>
          <p:cNvSpPr/>
          <p:nvPr/>
        </p:nvSpPr>
        <p:spPr>
          <a:xfrm>
            <a:off x="1773828" y="2217799"/>
            <a:ext cx="1183337" cy="400110"/>
          </a:xfrm>
          <a:prstGeom prst="rect">
            <a:avLst/>
          </a:prstGeom>
        </p:spPr>
        <p:txBody>
          <a:bodyPr wrap="none">
            <a:spAutoFit/>
          </a:bodyPr>
          <a:lstStyle/>
          <a:p>
            <a:pPr lvl="0"/>
            <a:r>
              <a:rPr lang="fa-IR" sz="2000" b="1" dirty="0">
                <a:solidFill>
                  <a:prstClr val="black"/>
                </a:solidFill>
                <a:latin typeface="Calibri"/>
                <a:ea typeface="Calibri"/>
                <a:cs typeface="B Zar"/>
              </a:rPr>
              <a:t>جوزف نای</a:t>
            </a:r>
          </a:p>
        </p:txBody>
      </p:sp>
      <p:sp>
        <p:nvSpPr>
          <p:cNvPr id="15" name="Rounded Rectangle 14"/>
          <p:cNvSpPr/>
          <p:nvPr/>
        </p:nvSpPr>
        <p:spPr>
          <a:xfrm>
            <a:off x="4455084" y="3234518"/>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dirty="0">
                <a:ln>
                  <a:solidFill>
                    <a:srgbClr val="DD462F"/>
                  </a:solidFill>
                </a:ln>
                <a:solidFill>
                  <a:srgbClr val="DD482F"/>
                </a:solidFill>
                <a:latin typeface="Calibri"/>
                <a:ea typeface="Calibri"/>
                <a:cs typeface="B Zar"/>
              </a:rPr>
              <a:t>بی‌اعتمادی مردم به نظم سیاسی لیبرال در داخل آمریکا کاهش پیدا خواهد کرد. لذا دولت آمریکا باید جلوی این کاهش بی‌اعتمادی را بگیرد.</a:t>
            </a:r>
            <a:endParaRPr lang="en-US" sz="2400" dirty="0">
              <a:solidFill>
                <a:prstClr val="black"/>
              </a:solidFill>
              <a:cs typeface="B Nazanin" pitchFamily="2" charset="-78"/>
            </a:endParaRPr>
          </a:p>
        </p:txBody>
      </p:sp>
      <p:sp>
        <p:nvSpPr>
          <p:cNvPr id="11" name="Rounded Rectangle 10"/>
          <p:cNvSpPr/>
          <p:nvPr/>
        </p:nvSpPr>
        <p:spPr>
          <a:xfrm>
            <a:off x="4440057" y="3232370"/>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dirty="0">
                <a:ln>
                  <a:solidFill>
                    <a:srgbClr val="DD462F"/>
                  </a:solidFill>
                </a:ln>
                <a:solidFill>
                  <a:srgbClr val="DD482F"/>
                </a:solidFill>
                <a:latin typeface="Calibri"/>
                <a:ea typeface="Calibri"/>
                <a:cs typeface="B Zar"/>
              </a:rPr>
              <a:t>زیان‌های شیوع ویروس کرونا بر سلامت مردم می‌تواند موقتی محسوب شود، اما نوسانات و تغییرات سیاسی و اقتصادی آن ممکن است تا چندین نسل ادامه پیدا کند. </a:t>
            </a:r>
            <a:endParaRPr lang="en-US" sz="2400" dirty="0">
              <a:solidFill>
                <a:prstClr val="black"/>
              </a:solidFill>
              <a:cs typeface="B Nazanin" pitchFamily="2" charset="-78"/>
            </a:endParaRPr>
          </a:p>
        </p:txBody>
      </p:sp>
      <p:sp>
        <p:nvSpPr>
          <p:cNvPr id="12" name="Rounded Rectangle 11"/>
          <p:cNvSpPr/>
          <p:nvPr/>
        </p:nvSpPr>
        <p:spPr>
          <a:xfrm>
            <a:off x="4437909" y="3230222"/>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dirty="0">
                <a:ln>
                  <a:solidFill>
                    <a:srgbClr val="DD462F"/>
                  </a:solidFill>
                </a:ln>
                <a:solidFill>
                  <a:srgbClr val="DD482F"/>
                </a:solidFill>
                <a:latin typeface="Calibri"/>
                <a:ea typeface="Calibri"/>
                <a:cs typeface="B Zar"/>
              </a:rPr>
              <a:t>«امروز مانند اواخر سال ١٩٤٤ یک احساس خطر خاص و نامشخصی وجود دارد، خطری که شخص خاصی را تهدید نمی‌کند، بلکه همه را به شکل اتفاقی، اما ویرانگر هدف قرار می‌دهد. برداشتن این چالش بسیار مهم با افزایش اعتماد عمومی به چنین حکومتی و انسجام کامل اجتماعی می‌تواند میسر گردد».</a:t>
            </a:r>
            <a:endParaRPr lang="en-US" sz="2400" dirty="0">
              <a:solidFill>
                <a:prstClr val="black"/>
              </a:solidFill>
              <a:cs typeface="B Nazanin" pitchFamily="2" charset="-78"/>
            </a:endParaRPr>
          </a:p>
        </p:txBody>
      </p:sp>
      <p:sp>
        <p:nvSpPr>
          <p:cNvPr id="13" name="Rounded Rectangle 12"/>
          <p:cNvSpPr/>
          <p:nvPr/>
        </p:nvSpPr>
        <p:spPr>
          <a:xfrm>
            <a:off x="4435761" y="3240953"/>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dirty="0">
                <a:ln>
                  <a:solidFill>
                    <a:srgbClr val="DD462F"/>
                  </a:solidFill>
                </a:ln>
                <a:solidFill>
                  <a:srgbClr val="DD482F"/>
                </a:solidFill>
                <a:latin typeface="Calibri"/>
                <a:ea typeface="Calibri"/>
                <a:cs typeface="B Zar"/>
              </a:rPr>
              <a:t>«فرهنگ آمریکائی با جاذبه بالای خود یکی از ستون‌های قدرت آمریکا و یکی از مهمترین ابزارهای نفوذ قدرت آن کشور در صحنه بین‌المللی است».</a:t>
            </a:r>
            <a:endParaRPr lang="en-US" sz="2400" dirty="0">
              <a:solidFill>
                <a:prstClr val="black"/>
              </a:solidFill>
              <a:cs typeface="B Nazanin" pitchFamily="2" charset="-78"/>
            </a:endParaRPr>
          </a:p>
        </p:txBody>
      </p:sp>
      <p:sp>
        <p:nvSpPr>
          <p:cNvPr id="16" name="Rounded Rectangle 15"/>
          <p:cNvSpPr/>
          <p:nvPr/>
        </p:nvSpPr>
        <p:spPr>
          <a:xfrm>
            <a:off x="4424385" y="3243225"/>
            <a:ext cx="7465304" cy="3493827"/>
          </a:xfrm>
          <a:prstGeom prst="roundRect">
            <a:avLst/>
          </a:prstGeom>
          <a:solidFill>
            <a:srgbClr val="ECE1CA"/>
          </a:solidFill>
          <a:ln>
            <a:noFill/>
          </a:ln>
          <a:effectLst>
            <a:outerShdw blurRad="44450" dist="27940" dir="5400000" algn="ctr">
              <a:srgbClr val="000000">
                <a:alpha val="32000"/>
              </a:srgbClr>
            </a:outerShdw>
          </a:effectLst>
          <a:scene3d>
            <a:camera prst="perspectiveAbove"/>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fa-IR" sz="3200" dirty="0">
                <a:ln>
                  <a:solidFill>
                    <a:srgbClr val="DD462F"/>
                  </a:solidFill>
                </a:ln>
                <a:solidFill>
                  <a:srgbClr val="DD482F"/>
                </a:solidFill>
                <a:latin typeface="Calibri"/>
                <a:ea typeface="Calibri"/>
                <a:cs typeface="B Zar"/>
              </a:rPr>
              <a:t>«ویروس همه‌گیر کرونا نمی‌تواند به‌عنوان یک نقطه‌ عطف ژئوپلیتیک در جهان در نظر گرفته شود».</a:t>
            </a:r>
            <a:endParaRPr lang="en-US" sz="2400" dirty="0">
              <a:solidFill>
                <a:prstClr val="black"/>
              </a:solidFill>
              <a:cs typeface="B Nazanin" pitchFamily="2" charset="-78"/>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564" y="2417854"/>
            <a:ext cx="3545916" cy="4146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8500443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right)">
                                      <p:cBhvr>
                                        <p:cTn id="14" dur="2000"/>
                                        <p:tgtEl>
                                          <p:spTgt spid="10">
                                            <p:txEl>
                                              <p:pRg st="0" end="0"/>
                                            </p:txEl>
                                          </p:spTgt>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2000"/>
                                        <p:tgtEl>
                                          <p:spTgt spid="5">
                                            <p:txEl>
                                              <p:pRg st="0" end="0"/>
                                            </p:txEl>
                                          </p:spTgt>
                                        </p:tgtEl>
                                      </p:cBhvr>
                                    </p:animEffect>
                                    <p:anim calcmode="lin" valueType="num">
                                      <p:cBhvr>
                                        <p:cTn id="1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31"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2000" fill="hold"/>
                                        <p:tgtEl>
                                          <p:spTgt spid="2"/>
                                        </p:tgtEl>
                                        <p:attrNameLst>
                                          <p:attrName>ppt_w</p:attrName>
                                        </p:attrNameLst>
                                      </p:cBhvr>
                                      <p:tavLst>
                                        <p:tav tm="0">
                                          <p:val>
                                            <p:fltVal val="0"/>
                                          </p:val>
                                        </p:tav>
                                        <p:tav tm="100000">
                                          <p:val>
                                            <p:strVal val="#ppt_w"/>
                                          </p:val>
                                        </p:tav>
                                      </p:tavLst>
                                    </p:anim>
                                    <p:anim calcmode="lin" valueType="num">
                                      <p:cBhvr>
                                        <p:cTn id="30" dur="2000" fill="hold"/>
                                        <p:tgtEl>
                                          <p:spTgt spid="2"/>
                                        </p:tgtEl>
                                        <p:attrNameLst>
                                          <p:attrName>ppt_h</p:attrName>
                                        </p:attrNameLst>
                                      </p:cBhvr>
                                      <p:tavLst>
                                        <p:tav tm="0">
                                          <p:val>
                                            <p:fltVal val="0"/>
                                          </p:val>
                                        </p:tav>
                                        <p:tav tm="100000">
                                          <p:val>
                                            <p:strVal val="#ppt_h"/>
                                          </p:val>
                                        </p:tav>
                                      </p:tavLst>
                                    </p:anim>
                                    <p:anim calcmode="lin" valueType="num">
                                      <p:cBhvr>
                                        <p:cTn id="31" dur="2000" fill="hold"/>
                                        <p:tgtEl>
                                          <p:spTgt spid="2"/>
                                        </p:tgtEl>
                                        <p:attrNameLst>
                                          <p:attrName>style.rotation</p:attrName>
                                        </p:attrNameLst>
                                      </p:cBhvr>
                                      <p:tavLst>
                                        <p:tav tm="0">
                                          <p:val>
                                            <p:fltVal val="90"/>
                                          </p:val>
                                        </p:tav>
                                        <p:tav tm="100000">
                                          <p:val>
                                            <p:fltVal val="0"/>
                                          </p:val>
                                        </p:tav>
                                      </p:tavLst>
                                    </p:anim>
                                    <p:animEffect transition="in" filter="fade">
                                      <p:cBhvr>
                                        <p:cTn id="32" dur="2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2000" fill="hold"/>
                                        <p:tgtEl>
                                          <p:spTgt spid="15"/>
                                        </p:tgtEl>
                                        <p:attrNameLst>
                                          <p:attrName>ppt_w</p:attrName>
                                        </p:attrNameLst>
                                      </p:cBhvr>
                                      <p:tavLst>
                                        <p:tav tm="0">
                                          <p:val>
                                            <p:fltVal val="0"/>
                                          </p:val>
                                        </p:tav>
                                        <p:tav tm="100000">
                                          <p:val>
                                            <p:strVal val="#ppt_w"/>
                                          </p:val>
                                        </p:tav>
                                      </p:tavLst>
                                    </p:anim>
                                    <p:anim calcmode="lin" valueType="num">
                                      <p:cBhvr>
                                        <p:cTn id="38" dur="2000" fill="hold"/>
                                        <p:tgtEl>
                                          <p:spTgt spid="15"/>
                                        </p:tgtEl>
                                        <p:attrNameLst>
                                          <p:attrName>ppt_h</p:attrName>
                                        </p:attrNameLst>
                                      </p:cBhvr>
                                      <p:tavLst>
                                        <p:tav tm="0">
                                          <p:val>
                                            <p:fltVal val="0"/>
                                          </p:val>
                                        </p:tav>
                                        <p:tav tm="100000">
                                          <p:val>
                                            <p:strVal val="#ppt_h"/>
                                          </p:val>
                                        </p:tav>
                                      </p:tavLst>
                                    </p:anim>
                                    <p:animEffect transition="in" filter="fade">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2000" fill="hold"/>
                                        <p:tgtEl>
                                          <p:spTgt spid="11"/>
                                        </p:tgtEl>
                                        <p:attrNameLst>
                                          <p:attrName>ppt_w</p:attrName>
                                        </p:attrNameLst>
                                      </p:cBhvr>
                                      <p:tavLst>
                                        <p:tav tm="0">
                                          <p:val>
                                            <p:fltVal val="0"/>
                                          </p:val>
                                        </p:tav>
                                        <p:tav tm="100000">
                                          <p:val>
                                            <p:strVal val="#ppt_w"/>
                                          </p:val>
                                        </p:tav>
                                      </p:tavLst>
                                    </p:anim>
                                    <p:anim calcmode="lin" valueType="num">
                                      <p:cBhvr>
                                        <p:cTn id="45" dur="2000" fill="hold"/>
                                        <p:tgtEl>
                                          <p:spTgt spid="11"/>
                                        </p:tgtEl>
                                        <p:attrNameLst>
                                          <p:attrName>ppt_h</p:attrName>
                                        </p:attrNameLst>
                                      </p:cBhvr>
                                      <p:tavLst>
                                        <p:tav tm="0">
                                          <p:val>
                                            <p:fltVal val="0"/>
                                          </p:val>
                                        </p:tav>
                                        <p:tav tm="100000">
                                          <p:val>
                                            <p:strVal val="#ppt_h"/>
                                          </p:val>
                                        </p:tav>
                                      </p:tavLst>
                                    </p:anim>
                                    <p:animEffect transition="in" filter="fade">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2000" fill="hold"/>
                                        <p:tgtEl>
                                          <p:spTgt spid="12"/>
                                        </p:tgtEl>
                                        <p:attrNameLst>
                                          <p:attrName>ppt_w</p:attrName>
                                        </p:attrNameLst>
                                      </p:cBhvr>
                                      <p:tavLst>
                                        <p:tav tm="0">
                                          <p:val>
                                            <p:fltVal val="0"/>
                                          </p:val>
                                        </p:tav>
                                        <p:tav tm="100000">
                                          <p:val>
                                            <p:strVal val="#ppt_w"/>
                                          </p:val>
                                        </p:tav>
                                      </p:tavLst>
                                    </p:anim>
                                    <p:anim calcmode="lin" valueType="num">
                                      <p:cBhvr>
                                        <p:cTn id="52" dur="2000" fill="hold"/>
                                        <p:tgtEl>
                                          <p:spTgt spid="12"/>
                                        </p:tgtEl>
                                        <p:attrNameLst>
                                          <p:attrName>ppt_h</p:attrName>
                                        </p:attrNameLst>
                                      </p:cBhvr>
                                      <p:tavLst>
                                        <p:tav tm="0">
                                          <p:val>
                                            <p:fltVal val="0"/>
                                          </p:val>
                                        </p:tav>
                                        <p:tav tm="100000">
                                          <p:val>
                                            <p:strVal val="#ppt_h"/>
                                          </p:val>
                                        </p:tav>
                                      </p:tavLst>
                                    </p:anim>
                                    <p:animEffect transition="in" filter="fade">
                                      <p:cBhvr>
                                        <p:cTn id="53" dur="2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2000" fill="hold"/>
                                        <p:tgtEl>
                                          <p:spTgt spid="13"/>
                                        </p:tgtEl>
                                        <p:attrNameLst>
                                          <p:attrName>ppt_w</p:attrName>
                                        </p:attrNameLst>
                                      </p:cBhvr>
                                      <p:tavLst>
                                        <p:tav tm="0">
                                          <p:val>
                                            <p:fltVal val="0"/>
                                          </p:val>
                                        </p:tav>
                                        <p:tav tm="100000">
                                          <p:val>
                                            <p:strVal val="#ppt_w"/>
                                          </p:val>
                                        </p:tav>
                                      </p:tavLst>
                                    </p:anim>
                                    <p:anim calcmode="lin" valueType="num">
                                      <p:cBhvr>
                                        <p:cTn id="59" dur="2000" fill="hold"/>
                                        <p:tgtEl>
                                          <p:spTgt spid="13"/>
                                        </p:tgtEl>
                                        <p:attrNameLst>
                                          <p:attrName>ppt_h</p:attrName>
                                        </p:attrNameLst>
                                      </p:cBhvr>
                                      <p:tavLst>
                                        <p:tav tm="0">
                                          <p:val>
                                            <p:fltVal val="0"/>
                                          </p:val>
                                        </p:tav>
                                        <p:tav tm="100000">
                                          <p:val>
                                            <p:strVal val="#ppt_h"/>
                                          </p:val>
                                        </p:tav>
                                      </p:tavLst>
                                    </p:anim>
                                    <p:animEffect transition="in" filter="fade">
                                      <p:cBhvr>
                                        <p:cTn id="60" dur="20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000" fill="hold"/>
                                        <p:tgtEl>
                                          <p:spTgt spid="16"/>
                                        </p:tgtEl>
                                        <p:attrNameLst>
                                          <p:attrName>ppt_w</p:attrName>
                                        </p:attrNameLst>
                                      </p:cBhvr>
                                      <p:tavLst>
                                        <p:tav tm="0">
                                          <p:val>
                                            <p:fltVal val="0"/>
                                          </p:val>
                                        </p:tav>
                                        <p:tav tm="100000">
                                          <p:val>
                                            <p:strVal val="#ppt_w"/>
                                          </p:val>
                                        </p:tav>
                                      </p:tavLst>
                                    </p:anim>
                                    <p:anim calcmode="lin" valueType="num">
                                      <p:cBhvr>
                                        <p:cTn id="66" dur="2000" fill="hold"/>
                                        <p:tgtEl>
                                          <p:spTgt spid="16"/>
                                        </p:tgtEl>
                                        <p:attrNameLst>
                                          <p:attrName>ppt_h</p:attrName>
                                        </p:attrNameLst>
                                      </p:cBhvr>
                                      <p:tavLst>
                                        <p:tav tm="0">
                                          <p:val>
                                            <p:fltVal val="0"/>
                                          </p:val>
                                        </p:tav>
                                        <p:tav tm="100000">
                                          <p:val>
                                            <p:strVal val="#ppt_h"/>
                                          </p:val>
                                        </p:tav>
                                      </p:tavLst>
                                    </p:anim>
                                    <p:animEffect transition="in" filter="fade">
                                      <p:cBhvr>
                                        <p:cTn id="6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build="allAtOnce"/>
      <p:bldP spid="14" grpId="0"/>
      <p:bldP spid="15" grpId="0" animBg="1"/>
      <p:bldP spid="11" grpId="0" animBg="1"/>
      <p:bldP spid="12" grpId="0" animBg="1"/>
      <p:bldP spid="13"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شاخصه‌های محتمل نظم جهانی پساکرونا</a:t>
            </a:r>
          </a:p>
        </p:txBody>
      </p:sp>
      <p:sp>
        <p:nvSpPr>
          <p:cNvPr id="2" name="Rectangle 1"/>
          <p:cNvSpPr/>
          <p:nvPr/>
        </p:nvSpPr>
        <p:spPr>
          <a:xfrm>
            <a:off x="272960" y="1541888"/>
            <a:ext cx="11846257" cy="5078313"/>
          </a:xfrm>
          <a:prstGeom prst="rect">
            <a:avLst/>
          </a:prstGeom>
        </p:spPr>
        <p:txBody>
          <a:bodyPr wrap="square">
            <a:spAutoFit/>
          </a:bodyPr>
          <a:lstStyle/>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1-	تقویت دولت‌ها و قدرت‌گیری احساس ملی‌گرایی؛</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2-	شتاب در انتقال قدرت و نفوذ از جهان غرب به جهان شرق؛ </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3-	تضعیف جهانی‌شدن و دهکده جهانی با ماهیت و محوریت اروپا و آمریکا؛ </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4-	تمرکز توجه دولت‌ها از مسائل و پدیده‌های فراملی، منطقه‌ای و بین الملل به مسائل درون مرزی و داخلی؛</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5-	تسهیل و تسریع در روند افول هژمونی آمریکا؛</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6-	ایجاد خلاء قدرت همانند آنچه که در سال‌های پس از جنگ جهانی دوم روی داد و پر شدن آن توسط قدرت‌های نوظهور؛ </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7-	شکل‌گیری یک نظم چندقطبی در حوزه سیاست بین‌الملل؛</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8-	فرو ریختن ذهنیت تاریخی و تصویر ساخته شده از آمریکا توسط رسانه‌ها و نظام تبادل نمادین که مبتنی بر کانسپت "رؤیای آمریکایی" (</a:t>
            </a:r>
            <a:r>
              <a:rPr lang="en-US" b="1" dirty="0">
                <a:ln>
                  <a:solidFill>
                    <a:srgbClr val="734F29"/>
                  </a:solidFill>
                </a:ln>
                <a:solidFill>
                  <a:prstClr val="black"/>
                </a:solidFill>
                <a:cs typeface="B Nazanin" pitchFamily="2" charset="-78"/>
              </a:rPr>
              <a:t>American Dream) </a:t>
            </a:r>
            <a:r>
              <a:rPr lang="fa-IR" b="1" dirty="0">
                <a:ln>
                  <a:solidFill>
                    <a:srgbClr val="734F29"/>
                  </a:solidFill>
                </a:ln>
                <a:solidFill>
                  <a:prstClr val="black"/>
                </a:solidFill>
                <a:cs typeface="B Nazanin" pitchFamily="2" charset="-78"/>
              </a:rPr>
              <a:t>و خوشبختی آمریکایی‌ها شکل گرفته است؛</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9-	عبور جهان از نئولیبرالیسم که گفتمان مسلط بر نظام جهانی سرمایه‌داری است؛</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10-	احتمال گسترش خشونت اِعمالی از سوی آمریکا و اروپا با هدف جبران خسارات اقتصادی ناشی از کرونا؛</a:t>
            </a:r>
          </a:p>
          <a:p>
            <a:pPr marL="342900" indent="-342900" algn="justLow" defTabSz="360000" rtl="1">
              <a:lnSpc>
                <a:spcPct val="150000"/>
              </a:lnSpc>
              <a:buFont typeface="Wingdings" pitchFamily="2" charset="2"/>
              <a:buChar char="Ø"/>
            </a:pPr>
            <a:r>
              <a:rPr lang="fa-IR" b="1" dirty="0">
                <a:ln>
                  <a:solidFill>
                    <a:srgbClr val="734F29"/>
                  </a:solidFill>
                </a:ln>
                <a:solidFill>
                  <a:prstClr val="black"/>
                </a:solidFill>
                <a:cs typeface="B Nazanin" pitchFamily="2" charset="-78"/>
              </a:rPr>
              <a:t>11-	احتمال میلیتاریزه شدن جهان از طریق رونق بازارهای تسلیحاتی توسط دولت‌های غربی با هدف جبران خسارات ناشی از کرونا؛</a:t>
            </a:r>
          </a:p>
        </p:txBody>
      </p:sp>
    </p:spTree>
    <p:extLst>
      <p:ext uri="{BB962C8B-B14F-4D97-AF65-F5344CB8AC3E}">
        <p14:creationId xmlns:p14="http://schemas.microsoft.com/office/powerpoint/2010/main" val="4157222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right)">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right)">
                                      <p:cBhvr>
                                        <p:cTn id="19" dur="20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right)">
                                      <p:cBhvr>
                                        <p:cTn id="24" dur="20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wipe(right)">
                                      <p:cBhvr>
                                        <p:cTn id="29" dur="20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wipe(right)">
                                      <p:cBhvr>
                                        <p:cTn id="34" dur="20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wipe(right)">
                                      <p:cBhvr>
                                        <p:cTn id="39" dur="2000"/>
                                        <p:tgtEl>
                                          <p:spTgt spid="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
                                            <p:txEl>
                                              <p:pRg st="6" end="6"/>
                                            </p:txEl>
                                          </p:spTgt>
                                        </p:tgtEl>
                                        <p:attrNameLst>
                                          <p:attrName>style.visibility</p:attrName>
                                        </p:attrNameLst>
                                      </p:cBhvr>
                                      <p:to>
                                        <p:strVal val="visible"/>
                                      </p:to>
                                    </p:set>
                                    <p:animEffect transition="in" filter="wipe(right)">
                                      <p:cBhvr>
                                        <p:cTn id="44" dur="2000"/>
                                        <p:tgtEl>
                                          <p:spTgt spid="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wipe(right)">
                                      <p:cBhvr>
                                        <p:cTn id="49" dur="20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grpId="0"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wipe(right)">
                                      <p:cBhvr>
                                        <p:cTn id="54" dur="2000"/>
                                        <p:tgtEl>
                                          <p:spTgt spid="2">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grpId="0" nodeType="clickEffect">
                                  <p:stCondLst>
                                    <p:cond delay="0"/>
                                  </p:stCondLst>
                                  <p:childTnLst>
                                    <p:set>
                                      <p:cBhvr>
                                        <p:cTn id="58" dur="1" fill="hold">
                                          <p:stCondLst>
                                            <p:cond delay="0"/>
                                          </p:stCondLst>
                                        </p:cTn>
                                        <p:tgtEl>
                                          <p:spTgt spid="2">
                                            <p:txEl>
                                              <p:pRg st="9" end="9"/>
                                            </p:txEl>
                                          </p:spTgt>
                                        </p:tgtEl>
                                        <p:attrNameLst>
                                          <p:attrName>style.visibility</p:attrName>
                                        </p:attrNameLst>
                                      </p:cBhvr>
                                      <p:to>
                                        <p:strVal val="visible"/>
                                      </p:to>
                                    </p:set>
                                    <p:animEffect transition="in" filter="wipe(right)">
                                      <p:cBhvr>
                                        <p:cTn id="59" dur="2000"/>
                                        <p:tgtEl>
                                          <p:spTgt spid="2">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2" fill="hold" grpId="0" nodeType="clickEffect">
                                  <p:stCondLst>
                                    <p:cond delay="0"/>
                                  </p:stCondLst>
                                  <p:childTnLst>
                                    <p:set>
                                      <p:cBhvr>
                                        <p:cTn id="63" dur="1" fill="hold">
                                          <p:stCondLst>
                                            <p:cond delay="0"/>
                                          </p:stCondLst>
                                        </p:cTn>
                                        <p:tgtEl>
                                          <p:spTgt spid="2">
                                            <p:txEl>
                                              <p:pRg st="10" end="10"/>
                                            </p:txEl>
                                          </p:spTgt>
                                        </p:tgtEl>
                                        <p:attrNameLst>
                                          <p:attrName>style.visibility</p:attrName>
                                        </p:attrNameLst>
                                      </p:cBhvr>
                                      <p:to>
                                        <p:strVal val="visible"/>
                                      </p:to>
                                    </p:set>
                                    <p:animEffect transition="in" filter="wipe(right)">
                                      <p:cBhvr>
                                        <p:cTn id="64" dur="2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1737" y="723330"/>
            <a:ext cx="3233392" cy="471889"/>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سخن پایانی</a:t>
            </a: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Times New Roman"/>
            </a:endParaRPr>
          </a:p>
        </p:txBody>
      </p:sp>
      <p:sp>
        <p:nvSpPr>
          <p:cNvPr id="3" name="Content Placeholder 2"/>
          <p:cNvSpPr>
            <a:spLocks noGrp="1"/>
          </p:cNvSpPr>
          <p:nvPr>
            <p:ph idx="1"/>
          </p:nvPr>
        </p:nvSpPr>
        <p:spPr>
          <a:xfrm>
            <a:off x="4541520" y="1838148"/>
            <a:ext cx="7072731" cy="4647720"/>
          </a:xfrm>
        </p:spPr>
        <p:txBody>
          <a:bodyPr>
            <a:noAutofit/>
          </a:bodyPr>
          <a:lstStyle/>
          <a:p>
            <a:pPr indent="107950" algn="justLow" rtl="1">
              <a:lnSpc>
                <a:spcPct val="115000"/>
              </a:lnSpc>
              <a:spcAft>
                <a:spcPts val="0"/>
              </a:spcAft>
            </a:pPr>
            <a:r>
              <a:rPr lang="fa-IR" sz="2600" dirty="0">
                <a:ln>
                  <a:solidFill>
                    <a:srgbClr val="002060"/>
                  </a:solidFill>
                </a:ln>
                <a:solidFill>
                  <a:schemeClr val="accent1">
                    <a:lumMod val="50000"/>
                  </a:schemeClr>
                </a:solidFill>
                <a:latin typeface="Calibri"/>
                <a:ea typeface="Calibri"/>
                <a:cs typeface="B Zar"/>
              </a:rPr>
              <a:t>روی آوردن مجدد بشر به ادیان توحیدی و الهی و تغییر سبک زندگی از آنچه که در جهان پیشاکرونا حاکم بوده است به یک سبک جدید با محوریت ارزش‌های الهی از جمله آثار و نتایج غیرمادی کرونا هستند که درک </a:t>
            </a:r>
            <a:r>
              <a:rPr lang="fa-IR" sz="2600" dirty="0" smtClean="0">
                <a:ln>
                  <a:solidFill>
                    <a:srgbClr val="002060"/>
                  </a:solidFill>
                </a:ln>
                <a:solidFill>
                  <a:schemeClr val="accent1">
                    <a:lumMod val="50000"/>
                  </a:schemeClr>
                </a:solidFill>
                <a:latin typeface="Calibri"/>
                <a:ea typeface="Calibri"/>
                <a:cs typeface="B Zar"/>
              </a:rPr>
              <a:t>آن ها </a:t>
            </a:r>
            <a:r>
              <a:rPr lang="fa-IR" sz="2600" dirty="0">
                <a:ln>
                  <a:solidFill>
                    <a:srgbClr val="002060"/>
                  </a:solidFill>
                </a:ln>
                <a:solidFill>
                  <a:schemeClr val="accent1">
                    <a:lumMod val="50000"/>
                  </a:schemeClr>
                </a:solidFill>
                <a:latin typeface="Calibri"/>
                <a:ea typeface="Calibri"/>
                <a:cs typeface="B Zar"/>
              </a:rPr>
              <a:t>از راه تأمل در چیستی این بحران به عنوان یک سنت و ابتلاء الهی ممکن است. </a:t>
            </a:r>
            <a:r>
              <a:rPr lang="fa-IR" sz="2600" dirty="0" smtClean="0">
                <a:ln>
                  <a:solidFill>
                    <a:srgbClr val="002060"/>
                  </a:solidFill>
                </a:ln>
                <a:solidFill>
                  <a:schemeClr val="accent1">
                    <a:lumMod val="50000"/>
                  </a:schemeClr>
                </a:solidFill>
                <a:latin typeface="Calibri"/>
                <a:ea typeface="Calibri"/>
                <a:cs typeface="B Zar"/>
              </a:rPr>
              <a:t>نظریه پردازان </a:t>
            </a:r>
            <a:r>
              <a:rPr lang="fa-IR" sz="2600" dirty="0">
                <a:ln>
                  <a:solidFill>
                    <a:srgbClr val="002060"/>
                  </a:solidFill>
                </a:ln>
                <a:solidFill>
                  <a:schemeClr val="accent1">
                    <a:lumMod val="50000"/>
                  </a:schemeClr>
                </a:solidFill>
                <a:latin typeface="Calibri"/>
                <a:ea typeface="Calibri"/>
                <a:cs typeface="B Zar"/>
              </a:rPr>
              <a:t>غربی که بحران کرونا را تک ساحتی و تنها از زاویه مدیریت آثار نامطلوب آن در حوزه اقتصاد و قدرت تحلیل </a:t>
            </a:r>
            <a:r>
              <a:rPr lang="fa-IR" sz="2600" dirty="0" smtClean="0">
                <a:ln>
                  <a:solidFill>
                    <a:srgbClr val="002060"/>
                  </a:solidFill>
                </a:ln>
                <a:solidFill>
                  <a:schemeClr val="accent1">
                    <a:lumMod val="50000"/>
                  </a:schemeClr>
                </a:solidFill>
                <a:latin typeface="Calibri"/>
                <a:ea typeface="Calibri"/>
                <a:cs typeface="B Zar"/>
              </a:rPr>
              <a:t>می کنند</a:t>
            </a:r>
            <a:r>
              <a:rPr lang="fa-IR" sz="2600" dirty="0">
                <a:ln>
                  <a:solidFill>
                    <a:srgbClr val="002060"/>
                  </a:solidFill>
                </a:ln>
                <a:solidFill>
                  <a:schemeClr val="accent1">
                    <a:lumMod val="50000"/>
                  </a:schemeClr>
                </a:solidFill>
                <a:latin typeface="Calibri"/>
                <a:ea typeface="Calibri"/>
                <a:cs typeface="B Zar"/>
              </a:rPr>
              <a:t>، در واقع بخشی از واقعیت را </a:t>
            </a:r>
            <a:r>
              <a:rPr lang="fa-IR" sz="2600" dirty="0" smtClean="0">
                <a:ln>
                  <a:solidFill>
                    <a:srgbClr val="002060"/>
                  </a:solidFill>
                </a:ln>
                <a:solidFill>
                  <a:schemeClr val="accent1">
                    <a:lumMod val="50000"/>
                  </a:schemeClr>
                </a:solidFill>
                <a:latin typeface="Calibri"/>
                <a:ea typeface="Calibri"/>
                <a:cs typeface="B Zar"/>
              </a:rPr>
              <a:t>می نگرند</a:t>
            </a:r>
            <a:r>
              <a:rPr lang="fa-IR" sz="2600" dirty="0">
                <a:ln>
                  <a:solidFill>
                    <a:srgbClr val="002060"/>
                  </a:solidFill>
                </a:ln>
                <a:solidFill>
                  <a:schemeClr val="accent1">
                    <a:lumMod val="50000"/>
                  </a:schemeClr>
                </a:solidFill>
                <a:latin typeface="Calibri"/>
                <a:ea typeface="Calibri"/>
                <a:cs typeface="B Zar"/>
              </a:rPr>
              <a:t>، حال </a:t>
            </a:r>
            <a:r>
              <a:rPr lang="fa-IR" sz="2600" dirty="0" smtClean="0">
                <a:ln>
                  <a:solidFill>
                    <a:srgbClr val="002060"/>
                  </a:solidFill>
                </a:ln>
                <a:solidFill>
                  <a:schemeClr val="accent1">
                    <a:lumMod val="50000"/>
                  </a:schemeClr>
                </a:solidFill>
                <a:latin typeface="Calibri"/>
                <a:ea typeface="Calibri"/>
                <a:cs typeface="B Zar"/>
              </a:rPr>
              <a:t>آن که </a:t>
            </a:r>
            <a:r>
              <a:rPr lang="fa-IR" sz="2600" dirty="0">
                <a:ln>
                  <a:solidFill>
                    <a:srgbClr val="002060"/>
                  </a:solidFill>
                </a:ln>
                <a:solidFill>
                  <a:schemeClr val="accent1">
                    <a:lumMod val="50000"/>
                  </a:schemeClr>
                </a:solidFill>
                <a:latin typeface="Calibri"/>
                <a:ea typeface="Calibri"/>
                <a:cs typeface="B Zar"/>
              </a:rPr>
              <a:t>تأمل در چرایی </a:t>
            </a:r>
            <a:r>
              <a:rPr lang="fa-IR" sz="2600" dirty="0" smtClean="0">
                <a:ln>
                  <a:solidFill>
                    <a:srgbClr val="002060"/>
                  </a:solidFill>
                </a:ln>
                <a:solidFill>
                  <a:schemeClr val="accent1">
                    <a:lumMod val="50000"/>
                  </a:schemeClr>
                </a:solidFill>
                <a:latin typeface="Calibri"/>
                <a:ea typeface="Calibri"/>
                <a:cs typeface="B Zar"/>
              </a:rPr>
              <a:t>شکل گیری </a:t>
            </a:r>
            <a:r>
              <a:rPr lang="fa-IR" sz="2600" dirty="0">
                <a:ln>
                  <a:solidFill>
                    <a:srgbClr val="002060"/>
                  </a:solidFill>
                </a:ln>
                <a:solidFill>
                  <a:schemeClr val="accent1">
                    <a:lumMod val="50000"/>
                  </a:schemeClr>
                </a:solidFill>
                <a:latin typeface="Calibri"/>
                <a:ea typeface="Calibri"/>
                <a:cs typeface="B Zar"/>
              </a:rPr>
              <a:t>این فتنه و </a:t>
            </a:r>
            <a:r>
              <a:rPr lang="fa-IR" sz="2600" dirty="0" smtClean="0">
                <a:ln>
                  <a:solidFill>
                    <a:srgbClr val="002060"/>
                  </a:solidFill>
                </a:ln>
                <a:solidFill>
                  <a:schemeClr val="accent1">
                    <a:lumMod val="50000"/>
                  </a:schemeClr>
                </a:solidFill>
                <a:latin typeface="Calibri"/>
                <a:ea typeface="Calibri"/>
                <a:cs typeface="B Zar"/>
              </a:rPr>
              <a:t>درس ها </a:t>
            </a:r>
            <a:r>
              <a:rPr lang="fa-IR" sz="2600" dirty="0">
                <a:ln>
                  <a:solidFill>
                    <a:srgbClr val="002060"/>
                  </a:solidFill>
                </a:ln>
                <a:solidFill>
                  <a:schemeClr val="accent1">
                    <a:lumMod val="50000"/>
                  </a:schemeClr>
                </a:solidFill>
                <a:latin typeface="Calibri"/>
                <a:ea typeface="Calibri"/>
                <a:cs typeface="B Zar"/>
              </a:rPr>
              <a:t>و </a:t>
            </a:r>
            <a:r>
              <a:rPr lang="fa-IR" sz="2600" dirty="0" smtClean="0">
                <a:ln>
                  <a:solidFill>
                    <a:srgbClr val="002060"/>
                  </a:solidFill>
                </a:ln>
                <a:solidFill>
                  <a:schemeClr val="accent1">
                    <a:lumMod val="50000"/>
                  </a:schemeClr>
                </a:solidFill>
                <a:latin typeface="Calibri"/>
                <a:ea typeface="Calibri"/>
                <a:cs typeface="B Zar"/>
              </a:rPr>
              <a:t>عبرت های </a:t>
            </a:r>
            <a:r>
              <a:rPr lang="fa-IR" sz="2600" dirty="0">
                <a:ln>
                  <a:solidFill>
                    <a:srgbClr val="002060"/>
                  </a:solidFill>
                </a:ln>
                <a:solidFill>
                  <a:schemeClr val="accent1">
                    <a:lumMod val="50000"/>
                  </a:schemeClr>
                </a:solidFill>
                <a:latin typeface="Calibri"/>
                <a:ea typeface="Calibri"/>
                <a:cs typeface="B Zar"/>
              </a:rPr>
              <a:t>آن </a:t>
            </a:r>
            <a:r>
              <a:rPr lang="fa-IR" sz="2600" dirty="0" smtClean="0">
                <a:ln>
                  <a:solidFill>
                    <a:srgbClr val="002060"/>
                  </a:solidFill>
                </a:ln>
                <a:solidFill>
                  <a:schemeClr val="accent1">
                    <a:lumMod val="50000"/>
                  </a:schemeClr>
                </a:solidFill>
                <a:latin typeface="Calibri"/>
                <a:ea typeface="Calibri"/>
                <a:cs typeface="B Zar"/>
              </a:rPr>
              <a:t>می تواند </a:t>
            </a:r>
            <a:r>
              <a:rPr lang="fa-IR" sz="2600" dirty="0">
                <a:ln>
                  <a:solidFill>
                    <a:srgbClr val="002060"/>
                  </a:solidFill>
                </a:ln>
                <a:solidFill>
                  <a:schemeClr val="accent1">
                    <a:lumMod val="50000"/>
                  </a:schemeClr>
                </a:solidFill>
                <a:latin typeface="Calibri"/>
                <a:ea typeface="Calibri"/>
                <a:cs typeface="B Zar"/>
              </a:rPr>
              <a:t>زمینه زیست مطلوب در دوران پسا کرونا را فراهم کند</a:t>
            </a:r>
            <a:endParaRPr lang="en-US" sz="2600" dirty="0">
              <a:ln>
                <a:solidFill>
                  <a:srgbClr val="002060"/>
                </a:solidFill>
              </a:ln>
              <a:solidFill>
                <a:schemeClr val="accent1">
                  <a:lumMod val="50000"/>
                </a:schemeClr>
              </a:solidFill>
              <a:effectLst/>
              <a:latin typeface="Times New Roman"/>
              <a:ea typeface="Times New Roman"/>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77" y="1600200"/>
            <a:ext cx="3944303" cy="46520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4800305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fltVal val="0"/>
                                          </p:val>
                                        </p:tav>
                                        <p:tav tm="100000">
                                          <p:val>
                                            <p:strVal val="#ppt_w"/>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style.rotation</p:attrName>
                                        </p:attrNameLst>
                                      </p:cBhvr>
                                      <p:tavLst>
                                        <p:tav tm="0">
                                          <p:val>
                                            <p:fltVal val="90"/>
                                          </p:val>
                                        </p:tav>
                                        <p:tav tm="100000">
                                          <p:val>
                                            <p:fltVal val="0"/>
                                          </p:val>
                                        </p:tav>
                                      </p:tavLst>
                                    </p:anim>
                                    <p:animEffect transition="in" filter="fade">
                                      <p:cBhvr>
                                        <p:cTn id="16" dur="2000"/>
                                        <p:tgtEl>
                                          <p:spTgt spid="5"/>
                                        </p:tgtEl>
                                      </p:cBhvr>
                                    </p:animEffect>
                                  </p:childTnLst>
                                </p:cTn>
                              </p:par>
                            </p:childTnLst>
                          </p:cTn>
                        </p:par>
                        <p:par>
                          <p:cTn id="17" fill="hold">
                            <p:stCondLst>
                              <p:cond delay="3000"/>
                            </p:stCondLst>
                            <p:childTnLst>
                              <p:par>
                                <p:cTn id="18" presetID="53" presetClass="entr" presetSubtype="16" fill="hold" grpId="0" nodeType="afterEffect">
                                  <p:stCondLst>
                                    <p:cond delay="2000"/>
                                  </p:stCondLst>
                                  <p:childTnLst>
                                    <p:set>
                                      <p:cBhvr>
                                        <p:cTn id="19" dur="1" fill="hold">
                                          <p:stCondLst>
                                            <p:cond delay="0"/>
                                          </p:stCondLst>
                                        </p:cTn>
                                        <p:tgtEl>
                                          <p:spTgt spid="3">
                                            <p:txEl>
                                              <p:pRg st="0" end="0"/>
                                            </p:txEl>
                                          </p:spTgt>
                                        </p:tgtEl>
                                        <p:attrNameLst>
                                          <p:attrName>style.visibility</p:attrName>
                                        </p:attrNameLst>
                                      </p:cBhvr>
                                      <p:to>
                                        <p:strVal val="visible"/>
                                      </p:to>
                                    </p:set>
                                    <p:anim calcmode="lin" valueType="num">
                                      <p:cBhvr>
                                        <p:cTn id="20"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1"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9000">
              <a:schemeClr val="accent1">
                <a:tint val="44500"/>
                <a:satMod val="160000"/>
              </a:schemeClr>
            </a:gs>
            <a:gs pos="44000">
              <a:schemeClr val="accent1">
                <a:tint val="23500"/>
                <a:satMod val="160000"/>
                <a:lumMod val="0"/>
                <a:lumOff val="100000"/>
              </a:schemeClr>
            </a:gs>
          </a:gsLst>
          <a:lin ang="5400000" scaled="0"/>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82" y="1645920"/>
            <a:ext cx="9123678" cy="39014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42431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 calcmode="lin" valueType="num">
                                      <p:cBhvr>
                                        <p:cTn id="9" dur="2000" fill="hold"/>
                                        <p:tgtEl>
                                          <p:spTgt spid="2"/>
                                        </p:tgtEl>
                                        <p:attrNameLst>
                                          <p:attrName>style.rotation</p:attrName>
                                        </p:attrNameLst>
                                      </p:cBhvr>
                                      <p:tavLst>
                                        <p:tav tm="0">
                                          <p:val>
                                            <p:fltVal val="90"/>
                                          </p:val>
                                        </p:tav>
                                        <p:tav tm="100000">
                                          <p:val>
                                            <p:fltVal val="0"/>
                                          </p:val>
                                        </p:tav>
                                      </p:tavLst>
                                    </p:anim>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67841" y="723330"/>
            <a:ext cx="1377288" cy="471889"/>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مقدمه</a:t>
            </a:r>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a typeface="Times New Roman"/>
            </a:endParaRPr>
          </a:p>
        </p:txBody>
      </p:sp>
      <p:sp>
        <p:nvSpPr>
          <p:cNvPr id="3" name="Content Placeholder 2"/>
          <p:cNvSpPr>
            <a:spLocks noGrp="1"/>
          </p:cNvSpPr>
          <p:nvPr>
            <p:ph idx="1"/>
          </p:nvPr>
        </p:nvSpPr>
        <p:spPr>
          <a:xfrm>
            <a:off x="4599296" y="1838148"/>
            <a:ext cx="7014955" cy="4647720"/>
          </a:xfrm>
        </p:spPr>
        <p:txBody>
          <a:bodyPr>
            <a:noAutofit/>
          </a:bodyPr>
          <a:lstStyle/>
          <a:p>
            <a:pPr indent="107950" algn="justLow" rtl="1">
              <a:lnSpc>
                <a:spcPct val="115000"/>
              </a:lnSpc>
              <a:spcAft>
                <a:spcPts val="0"/>
              </a:spcAft>
            </a:pPr>
            <a:r>
              <a:rPr lang="fa-IR" sz="2400" dirty="0" smtClean="0">
                <a:ln>
                  <a:solidFill>
                    <a:srgbClr val="002060"/>
                  </a:solidFill>
                </a:ln>
                <a:solidFill>
                  <a:schemeClr val="accent1">
                    <a:lumMod val="50000"/>
                  </a:schemeClr>
                </a:solidFill>
                <a:latin typeface="Calibri"/>
                <a:ea typeface="Calibri"/>
                <a:cs typeface="B Zar"/>
              </a:rPr>
              <a:t>این </a:t>
            </a:r>
            <a:r>
              <a:rPr lang="fa-IR" sz="2400" dirty="0">
                <a:ln>
                  <a:solidFill>
                    <a:srgbClr val="002060"/>
                  </a:solidFill>
                </a:ln>
                <a:solidFill>
                  <a:schemeClr val="accent1">
                    <a:lumMod val="50000"/>
                  </a:schemeClr>
                </a:solidFill>
                <a:latin typeface="Calibri"/>
                <a:ea typeface="Calibri"/>
                <a:cs typeface="B Zar"/>
              </a:rPr>
              <a:t>روزها و با رصد فضای رسانه‌ای و محافل آکادمیکی و مراکز مطالعاتی جهان، به خوبی می‌توان دریافت که پساکرونا از خود کرونا مهم‌تر شده و اهمیت بسزایی یافته است. این موضوع در حالی است که به نظر می­رسد تحلیل درست جهان پساکرونا در گرو شناخت ماهیّت غیرمادی این بحران است و این موضوع چندان مورد توجه غربی­ها قرار نگرفته است، بلکه آنان بیشتر به چگونگی مدیریت بحران­های بعد از کرونا فکر می­کنند. در چارچوب نگاه اسلامی اما توجه به کرونا به عنوان یک ابتلاء و فتنه اهمیّت دارد، چرا که عبرت­ها و درس­هایی را پیش­روی ما قرار می­دهد که در دنیای کنونی فراموش شده­اند و چه بسا توجه به این عبرت­ها راه­حل جلوگیری از چنین بحران­هایی است. </a:t>
            </a:r>
            <a:endParaRPr lang="en-US" sz="2400" dirty="0">
              <a:ln>
                <a:solidFill>
                  <a:srgbClr val="002060"/>
                </a:solidFill>
              </a:ln>
              <a:solidFill>
                <a:schemeClr val="accent1">
                  <a:lumMod val="50000"/>
                </a:schemeClr>
              </a:solidFill>
              <a:effectLst/>
              <a:latin typeface="Times New Roman"/>
              <a:ea typeface="Times New Roman"/>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75" y="1760562"/>
            <a:ext cx="3616658" cy="4820882"/>
          </a:xfrm>
          <a:prstGeom prst="roundRect">
            <a:avLst>
              <a:gd name="adj" fmla="val 24592"/>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907338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20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5" dur="2000"/>
                                        <p:tgtEl>
                                          <p:spTgt spid="3">
                                            <p:txEl>
                                              <p:pRg st="0" end="0"/>
                                            </p:txEl>
                                          </p:spTgt>
                                        </p:tgtEl>
                                      </p:cBhvr>
                                    </p:animEffect>
                                  </p:childTnLst>
                                </p:cTn>
                              </p:par>
                            </p:childTnLst>
                          </p:cTn>
                        </p:par>
                        <p:par>
                          <p:cTn id="16" fill="hold">
                            <p:stCondLst>
                              <p:cond delay="5000"/>
                            </p:stCondLst>
                            <p:childTnLst>
                              <p:par>
                                <p:cTn id="17" presetID="3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2000" fill="hold"/>
                                        <p:tgtEl>
                                          <p:spTgt spid="4"/>
                                        </p:tgtEl>
                                        <p:attrNameLst>
                                          <p:attrName>ppt_w</p:attrName>
                                        </p:attrNameLst>
                                      </p:cBhvr>
                                      <p:tavLst>
                                        <p:tav tm="0">
                                          <p:val>
                                            <p:fltVal val="0"/>
                                          </p:val>
                                        </p:tav>
                                        <p:tav tm="100000">
                                          <p:val>
                                            <p:strVal val="#ppt_w"/>
                                          </p:val>
                                        </p:tav>
                                      </p:tavLst>
                                    </p:anim>
                                    <p:anim calcmode="lin" valueType="num">
                                      <p:cBhvr>
                                        <p:cTn id="20" dur="2000" fill="hold"/>
                                        <p:tgtEl>
                                          <p:spTgt spid="4"/>
                                        </p:tgtEl>
                                        <p:attrNameLst>
                                          <p:attrName>ppt_h</p:attrName>
                                        </p:attrNameLst>
                                      </p:cBhvr>
                                      <p:tavLst>
                                        <p:tav tm="0">
                                          <p:val>
                                            <p:fltVal val="0"/>
                                          </p:val>
                                        </p:tav>
                                        <p:tav tm="100000">
                                          <p:val>
                                            <p:strVal val="#ppt_h"/>
                                          </p:val>
                                        </p:tav>
                                      </p:tavLst>
                                    </p:anim>
                                    <p:anim calcmode="lin" valueType="num">
                                      <p:cBhvr>
                                        <p:cTn id="21" dur="2000" fill="hold"/>
                                        <p:tgtEl>
                                          <p:spTgt spid="4"/>
                                        </p:tgtEl>
                                        <p:attrNameLst>
                                          <p:attrName>style.rotation</p:attrName>
                                        </p:attrNameLst>
                                      </p:cBhvr>
                                      <p:tavLst>
                                        <p:tav tm="0">
                                          <p:val>
                                            <p:fltVal val="90"/>
                                          </p:val>
                                        </p:tav>
                                        <p:tav tm="100000">
                                          <p:val>
                                            <p:fltVal val="0"/>
                                          </p:val>
                                        </p:tav>
                                      </p:tavLst>
                                    </p:anim>
                                    <p:animEffect transition="in" filter="fad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چگونگی تحلیل بحران کرونا از منظر آموزه‌های قرآنی</a:t>
            </a:r>
          </a:p>
        </p:txBody>
      </p:sp>
      <p:sp>
        <p:nvSpPr>
          <p:cNvPr id="10" name="Content Placeholder 2"/>
          <p:cNvSpPr>
            <a:spLocks noGrp="1"/>
          </p:cNvSpPr>
          <p:nvPr>
            <p:ph idx="1"/>
          </p:nvPr>
        </p:nvSpPr>
        <p:spPr>
          <a:xfrm>
            <a:off x="4722125" y="1838148"/>
            <a:ext cx="6892126" cy="4647720"/>
          </a:xfrm>
        </p:spPr>
        <p:txBody>
          <a:bodyPr>
            <a:noAutofit/>
          </a:bodyPr>
          <a:lstStyle/>
          <a:p>
            <a:pPr indent="107950" algn="justLow" rtl="1">
              <a:lnSpc>
                <a:spcPct val="115000"/>
              </a:lnSpc>
              <a:spcAft>
                <a:spcPts val="0"/>
              </a:spcAft>
            </a:pPr>
            <a:r>
              <a:rPr lang="fa-IR" sz="3200" dirty="0">
                <a:ln>
                  <a:solidFill>
                    <a:srgbClr val="002060"/>
                  </a:solidFill>
                </a:ln>
                <a:solidFill>
                  <a:schemeClr val="accent1">
                    <a:lumMod val="50000"/>
                  </a:schemeClr>
                </a:solidFill>
                <a:latin typeface="Calibri"/>
                <a:ea typeface="Calibri"/>
                <a:cs typeface="B Zar"/>
              </a:rPr>
              <a:t>رهبر معظم انقلاب:</a:t>
            </a:r>
          </a:p>
          <a:p>
            <a:pPr indent="107950" algn="justLow" rtl="1">
              <a:lnSpc>
                <a:spcPct val="115000"/>
              </a:lnSpc>
              <a:spcAft>
                <a:spcPts val="0"/>
              </a:spcAft>
            </a:pPr>
            <a:r>
              <a:rPr lang="fa-IR" sz="3200" dirty="0">
                <a:ln>
                  <a:solidFill>
                    <a:srgbClr val="002060"/>
                  </a:solidFill>
                </a:ln>
                <a:solidFill>
                  <a:schemeClr val="accent1">
                    <a:lumMod val="50000"/>
                  </a:schemeClr>
                </a:solidFill>
                <a:latin typeface="Calibri"/>
                <a:ea typeface="Calibri"/>
                <a:cs typeface="B Zar"/>
              </a:rPr>
              <a:t> «این ویروس که تقریباً همه کشورهای دنیا را گرفتار کرده و برخی کشورها حقایق را درباره این بیماری و تلفات آن می‌گویند و برخی هم پنهان‌کاری می‌کنند، مصداق آیه شریفه قرآن، یعنی ابتلا با خوف و ترس، مشکلات اقتصادی و گرفته‌شدن جان‌هاست».</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0741"/>
            <a:ext cx="4804011" cy="5503611"/>
          </a:xfrm>
          <a:prstGeom prst="rect">
            <a:avLst/>
          </a:prstGeom>
        </p:spPr>
      </p:pic>
    </p:spTree>
    <p:extLst>
      <p:ext uri="{BB962C8B-B14F-4D97-AF65-F5344CB8AC3E}">
        <p14:creationId xmlns:p14="http://schemas.microsoft.com/office/powerpoint/2010/main" val="13286760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grpId="0" nodeType="afterEffect">
                                  <p:stCondLst>
                                    <p:cond delay="200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2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5" dur="2000"/>
                                        <p:tgtEl>
                                          <p:spTgt spid="10">
                                            <p:txEl>
                                              <p:pRg st="0" end="0"/>
                                            </p:txEl>
                                          </p:spTgt>
                                        </p:tgtEl>
                                      </p:cBhvr>
                                    </p:animEffect>
                                  </p:childTnLst>
                                </p:cTn>
                              </p:par>
                            </p:childTnLst>
                          </p:cTn>
                        </p:par>
                        <p:par>
                          <p:cTn id="16" fill="hold">
                            <p:stCondLst>
                              <p:cond delay="6000"/>
                            </p:stCondLst>
                            <p:childTnLst>
                              <p:par>
                                <p:cTn id="17" presetID="53" presetClass="entr" presetSubtype="16" fill="hold" grpId="0" nodeType="afterEffect">
                                  <p:stCondLst>
                                    <p:cond delay="2000"/>
                                  </p:stCondLst>
                                  <p:childTnLst>
                                    <p:set>
                                      <p:cBhvr>
                                        <p:cTn id="18" dur="1" fill="hold">
                                          <p:stCondLst>
                                            <p:cond delay="0"/>
                                          </p:stCondLst>
                                        </p:cTn>
                                        <p:tgtEl>
                                          <p:spTgt spid="10">
                                            <p:txEl>
                                              <p:pRg st="1" end="1"/>
                                            </p:txEl>
                                          </p:spTgt>
                                        </p:tgtEl>
                                        <p:attrNameLst>
                                          <p:attrName>style.visibility</p:attrName>
                                        </p:attrNameLst>
                                      </p:cBhvr>
                                      <p:to>
                                        <p:strVal val="visible"/>
                                      </p:to>
                                    </p:set>
                                    <p:anim calcmode="lin" valueType="num">
                                      <p:cBhvr>
                                        <p:cTn id="19" dur="20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20" dur="20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21" dur="2000"/>
                                        <p:tgtEl>
                                          <p:spTgt spid="10">
                                            <p:txEl>
                                              <p:pRg st="1" end="1"/>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چگونگی تحلیل بحران کرونا از منظر آموزه‌های قرآنی</a:t>
            </a:r>
          </a:p>
        </p:txBody>
      </p:sp>
      <p:sp>
        <p:nvSpPr>
          <p:cNvPr id="10" name="Content Placeholder 2"/>
          <p:cNvSpPr>
            <a:spLocks noGrp="1"/>
          </p:cNvSpPr>
          <p:nvPr>
            <p:ph idx="1"/>
          </p:nvPr>
        </p:nvSpPr>
        <p:spPr>
          <a:xfrm>
            <a:off x="6632811" y="1565188"/>
            <a:ext cx="5322627" cy="686693"/>
          </a:xfrm>
        </p:spPr>
        <p:txBody>
          <a:bodyPr>
            <a:noAutofit/>
          </a:bodyPr>
          <a:lstStyle/>
          <a:p>
            <a:pPr indent="107950" algn="justLow" rtl="1">
              <a:lnSpc>
                <a:spcPct val="115000"/>
              </a:lnSpc>
              <a:spcAft>
                <a:spcPts val="0"/>
              </a:spcAft>
            </a:pPr>
            <a:r>
              <a:rPr lang="fa-IR" sz="3200" dirty="0" smtClean="0">
                <a:ln>
                  <a:solidFill>
                    <a:srgbClr val="002060"/>
                  </a:solidFill>
                </a:ln>
                <a:solidFill>
                  <a:schemeClr val="accent1">
                    <a:lumMod val="50000"/>
                  </a:schemeClr>
                </a:solidFill>
                <a:latin typeface="Calibri"/>
                <a:ea typeface="Calibri"/>
                <a:cs typeface="B Zar"/>
              </a:rPr>
              <a:t>نگاه قرآن به کرونا </a:t>
            </a:r>
            <a:r>
              <a:rPr lang="fa-IR" sz="3200" dirty="0">
                <a:ln>
                  <a:solidFill>
                    <a:srgbClr val="002060"/>
                  </a:solidFill>
                </a:ln>
                <a:solidFill>
                  <a:schemeClr val="accent1">
                    <a:lumMod val="50000"/>
                  </a:schemeClr>
                </a:solidFill>
                <a:latin typeface="Calibri"/>
                <a:ea typeface="Calibri"/>
                <a:cs typeface="B Zar"/>
              </a:rPr>
              <a:t>بعنوان یک </a:t>
            </a:r>
            <a:r>
              <a:rPr lang="fa-IR" sz="3200" dirty="0" smtClean="0">
                <a:ln>
                  <a:solidFill>
                    <a:srgbClr val="002060"/>
                  </a:solidFill>
                </a:ln>
                <a:solidFill>
                  <a:schemeClr val="accent1">
                    <a:lumMod val="50000"/>
                  </a:schemeClr>
                </a:solidFill>
                <a:latin typeface="Calibri"/>
                <a:ea typeface="Calibri"/>
                <a:cs typeface="B Zar"/>
              </a:rPr>
              <a:t>ابتلاء </a:t>
            </a:r>
            <a:r>
              <a:rPr lang="fa-IR" sz="3200" dirty="0">
                <a:ln>
                  <a:solidFill>
                    <a:srgbClr val="002060"/>
                  </a:solidFill>
                </a:ln>
                <a:solidFill>
                  <a:schemeClr val="accent1">
                    <a:lumMod val="50000"/>
                  </a:schemeClr>
                </a:solidFill>
                <a:latin typeface="Calibri"/>
                <a:ea typeface="Calibri"/>
                <a:cs typeface="B Zar"/>
              </a:rPr>
              <a:t>و </a:t>
            </a:r>
            <a:r>
              <a:rPr lang="fa-IR" sz="3200" dirty="0" smtClean="0">
                <a:ln>
                  <a:solidFill>
                    <a:srgbClr val="002060"/>
                  </a:solidFill>
                </a:ln>
                <a:solidFill>
                  <a:schemeClr val="accent1">
                    <a:lumMod val="50000"/>
                  </a:schemeClr>
                </a:solidFill>
                <a:latin typeface="Calibri"/>
                <a:ea typeface="Calibri"/>
                <a:cs typeface="B Zar"/>
              </a:rPr>
              <a:t>فتنه</a:t>
            </a:r>
          </a:p>
        </p:txBody>
      </p:sp>
      <p:sp>
        <p:nvSpPr>
          <p:cNvPr id="5" name="Content Placeholder 2"/>
          <p:cNvSpPr txBox="1">
            <a:spLocks/>
          </p:cNvSpPr>
          <p:nvPr/>
        </p:nvSpPr>
        <p:spPr>
          <a:xfrm>
            <a:off x="8666328" y="2811439"/>
            <a:ext cx="2743200" cy="234741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indent="107950" algn="ctr" rtl="1">
              <a:lnSpc>
                <a:spcPct val="115000"/>
              </a:lnSpc>
              <a:spcAft>
                <a:spcPts val="0"/>
              </a:spcAft>
            </a:pPr>
            <a:r>
              <a:rPr lang="fa-IR" sz="2400" dirty="0">
                <a:ln>
                  <a:solidFill>
                    <a:srgbClr val="DD462F"/>
                  </a:solidFill>
                </a:ln>
                <a:solidFill>
                  <a:srgbClr val="DD482F"/>
                </a:solidFill>
                <a:latin typeface="Calibri"/>
                <a:ea typeface="Calibri"/>
                <a:cs typeface="B Zar"/>
              </a:rPr>
              <a:t>«وَ مِنَ النّاسِ مَنْ یَقُولُ آمَنّا بِاللّهِ فَإِذا أُوذِیَ فِی اللّهِ جَعَلَ فِتْنَةَ النّاسِ کَعَذابِ اللّهِ» </a:t>
            </a:r>
            <a:endParaRPr lang="fa-IR" sz="2400" dirty="0" smtClean="0">
              <a:ln>
                <a:solidFill>
                  <a:srgbClr val="DD462F"/>
                </a:solidFill>
              </a:ln>
              <a:solidFill>
                <a:srgbClr val="DD482F"/>
              </a:solidFill>
              <a:latin typeface="Calibri"/>
              <a:ea typeface="Calibri"/>
              <a:cs typeface="B Zar"/>
            </a:endParaRPr>
          </a:p>
          <a:p>
            <a:pPr indent="107950" algn="ctr" rtl="1">
              <a:lnSpc>
                <a:spcPct val="115000"/>
              </a:lnSpc>
              <a:spcAft>
                <a:spcPts val="0"/>
              </a:spcAft>
            </a:pPr>
            <a:r>
              <a:rPr lang="fa-IR" sz="1400" dirty="0" smtClean="0">
                <a:ln>
                  <a:solidFill>
                    <a:srgbClr val="002060"/>
                  </a:solidFill>
                </a:ln>
                <a:solidFill>
                  <a:srgbClr val="DD482F"/>
                </a:solidFill>
                <a:latin typeface="Calibri"/>
                <a:ea typeface="Calibri"/>
                <a:cs typeface="B Zar"/>
              </a:rPr>
              <a:t>(</a:t>
            </a:r>
            <a:r>
              <a:rPr lang="fa-IR" sz="1400" dirty="0">
                <a:ln>
                  <a:solidFill>
                    <a:srgbClr val="002060"/>
                  </a:solidFill>
                </a:ln>
                <a:solidFill>
                  <a:srgbClr val="DD482F"/>
                </a:solidFill>
                <a:latin typeface="Calibri"/>
                <a:ea typeface="Calibri"/>
                <a:cs typeface="B Zar"/>
              </a:rPr>
              <a:t>سوره عنکبوت، آیه 10) </a:t>
            </a:r>
          </a:p>
        </p:txBody>
      </p:sp>
      <p:sp>
        <p:nvSpPr>
          <p:cNvPr id="6" name="Content Placeholder 2"/>
          <p:cNvSpPr txBox="1">
            <a:spLocks/>
          </p:cNvSpPr>
          <p:nvPr/>
        </p:nvSpPr>
        <p:spPr>
          <a:xfrm>
            <a:off x="5527342" y="3863126"/>
            <a:ext cx="2586241" cy="2591458"/>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indent="107950" algn="ctr" rtl="1">
              <a:lnSpc>
                <a:spcPct val="115000"/>
              </a:lnSpc>
              <a:spcAft>
                <a:spcPts val="0"/>
              </a:spcAft>
            </a:pPr>
            <a:r>
              <a:rPr lang="fa-IR" sz="2400" dirty="0">
                <a:ln>
                  <a:solidFill>
                    <a:srgbClr val="DD462F"/>
                  </a:solidFill>
                </a:ln>
                <a:solidFill>
                  <a:srgbClr val="DD482F"/>
                </a:solidFill>
                <a:latin typeface="Calibri"/>
                <a:ea typeface="Calibri"/>
                <a:cs typeface="B Zar"/>
              </a:rPr>
              <a:t>«وَ لا یَحْسَبَنَّ الَّذینَ کَفَرُوا أَنَّما نُمْلی لَهُمْ خَیْرٌ لأَنْفُسِهِمْ إِنَّما نُمْلی لَهُمْ لِیَزْدادُوا إِثْمًا وَ لَهُمْ عَذابٌ مُهینٌ</a:t>
            </a:r>
            <a:r>
              <a:rPr lang="fa-IR" sz="2400" dirty="0" smtClean="0">
                <a:ln>
                  <a:solidFill>
                    <a:srgbClr val="DD462F"/>
                  </a:solidFill>
                </a:ln>
                <a:solidFill>
                  <a:srgbClr val="DD482F"/>
                </a:solidFill>
                <a:latin typeface="Calibri"/>
                <a:ea typeface="Calibri"/>
                <a:cs typeface="B Zar"/>
              </a:rPr>
              <a:t>.»</a:t>
            </a:r>
          </a:p>
          <a:p>
            <a:pPr indent="107950" algn="ctr" rtl="1">
              <a:lnSpc>
                <a:spcPct val="115000"/>
              </a:lnSpc>
              <a:spcAft>
                <a:spcPts val="0"/>
              </a:spcAft>
            </a:pPr>
            <a:r>
              <a:rPr lang="fa-IR" sz="2400" dirty="0" smtClean="0">
                <a:ln>
                  <a:solidFill>
                    <a:srgbClr val="DD462F"/>
                  </a:solidFill>
                </a:ln>
                <a:solidFill>
                  <a:srgbClr val="DD482F"/>
                </a:solidFill>
                <a:latin typeface="Calibri"/>
                <a:ea typeface="Calibri"/>
                <a:cs typeface="B Zar"/>
              </a:rPr>
              <a:t> </a:t>
            </a:r>
            <a:r>
              <a:rPr lang="fa-IR" sz="1400" dirty="0">
                <a:ln>
                  <a:solidFill>
                    <a:srgbClr val="002060"/>
                  </a:solidFill>
                </a:ln>
                <a:solidFill>
                  <a:srgbClr val="DD482F"/>
                </a:solidFill>
                <a:latin typeface="Calibri"/>
                <a:ea typeface="Calibri"/>
                <a:cs typeface="B Zar"/>
              </a:rPr>
              <a:t>(سوره آل عمران، آیه 178</a:t>
            </a:r>
            <a:r>
              <a:rPr lang="fa-IR" sz="1400" dirty="0" smtClean="0">
                <a:ln>
                  <a:solidFill>
                    <a:srgbClr val="002060"/>
                  </a:solidFill>
                </a:ln>
                <a:solidFill>
                  <a:srgbClr val="DD482F"/>
                </a:solidFill>
                <a:latin typeface="Calibri"/>
                <a:ea typeface="Calibri"/>
                <a:cs typeface="B Zar"/>
              </a:rPr>
              <a:t>)</a:t>
            </a:r>
            <a:endParaRPr lang="fa-IR" sz="1400" dirty="0">
              <a:ln>
                <a:solidFill>
                  <a:srgbClr val="002060"/>
                </a:solidFill>
              </a:ln>
              <a:solidFill>
                <a:srgbClr val="DD482F"/>
              </a:solidFill>
              <a:latin typeface="Calibri"/>
              <a:ea typeface="Calibri"/>
              <a:cs typeface="B Zar"/>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137" y="1577784"/>
            <a:ext cx="3838575" cy="4876800"/>
          </a:xfrm>
          <a:prstGeom prst="rect">
            <a:avLst/>
          </a:prstGeom>
        </p:spPr>
      </p:pic>
    </p:spTree>
    <p:extLst>
      <p:ext uri="{BB962C8B-B14F-4D97-AF65-F5344CB8AC3E}">
        <p14:creationId xmlns:p14="http://schemas.microsoft.com/office/powerpoint/2010/main" val="29398682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53" presetClass="entr" presetSubtype="16" fill="hold" grpId="0" nodeType="afterEffect">
                                  <p:stCondLst>
                                    <p:cond delay="200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p:cTn id="13" dur="2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4" dur="2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5" dur="2000"/>
                                        <p:tgtEl>
                                          <p:spTgt spid="10">
                                            <p:txEl>
                                              <p:pRg st="0" end="0"/>
                                            </p:txEl>
                                          </p:spTgt>
                                        </p:tgtEl>
                                      </p:cBhvr>
                                    </p:animEffect>
                                  </p:childTnLst>
                                </p:cTn>
                              </p:par>
                            </p:childTnLst>
                          </p:cTn>
                        </p:par>
                        <p:par>
                          <p:cTn id="16" fill="hold">
                            <p:stCondLst>
                              <p:cond delay="6000"/>
                            </p:stCondLst>
                            <p:childTnLst>
                              <p:par>
                                <p:cTn id="17" presetID="31"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2000" fill="hold"/>
                                        <p:tgtEl>
                                          <p:spTgt spid="2"/>
                                        </p:tgtEl>
                                        <p:attrNameLst>
                                          <p:attrName>ppt_w</p:attrName>
                                        </p:attrNameLst>
                                      </p:cBhvr>
                                      <p:tavLst>
                                        <p:tav tm="0">
                                          <p:val>
                                            <p:fltVal val="0"/>
                                          </p:val>
                                        </p:tav>
                                        <p:tav tm="100000">
                                          <p:val>
                                            <p:strVal val="#ppt_w"/>
                                          </p:val>
                                        </p:tav>
                                      </p:tavLst>
                                    </p:anim>
                                    <p:anim calcmode="lin" valueType="num">
                                      <p:cBhvr>
                                        <p:cTn id="20" dur="2000" fill="hold"/>
                                        <p:tgtEl>
                                          <p:spTgt spid="2"/>
                                        </p:tgtEl>
                                        <p:attrNameLst>
                                          <p:attrName>ppt_h</p:attrName>
                                        </p:attrNameLst>
                                      </p:cBhvr>
                                      <p:tavLst>
                                        <p:tav tm="0">
                                          <p:val>
                                            <p:fltVal val="0"/>
                                          </p:val>
                                        </p:tav>
                                        <p:tav tm="100000">
                                          <p:val>
                                            <p:strVal val="#ppt_h"/>
                                          </p:val>
                                        </p:tav>
                                      </p:tavLst>
                                    </p:anim>
                                    <p:anim calcmode="lin" valueType="num">
                                      <p:cBhvr>
                                        <p:cTn id="21" dur="2000" fill="hold"/>
                                        <p:tgtEl>
                                          <p:spTgt spid="2"/>
                                        </p:tgtEl>
                                        <p:attrNameLst>
                                          <p:attrName>style.rotation</p:attrName>
                                        </p:attrNameLst>
                                      </p:cBhvr>
                                      <p:tavLst>
                                        <p:tav tm="0">
                                          <p:val>
                                            <p:fltVal val="90"/>
                                          </p:val>
                                        </p:tav>
                                        <p:tav tm="100000">
                                          <p:val>
                                            <p:fltVal val="0"/>
                                          </p:val>
                                        </p:tav>
                                      </p:tavLst>
                                    </p:anim>
                                    <p:animEffect transition="in" filter="fade">
                                      <p:cBhvr>
                                        <p:cTn id="22" dur="2000"/>
                                        <p:tgtEl>
                                          <p:spTgt spid="2"/>
                                        </p:tgtEl>
                                      </p:cBhvr>
                                    </p:animEffect>
                                  </p:childTnLst>
                                </p:cTn>
                              </p:par>
                            </p:childTnLst>
                          </p:cTn>
                        </p:par>
                        <p:par>
                          <p:cTn id="23" fill="hold">
                            <p:stCondLst>
                              <p:cond delay="8000"/>
                            </p:stCondLst>
                            <p:childTnLst>
                              <p:par>
                                <p:cTn id="24" presetID="53" presetClass="entr" presetSubtype="16" fill="hold" grpId="0" nodeType="afterEffect">
                                  <p:stCondLst>
                                    <p:cond delay="2000"/>
                                  </p:stCondLst>
                                  <p:childTnLst>
                                    <p:set>
                                      <p:cBhvr>
                                        <p:cTn id="25" dur="1" fill="hold">
                                          <p:stCondLst>
                                            <p:cond delay="0"/>
                                          </p:stCondLst>
                                        </p:cTn>
                                        <p:tgtEl>
                                          <p:spTgt spid="5">
                                            <p:txEl>
                                              <p:pRg st="0" end="0"/>
                                            </p:txEl>
                                          </p:spTgt>
                                        </p:tgtEl>
                                        <p:attrNameLst>
                                          <p:attrName>style.visibility</p:attrName>
                                        </p:attrNameLst>
                                      </p:cBhvr>
                                      <p:to>
                                        <p:strVal val="visible"/>
                                      </p:to>
                                    </p:set>
                                    <p:anim calcmode="lin" valueType="num">
                                      <p:cBhvr>
                                        <p:cTn id="26"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7"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8" dur="2000"/>
                                        <p:tgtEl>
                                          <p:spTgt spid="5">
                                            <p:txEl>
                                              <p:pRg st="0" end="0"/>
                                            </p:txEl>
                                          </p:spTgt>
                                        </p:tgtEl>
                                      </p:cBhvr>
                                    </p:animEffect>
                                  </p:childTnLst>
                                </p:cTn>
                              </p:par>
                            </p:childTnLst>
                          </p:cTn>
                        </p:par>
                        <p:par>
                          <p:cTn id="29" fill="hold">
                            <p:stCondLst>
                              <p:cond delay="12000"/>
                            </p:stCondLst>
                            <p:childTnLst>
                              <p:par>
                                <p:cTn id="30" presetID="53" presetClass="entr" presetSubtype="16" fill="hold" grpId="0" nodeType="afterEffect">
                                  <p:stCondLst>
                                    <p:cond delay="2000"/>
                                  </p:stCondLst>
                                  <p:childTnLst>
                                    <p:set>
                                      <p:cBhvr>
                                        <p:cTn id="31" dur="1" fill="hold">
                                          <p:stCondLst>
                                            <p:cond delay="0"/>
                                          </p:stCondLst>
                                        </p:cTn>
                                        <p:tgtEl>
                                          <p:spTgt spid="5">
                                            <p:txEl>
                                              <p:pRg st="1" end="1"/>
                                            </p:txEl>
                                          </p:spTgt>
                                        </p:tgtEl>
                                        <p:attrNameLst>
                                          <p:attrName>style.visibility</p:attrName>
                                        </p:attrNameLst>
                                      </p:cBhvr>
                                      <p:to>
                                        <p:strVal val="visible"/>
                                      </p:to>
                                    </p:set>
                                    <p:anim calcmode="lin" valueType="num">
                                      <p:cBhvr>
                                        <p:cTn id="32" dur="2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3" dur="2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4" dur="2000"/>
                                        <p:tgtEl>
                                          <p:spTgt spid="5">
                                            <p:txEl>
                                              <p:pRg st="1" end="1"/>
                                            </p:txEl>
                                          </p:spTgt>
                                        </p:tgtEl>
                                      </p:cBhvr>
                                    </p:animEffect>
                                  </p:childTnLst>
                                </p:cTn>
                              </p:par>
                            </p:childTnLst>
                          </p:cTn>
                        </p:par>
                        <p:par>
                          <p:cTn id="35" fill="hold">
                            <p:stCondLst>
                              <p:cond delay="16000"/>
                            </p:stCondLst>
                            <p:childTnLst>
                              <p:par>
                                <p:cTn id="36" presetID="53" presetClass="entr" presetSubtype="16" fill="hold" grpId="0" nodeType="afterEffect">
                                  <p:stCondLst>
                                    <p:cond delay="2000"/>
                                  </p:stCondLst>
                                  <p:childTnLst>
                                    <p:set>
                                      <p:cBhvr>
                                        <p:cTn id="37" dur="1" fill="hold">
                                          <p:stCondLst>
                                            <p:cond delay="0"/>
                                          </p:stCondLst>
                                        </p:cTn>
                                        <p:tgtEl>
                                          <p:spTgt spid="6">
                                            <p:txEl>
                                              <p:pRg st="0" end="0"/>
                                            </p:txEl>
                                          </p:spTgt>
                                        </p:tgtEl>
                                        <p:attrNameLst>
                                          <p:attrName>style.visibility</p:attrName>
                                        </p:attrNameLst>
                                      </p:cBhvr>
                                      <p:to>
                                        <p:strVal val="visible"/>
                                      </p:to>
                                    </p:set>
                                    <p:anim calcmode="lin" valueType="num">
                                      <p:cBhvr>
                                        <p:cTn id="38"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9"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40" dur="2000"/>
                                        <p:tgtEl>
                                          <p:spTgt spid="6">
                                            <p:txEl>
                                              <p:pRg st="0" end="0"/>
                                            </p:txEl>
                                          </p:spTgt>
                                        </p:tgtEl>
                                      </p:cBhvr>
                                    </p:animEffect>
                                  </p:childTnLst>
                                </p:cTn>
                              </p:par>
                            </p:childTnLst>
                          </p:cTn>
                        </p:par>
                        <p:par>
                          <p:cTn id="41" fill="hold">
                            <p:stCondLst>
                              <p:cond delay="20000"/>
                            </p:stCondLst>
                            <p:childTnLst>
                              <p:par>
                                <p:cTn id="42" presetID="53" presetClass="entr" presetSubtype="16" fill="hold" grpId="0" nodeType="afterEffect">
                                  <p:stCondLst>
                                    <p:cond delay="2000"/>
                                  </p:stCondLst>
                                  <p:childTnLst>
                                    <p:set>
                                      <p:cBhvr>
                                        <p:cTn id="43" dur="1" fill="hold">
                                          <p:stCondLst>
                                            <p:cond delay="0"/>
                                          </p:stCondLst>
                                        </p:cTn>
                                        <p:tgtEl>
                                          <p:spTgt spid="6">
                                            <p:txEl>
                                              <p:pRg st="1" end="1"/>
                                            </p:txEl>
                                          </p:spTgt>
                                        </p:tgtEl>
                                        <p:attrNameLst>
                                          <p:attrName>style.visibility</p:attrName>
                                        </p:attrNameLst>
                                      </p:cBhvr>
                                      <p:to>
                                        <p:strVal val="visible"/>
                                      </p:to>
                                    </p:set>
                                    <p:anim calcmode="lin" valueType="num">
                                      <p:cBhvr>
                                        <p:cTn id="44"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5"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4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build="p"/>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چگونگی تحلیل بحران کرونا از منظر آموزه‌های قرآنی</a:t>
            </a:r>
          </a:p>
        </p:txBody>
      </p:sp>
      <p:sp>
        <p:nvSpPr>
          <p:cNvPr id="10" name="Content Placeholder 2"/>
          <p:cNvSpPr>
            <a:spLocks noGrp="1"/>
          </p:cNvSpPr>
          <p:nvPr>
            <p:ph idx="1"/>
          </p:nvPr>
        </p:nvSpPr>
        <p:spPr>
          <a:xfrm>
            <a:off x="6632811" y="1565188"/>
            <a:ext cx="5322627" cy="686693"/>
          </a:xfrm>
        </p:spPr>
        <p:txBody>
          <a:bodyPr>
            <a:noAutofit/>
          </a:bodyPr>
          <a:lstStyle/>
          <a:p>
            <a:pPr indent="107950" algn="justLow" rtl="1">
              <a:lnSpc>
                <a:spcPct val="115000"/>
              </a:lnSpc>
              <a:spcAft>
                <a:spcPts val="0"/>
              </a:spcAft>
            </a:pPr>
            <a:r>
              <a:rPr lang="fa-IR" sz="3200" b="1" dirty="0">
                <a:ln>
                  <a:solidFill>
                    <a:srgbClr val="002060"/>
                  </a:solidFill>
                </a:ln>
                <a:solidFill>
                  <a:schemeClr val="accent1">
                    <a:lumMod val="50000"/>
                  </a:schemeClr>
                </a:solidFill>
                <a:latin typeface="Calibri"/>
                <a:ea typeface="Calibri"/>
                <a:cs typeface="B Zar"/>
              </a:rPr>
              <a:t>عبرت‌های کرونا برای بشریت </a:t>
            </a:r>
            <a:endParaRPr lang="fa-IR" sz="3200" b="1" dirty="0" smtClean="0">
              <a:ln>
                <a:solidFill>
                  <a:srgbClr val="002060"/>
                </a:solidFill>
              </a:ln>
              <a:solidFill>
                <a:schemeClr val="accent1">
                  <a:lumMod val="50000"/>
                </a:schemeClr>
              </a:solidFill>
              <a:latin typeface="Calibri"/>
              <a:ea typeface="Calibri"/>
              <a:cs typeface="B Zar"/>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4" y="2088107"/>
            <a:ext cx="4203513" cy="4421875"/>
          </a:xfrm>
          <a:prstGeom prst="rect">
            <a:avLst/>
          </a:prstGeom>
        </p:spPr>
      </p:pic>
      <p:sp>
        <p:nvSpPr>
          <p:cNvPr id="5" name="Content Placeholder 2"/>
          <p:cNvSpPr txBox="1">
            <a:spLocks/>
          </p:cNvSpPr>
          <p:nvPr/>
        </p:nvSpPr>
        <p:spPr>
          <a:xfrm>
            <a:off x="3575713" y="2347415"/>
            <a:ext cx="8243237" cy="1160060"/>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400" dirty="0" smtClean="0">
                <a:ln>
                  <a:solidFill>
                    <a:srgbClr val="DD462F"/>
                  </a:solidFill>
                </a:ln>
                <a:solidFill>
                  <a:srgbClr val="DD482F"/>
                </a:solidFill>
                <a:latin typeface="Calibri"/>
                <a:ea typeface="Calibri"/>
                <a:cs typeface="B Zar"/>
              </a:rPr>
              <a:t>مدیریت </a:t>
            </a:r>
            <a:r>
              <a:rPr lang="fa-IR" sz="2400" dirty="0">
                <a:ln>
                  <a:solidFill>
                    <a:srgbClr val="DD462F"/>
                  </a:solidFill>
                </a:ln>
                <a:solidFill>
                  <a:srgbClr val="DD482F"/>
                </a:solidFill>
                <a:latin typeface="Calibri"/>
                <a:ea typeface="Calibri"/>
                <a:cs typeface="B Zar"/>
              </a:rPr>
              <a:t>عالم به دست توانای خداست و نمی توان با پیشرفت‌های علمی و ... </a:t>
            </a:r>
            <a:r>
              <a:rPr lang="fa-IR" sz="2400" dirty="0" smtClean="0">
                <a:ln>
                  <a:solidFill>
                    <a:srgbClr val="DD462F"/>
                  </a:solidFill>
                </a:ln>
                <a:solidFill>
                  <a:srgbClr val="DD482F"/>
                </a:solidFill>
                <a:latin typeface="Calibri"/>
                <a:ea typeface="Calibri"/>
                <a:cs typeface="B Zar"/>
              </a:rPr>
              <a:t>و</a:t>
            </a:r>
          </a:p>
          <a:p>
            <a:pPr algn="ctr" rtl="1">
              <a:lnSpc>
                <a:spcPct val="115000"/>
              </a:lnSpc>
              <a:spcBef>
                <a:spcPts val="0"/>
              </a:spcBef>
              <a:spcAft>
                <a:spcPts val="0"/>
              </a:spcAft>
            </a:pPr>
            <a:r>
              <a:rPr lang="fa-IR" sz="2400" dirty="0" smtClean="0">
                <a:ln>
                  <a:solidFill>
                    <a:srgbClr val="DD462F"/>
                  </a:solidFill>
                </a:ln>
                <a:solidFill>
                  <a:srgbClr val="DD482F"/>
                </a:solidFill>
                <a:latin typeface="Calibri"/>
                <a:ea typeface="Calibri"/>
                <a:cs typeface="B Zar"/>
              </a:rPr>
              <a:t> </a:t>
            </a:r>
            <a:r>
              <a:rPr lang="fa-IR" sz="2400" dirty="0">
                <a:ln>
                  <a:solidFill>
                    <a:srgbClr val="DD462F"/>
                  </a:solidFill>
                </a:ln>
                <a:solidFill>
                  <a:srgbClr val="DD482F"/>
                </a:solidFill>
                <a:latin typeface="Calibri"/>
                <a:ea typeface="Calibri"/>
                <a:cs typeface="B Zar"/>
              </a:rPr>
              <a:t>غرور ناشی از آن خدا را از صحنه مدیریت جهان بیرون کرد و خود بر جای او نشست. </a:t>
            </a:r>
            <a:endParaRPr lang="fa-IR" sz="1400" dirty="0">
              <a:ln>
                <a:solidFill>
                  <a:srgbClr val="002060"/>
                </a:solidFill>
              </a:ln>
              <a:solidFill>
                <a:srgbClr val="DD482F"/>
              </a:solidFill>
              <a:latin typeface="Calibri"/>
              <a:ea typeface="Calibri"/>
              <a:cs typeface="B Zar"/>
            </a:endParaRPr>
          </a:p>
        </p:txBody>
      </p:sp>
      <p:sp>
        <p:nvSpPr>
          <p:cNvPr id="6" name="Content Placeholder 2"/>
          <p:cNvSpPr txBox="1">
            <a:spLocks/>
          </p:cNvSpPr>
          <p:nvPr/>
        </p:nvSpPr>
        <p:spPr>
          <a:xfrm>
            <a:off x="4080681" y="3803338"/>
            <a:ext cx="7738268" cy="305466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indent="107950" algn="ctr" rtl="1">
              <a:lnSpc>
                <a:spcPct val="115000"/>
              </a:lnSpc>
              <a:spcAft>
                <a:spcPts val="0"/>
              </a:spcAft>
            </a:pPr>
            <a:r>
              <a:rPr lang="fa-IR" sz="2400" dirty="0" smtClean="0">
                <a:ln>
                  <a:solidFill>
                    <a:srgbClr val="002060"/>
                  </a:solidFill>
                </a:ln>
                <a:solidFill>
                  <a:srgbClr val="DD482F"/>
                </a:solidFill>
                <a:latin typeface="Calibri"/>
                <a:ea typeface="Calibri"/>
                <a:cs typeface="B Zar"/>
              </a:rPr>
              <a:t>«</a:t>
            </a:r>
            <a:r>
              <a:rPr lang="fa-IR" sz="2400" dirty="0">
                <a:ln>
                  <a:solidFill>
                    <a:srgbClr val="002060"/>
                  </a:solidFill>
                </a:ln>
                <a:solidFill>
                  <a:srgbClr val="DD482F"/>
                </a:solidFill>
                <a:latin typeface="Calibri"/>
                <a:ea typeface="Calibri"/>
                <a:cs typeface="B Zar"/>
              </a:rPr>
              <a:t>يَا أَيُّهَا الْإِنْسَانُ مَا غَرَّكَ بِرَبِّكَ الْكَرِيمِ، الَّذِي خَلَقَكَ فَسَوَّاكَ فَعَدَلَكَ، فِي أَيِّ </a:t>
            </a:r>
            <a:endParaRPr lang="fa-IR" sz="2400" dirty="0" smtClean="0">
              <a:ln>
                <a:solidFill>
                  <a:srgbClr val="002060"/>
                </a:solidFill>
              </a:ln>
              <a:solidFill>
                <a:srgbClr val="DD482F"/>
              </a:solidFill>
              <a:latin typeface="Calibri"/>
              <a:ea typeface="Calibri"/>
              <a:cs typeface="B Zar"/>
            </a:endParaRPr>
          </a:p>
          <a:p>
            <a:pPr indent="107950" algn="ctr" rtl="1">
              <a:lnSpc>
                <a:spcPct val="115000"/>
              </a:lnSpc>
              <a:spcAft>
                <a:spcPts val="0"/>
              </a:spcAft>
            </a:pPr>
            <a:r>
              <a:rPr lang="fa-IR" sz="2400" dirty="0" smtClean="0">
                <a:ln>
                  <a:solidFill>
                    <a:srgbClr val="002060"/>
                  </a:solidFill>
                </a:ln>
                <a:solidFill>
                  <a:srgbClr val="DD482F"/>
                </a:solidFill>
                <a:latin typeface="Calibri"/>
                <a:ea typeface="Calibri"/>
                <a:cs typeface="B Zar"/>
              </a:rPr>
              <a:t>صُورَةٍ </a:t>
            </a:r>
            <a:r>
              <a:rPr lang="fa-IR" sz="2400" dirty="0">
                <a:ln>
                  <a:solidFill>
                    <a:srgbClr val="002060"/>
                  </a:solidFill>
                </a:ln>
                <a:solidFill>
                  <a:srgbClr val="DD482F"/>
                </a:solidFill>
                <a:latin typeface="Calibri"/>
                <a:ea typeface="Calibri"/>
                <a:cs typeface="B Zar"/>
              </a:rPr>
              <a:t>مَا شَاءَ رَكَّبَكَ؛ </a:t>
            </a:r>
            <a:endParaRPr lang="fa-IR" sz="2400" dirty="0" smtClean="0">
              <a:ln>
                <a:solidFill>
                  <a:srgbClr val="002060"/>
                </a:solidFill>
              </a:ln>
              <a:solidFill>
                <a:srgbClr val="DD482F"/>
              </a:solidFill>
              <a:latin typeface="Calibri"/>
              <a:ea typeface="Calibri"/>
              <a:cs typeface="B Zar"/>
            </a:endParaRPr>
          </a:p>
          <a:p>
            <a:pPr indent="107950" algn="justLow" rtl="1">
              <a:lnSpc>
                <a:spcPct val="115000"/>
              </a:lnSpc>
              <a:spcAft>
                <a:spcPts val="0"/>
              </a:spcAft>
            </a:pPr>
            <a:r>
              <a:rPr lang="fa-IR" sz="2400" dirty="0" smtClean="0">
                <a:ln>
                  <a:solidFill>
                    <a:srgbClr val="DD462F"/>
                  </a:solidFill>
                </a:ln>
                <a:solidFill>
                  <a:srgbClr val="DD482F"/>
                </a:solidFill>
                <a:latin typeface="Calibri"/>
                <a:ea typeface="Calibri"/>
                <a:cs typeface="B Zar"/>
              </a:rPr>
              <a:t>اى </a:t>
            </a:r>
            <a:r>
              <a:rPr lang="fa-IR" sz="2400" dirty="0">
                <a:ln>
                  <a:solidFill>
                    <a:srgbClr val="DD462F"/>
                  </a:solidFill>
                </a:ln>
                <a:solidFill>
                  <a:srgbClr val="DD482F"/>
                </a:solidFill>
                <a:latin typeface="Calibri"/>
                <a:ea typeface="Calibri"/>
                <a:cs typeface="B Zar"/>
              </a:rPr>
              <a:t>انسان چه چيز تو را درباره پروردگار بزرگوارت مغرور ساخته، همان كس كه تو را آفريد و [اندام] تو را درست كرد و [آنگاه] تو را سامان بخشيد و به هر صورتى كه خواست تو را تركيب كرد». </a:t>
            </a:r>
            <a:endParaRPr lang="fa-IR" sz="2400" dirty="0" smtClean="0">
              <a:ln>
                <a:solidFill>
                  <a:srgbClr val="DD462F"/>
                </a:solidFill>
              </a:ln>
              <a:solidFill>
                <a:srgbClr val="DD482F"/>
              </a:solidFill>
              <a:latin typeface="Calibri"/>
              <a:ea typeface="Calibri"/>
              <a:cs typeface="B Zar"/>
            </a:endParaRPr>
          </a:p>
          <a:p>
            <a:pPr indent="107950" rtl="1">
              <a:lnSpc>
                <a:spcPct val="115000"/>
              </a:lnSpc>
              <a:spcAft>
                <a:spcPts val="0"/>
              </a:spcAft>
            </a:pPr>
            <a:r>
              <a:rPr lang="fa-IR" sz="1400" dirty="0">
                <a:ln>
                  <a:solidFill>
                    <a:srgbClr val="002060"/>
                  </a:solidFill>
                </a:ln>
                <a:solidFill>
                  <a:srgbClr val="DD482F"/>
                </a:solidFill>
                <a:latin typeface="Calibri"/>
                <a:ea typeface="Calibri"/>
                <a:cs typeface="B Zar"/>
              </a:rPr>
              <a:t>(سوره انفطار، آیه 6)</a:t>
            </a:r>
          </a:p>
        </p:txBody>
      </p:sp>
    </p:spTree>
    <p:extLst>
      <p:ext uri="{BB962C8B-B14F-4D97-AF65-F5344CB8AC3E}">
        <p14:creationId xmlns:p14="http://schemas.microsoft.com/office/powerpoint/2010/main" val="2402647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2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10">
                                            <p:txEl>
                                              <p:pRg st="0" end="0"/>
                                            </p:txEl>
                                          </p:spTgt>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2000"/>
                                        <p:tgtEl>
                                          <p:spTgt spid="5">
                                            <p:txEl>
                                              <p:pRg st="0" end="0"/>
                                            </p:txEl>
                                          </p:spTgt>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p:cTn id="24" dur="2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5" dur="20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26" dur="2000"/>
                                        <p:tgtEl>
                                          <p:spTgt spid="5">
                                            <p:txEl>
                                              <p:pRg st="1" end="1"/>
                                            </p:txEl>
                                          </p:spTgt>
                                        </p:tgtEl>
                                      </p:cBhvr>
                                    </p:animEffect>
                                  </p:childTnLst>
                                </p:cTn>
                              </p:par>
                            </p:childTnLst>
                          </p:cTn>
                        </p:par>
                        <p:par>
                          <p:cTn id="27" fill="hold">
                            <p:stCondLst>
                              <p:cond delay="2000"/>
                            </p:stCondLst>
                            <p:childTnLst>
                              <p:par>
                                <p:cTn id="28" presetID="53" presetClass="entr" presetSubtype="1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2000" fill="hold"/>
                                        <p:tgtEl>
                                          <p:spTgt spid="3"/>
                                        </p:tgtEl>
                                        <p:attrNameLst>
                                          <p:attrName>ppt_w</p:attrName>
                                        </p:attrNameLst>
                                      </p:cBhvr>
                                      <p:tavLst>
                                        <p:tav tm="0">
                                          <p:val>
                                            <p:fltVal val="0"/>
                                          </p:val>
                                        </p:tav>
                                        <p:tav tm="100000">
                                          <p:val>
                                            <p:strVal val="#ppt_w"/>
                                          </p:val>
                                        </p:tav>
                                      </p:tavLst>
                                    </p:anim>
                                    <p:anim calcmode="lin" valueType="num">
                                      <p:cBhvr>
                                        <p:cTn id="31" dur="2000" fill="hold"/>
                                        <p:tgtEl>
                                          <p:spTgt spid="3"/>
                                        </p:tgtEl>
                                        <p:attrNameLst>
                                          <p:attrName>ppt_h</p:attrName>
                                        </p:attrNameLst>
                                      </p:cBhvr>
                                      <p:tavLst>
                                        <p:tav tm="0">
                                          <p:val>
                                            <p:fltVal val="0"/>
                                          </p:val>
                                        </p:tav>
                                        <p:tav tm="100000">
                                          <p:val>
                                            <p:strVal val="#ppt_h"/>
                                          </p:val>
                                        </p:tav>
                                      </p:tavLst>
                                    </p:anim>
                                    <p:animEffect transition="in" filter="fade">
                                      <p:cBhvr>
                                        <p:cTn id="32" dur="2000"/>
                                        <p:tgtEl>
                                          <p:spTgt spid="3"/>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p:cTn id="35"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6"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7" dur="2000"/>
                                        <p:tgtEl>
                                          <p:spTgt spid="6">
                                            <p:txEl>
                                              <p:pRg st="0" end="0"/>
                                            </p:txEl>
                                          </p:spTgt>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 calcmode="lin" valueType="num">
                                      <p:cBhvr>
                                        <p:cTn id="40" dur="2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1" dur="20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42" dur="2000"/>
                                        <p:tgtEl>
                                          <p:spTgt spid="6">
                                            <p:txEl>
                                              <p:pRg st="1" end="1"/>
                                            </p:txEl>
                                          </p:spTgt>
                                        </p:tgtEl>
                                      </p:cBhvr>
                                    </p:animEffect>
                                  </p:childTnLst>
                                </p:cTn>
                              </p:par>
                              <p:par>
                                <p:cTn id="43" presetID="53" presetClass="entr" presetSubtype="16" fill="hold" grpId="0" nodeType="withEffect">
                                  <p:stCondLst>
                                    <p:cond delay="2000"/>
                                  </p:stCondLst>
                                  <p:childTnLst>
                                    <p:set>
                                      <p:cBhvr>
                                        <p:cTn id="44" dur="1" fill="hold">
                                          <p:stCondLst>
                                            <p:cond delay="0"/>
                                          </p:stCondLst>
                                        </p:cTn>
                                        <p:tgtEl>
                                          <p:spTgt spid="6">
                                            <p:txEl>
                                              <p:pRg st="2" end="2"/>
                                            </p:txEl>
                                          </p:spTgt>
                                        </p:tgtEl>
                                        <p:attrNameLst>
                                          <p:attrName>style.visibility</p:attrName>
                                        </p:attrNameLst>
                                      </p:cBhvr>
                                      <p:to>
                                        <p:strVal val="visible"/>
                                      </p:to>
                                    </p:set>
                                    <p:anim calcmode="lin" valueType="num">
                                      <p:cBhvr>
                                        <p:cTn id="45" dur="2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6" dur="20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47" dur="2000"/>
                                        <p:tgtEl>
                                          <p:spTgt spid="6">
                                            <p:txEl>
                                              <p:pRg st="2" end="2"/>
                                            </p:txEl>
                                          </p:spTgt>
                                        </p:tgtEl>
                                      </p:cBhvr>
                                    </p:animEffect>
                                  </p:childTnLst>
                                </p:cTn>
                              </p:par>
                              <p:par>
                                <p:cTn id="48" presetID="53" presetClass="entr" presetSubtype="16" fill="hold" grpId="0" nodeType="withEffect">
                                  <p:stCondLst>
                                    <p:cond delay="2000"/>
                                  </p:stCondLst>
                                  <p:childTnLst>
                                    <p:set>
                                      <p:cBhvr>
                                        <p:cTn id="49" dur="1" fill="hold">
                                          <p:stCondLst>
                                            <p:cond delay="0"/>
                                          </p:stCondLst>
                                        </p:cTn>
                                        <p:tgtEl>
                                          <p:spTgt spid="6">
                                            <p:txEl>
                                              <p:pRg st="3" end="3"/>
                                            </p:txEl>
                                          </p:spTgt>
                                        </p:tgtEl>
                                        <p:attrNameLst>
                                          <p:attrName>style.visibility</p:attrName>
                                        </p:attrNameLst>
                                      </p:cBhvr>
                                      <p:to>
                                        <p:strVal val="visible"/>
                                      </p:to>
                                    </p:set>
                                    <p:anim calcmode="lin" valueType="num">
                                      <p:cBhvr>
                                        <p:cTn id="50" dur="2000" fill="hold"/>
                                        <p:tgtEl>
                                          <p:spTgt spid="6">
                                            <p:txEl>
                                              <p:pRg st="3" end="3"/>
                                            </p:txEl>
                                          </p:spTgt>
                                        </p:tgtEl>
                                        <p:attrNameLst>
                                          <p:attrName>ppt_w</p:attrName>
                                        </p:attrNameLst>
                                      </p:cBhvr>
                                      <p:tavLst>
                                        <p:tav tm="0">
                                          <p:val>
                                            <p:fltVal val="0"/>
                                          </p:val>
                                        </p:tav>
                                        <p:tav tm="100000">
                                          <p:val>
                                            <p:strVal val="#ppt_w"/>
                                          </p:val>
                                        </p:tav>
                                      </p:tavLst>
                                    </p:anim>
                                    <p:anim calcmode="lin" valueType="num">
                                      <p:cBhvr>
                                        <p:cTn id="51" dur="20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52"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uiExpand="1" build="allAtOnce"/>
      <p:bldP spid="6" grpId="0" uiExpan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چگونگی تحلیل بحران کرونا از منظر آموزه‌های قرآنی</a:t>
            </a:r>
          </a:p>
        </p:txBody>
      </p:sp>
      <p:sp>
        <p:nvSpPr>
          <p:cNvPr id="10" name="Content Placeholder 2"/>
          <p:cNvSpPr>
            <a:spLocks noGrp="1"/>
          </p:cNvSpPr>
          <p:nvPr>
            <p:ph idx="1"/>
          </p:nvPr>
        </p:nvSpPr>
        <p:spPr>
          <a:xfrm>
            <a:off x="6632811" y="1565188"/>
            <a:ext cx="5322627" cy="686693"/>
          </a:xfrm>
        </p:spPr>
        <p:txBody>
          <a:bodyPr>
            <a:noAutofit/>
          </a:bodyPr>
          <a:lstStyle/>
          <a:p>
            <a:pPr indent="107950" algn="justLow" rtl="1">
              <a:lnSpc>
                <a:spcPct val="115000"/>
              </a:lnSpc>
              <a:spcAft>
                <a:spcPts val="0"/>
              </a:spcAft>
            </a:pPr>
            <a:r>
              <a:rPr lang="fa-IR" sz="3200" b="1" dirty="0">
                <a:ln>
                  <a:solidFill>
                    <a:srgbClr val="002060"/>
                  </a:solidFill>
                </a:ln>
                <a:solidFill>
                  <a:schemeClr val="accent1">
                    <a:lumMod val="50000"/>
                  </a:schemeClr>
                </a:solidFill>
                <a:latin typeface="Calibri"/>
                <a:ea typeface="Calibri"/>
                <a:cs typeface="B Zar"/>
              </a:rPr>
              <a:t>عبرت‌های کرونا برای بشریت </a:t>
            </a:r>
            <a:endParaRPr lang="fa-IR" sz="3200" b="1" dirty="0" smtClean="0">
              <a:ln>
                <a:solidFill>
                  <a:srgbClr val="002060"/>
                </a:solidFill>
              </a:ln>
              <a:solidFill>
                <a:schemeClr val="accent1">
                  <a:lumMod val="50000"/>
                </a:schemeClr>
              </a:solidFill>
              <a:latin typeface="Calibri"/>
              <a:ea typeface="Calibri"/>
              <a:cs typeface="B Zar"/>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4" y="2088107"/>
            <a:ext cx="4203513" cy="4421875"/>
          </a:xfrm>
          <a:prstGeom prst="rect">
            <a:avLst/>
          </a:prstGeom>
        </p:spPr>
      </p:pic>
      <p:sp>
        <p:nvSpPr>
          <p:cNvPr id="5" name="Content Placeholder 2"/>
          <p:cNvSpPr txBox="1">
            <a:spLocks/>
          </p:cNvSpPr>
          <p:nvPr/>
        </p:nvSpPr>
        <p:spPr>
          <a:xfrm>
            <a:off x="3575714" y="2347415"/>
            <a:ext cx="7328848" cy="1160060"/>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400" dirty="0" smtClean="0">
                <a:ln>
                  <a:solidFill>
                    <a:srgbClr val="DD462F"/>
                  </a:solidFill>
                </a:ln>
                <a:solidFill>
                  <a:srgbClr val="DD482F"/>
                </a:solidFill>
                <a:latin typeface="Calibri"/>
                <a:ea typeface="Calibri"/>
                <a:cs typeface="B Zar"/>
              </a:rPr>
              <a:t>مدیریت </a:t>
            </a:r>
            <a:r>
              <a:rPr lang="fa-IR" sz="2400" dirty="0">
                <a:ln>
                  <a:solidFill>
                    <a:srgbClr val="DD462F"/>
                  </a:solidFill>
                </a:ln>
                <a:solidFill>
                  <a:srgbClr val="DD482F"/>
                </a:solidFill>
                <a:latin typeface="Calibri"/>
                <a:ea typeface="Calibri"/>
                <a:cs typeface="B Zar"/>
              </a:rPr>
              <a:t>عالم به دست توانای خداست و نمی توان با پیشرفت‌های علمی و ... </a:t>
            </a:r>
            <a:r>
              <a:rPr lang="fa-IR" sz="2400" dirty="0" smtClean="0">
                <a:ln>
                  <a:solidFill>
                    <a:srgbClr val="DD462F"/>
                  </a:solidFill>
                </a:ln>
                <a:solidFill>
                  <a:srgbClr val="DD482F"/>
                </a:solidFill>
                <a:latin typeface="Calibri"/>
                <a:ea typeface="Calibri"/>
                <a:cs typeface="B Zar"/>
              </a:rPr>
              <a:t>و</a:t>
            </a:r>
          </a:p>
          <a:p>
            <a:pPr algn="ctr" rtl="1">
              <a:lnSpc>
                <a:spcPct val="115000"/>
              </a:lnSpc>
              <a:spcBef>
                <a:spcPts val="0"/>
              </a:spcBef>
              <a:spcAft>
                <a:spcPts val="0"/>
              </a:spcAft>
            </a:pPr>
            <a:r>
              <a:rPr lang="fa-IR" sz="2400" dirty="0" smtClean="0">
                <a:ln>
                  <a:solidFill>
                    <a:srgbClr val="DD462F"/>
                  </a:solidFill>
                </a:ln>
                <a:solidFill>
                  <a:srgbClr val="DD482F"/>
                </a:solidFill>
                <a:latin typeface="Calibri"/>
                <a:ea typeface="Calibri"/>
                <a:cs typeface="B Zar"/>
              </a:rPr>
              <a:t> </a:t>
            </a:r>
            <a:r>
              <a:rPr lang="fa-IR" sz="2400" dirty="0">
                <a:ln>
                  <a:solidFill>
                    <a:srgbClr val="DD462F"/>
                  </a:solidFill>
                </a:ln>
                <a:solidFill>
                  <a:srgbClr val="DD482F"/>
                </a:solidFill>
                <a:latin typeface="Calibri"/>
                <a:ea typeface="Calibri"/>
                <a:cs typeface="B Zar"/>
              </a:rPr>
              <a:t>غرور ناشی از آن خدا را از صحنه مدیریت جهان بیرون کرد و خود بر جای او نشست. </a:t>
            </a:r>
            <a:endParaRPr lang="fa-IR" sz="1400" dirty="0">
              <a:ln>
                <a:solidFill>
                  <a:srgbClr val="002060"/>
                </a:solidFill>
              </a:ln>
              <a:solidFill>
                <a:srgbClr val="DD482F"/>
              </a:solidFill>
              <a:latin typeface="Calibri"/>
              <a:ea typeface="Calibri"/>
              <a:cs typeface="B Zar"/>
            </a:endParaRPr>
          </a:p>
        </p:txBody>
      </p:sp>
      <p:sp>
        <p:nvSpPr>
          <p:cNvPr id="6" name="Content Placeholder 2"/>
          <p:cNvSpPr txBox="1">
            <a:spLocks/>
          </p:cNvSpPr>
          <p:nvPr/>
        </p:nvSpPr>
        <p:spPr>
          <a:xfrm>
            <a:off x="4080681" y="3803338"/>
            <a:ext cx="7738268" cy="305466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indent="107950" algn="ctr" rtl="1">
              <a:lnSpc>
                <a:spcPct val="115000"/>
              </a:lnSpc>
              <a:spcAft>
                <a:spcPts val="0"/>
              </a:spcAft>
            </a:pPr>
            <a:r>
              <a:rPr lang="fa-IR" sz="2400" dirty="0" smtClean="0">
                <a:ln>
                  <a:solidFill>
                    <a:srgbClr val="002060"/>
                  </a:solidFill>
                </a:ln>
                <a:solidFill>
                  <a:srgbClr val="DD482F"/>
                </a:solidFill>
                <a:latin typeface="Calibri"/>
                <a:ea typeface="Calibri"/>
                <a:cs typeface="B Zar"/>
              </a:rPr>
              <a:t>«</a:t>
            </a:r>
            <a:r>
              <a:rPr lang="fa-IR" sz="2400" dirty="0">
                <a:ln>
                  <a:solidFill>
                    <a:srgbClr val="002060"/>
                  </a:solidFill>
                </a:ln>
                <a:solidFill>
                  <a:srgbClr val="DD482F"/>
                </a:solidFill>
                <a:latin typeface="Calibri"/>
                <a:ea typeface="Calibri"/>
                <a:cs typeface="B Zar"/>
              </a:rPr>
              <a:t>يَا أَيُّهَا الْإِنْسَانُ مَا غَرَّكَ بِرَبِّكَ الْكَرِيمِ، الَّذِي خَلَقَكَ فَسَوَّاكَ فَعَدَلَكَ، فِي أَيِّ </a:t>
            </a:r>
            <a:endParaRPr lang="fa-IR" sz="2400" dirty="0" smtClean="0">
              <a:ln>
                <a:solidFill>
                  <a:srgbClr val="002060"/>
                </a:solidFill>
              </a:ln>
              <a:solidFill>
                <a:srgbClr val="DD482F"/>
              </a:solidFill>
              <a:latin typeface="Calibri"/>
              <a:ea typeface="Calibri"/>
              <a:cs typeface="B Zar"/>
            </a:endParaRPr>
          </a:p>
          <a:p>
            <a:pPr indent="107950" algn="ctr" rtl="1">
              <a:lnSpc>
                <a:spcPct val="115000"/>
              </a:lnSpc>
              <a:spcAft>
                <a:spcPts val="0"/>
              </a:spcAft>
            </a:pPr>
            <a:r>
              <a:rPr lang="fa-IR" sz="2400" dirty="0" smtClean="0">
                <a:ln>
                  <a:solidFill>
                    <a:srgbClr val="002060"/>
                  </a:solidFill>
                </a:ln>
                <a:solidFill>
                  <a:srgbClr val="DD482F"/>
                </a:solidFill>
                <a:latin typeface="Calibri"/>
                <a:ea typeface="Calibri"/>
                <a:cs typeface="B Zar"/>
              </a:rPr>
              <a:t>صُورَةٍ </a:t>
            </a:r>
            <a:r>
              <a:rPr lang="fa-IR" sz="2400" dirty="0">
                <a:ln>
                  <a:solidFill>
                    <a:srgbClr val="002060"/>
                  </a:solidFill>
                </a:ln>
                <a:solidFill>
                  <a:srgbClr val="DD482F"/>
                </a:solidFill>
                <a:latin typeface="Calibri"/>
                <a:ea typeface="Calibri"/>
                <a:cs typeface="B Zar"/>
              </a:rPr>
              <a:t>مَا شَاءَ رَكَّبَكَ؛ </a:t>
            </a:r>
            <a:endParaRPr lang="fa-IR" sz="2400" dirty="0" smtClean="0">
              <a:ln>
                <a:solidFill>
                  <a:srgbClr val="002060"/>
                </a:solidFill>
              </a:ln>
              <a:solidFill>
                <a:srgbClr val="DD482F"/>
              </a:solidFill>
              <a:latin typeface="Calibri"/>
              <a:ea typeface="Calibri"/>
              <a:cs typeface="B Zar"/>
            </a:endParaRPr>
          </a:p>
          <a:p>
            <a:pPr indent="107950" algn="justLow" rtl="1">
              <a:lnSpc>
                <a:spcPct val="115000"/>
              </a:lnSpc>
              <a:spcAft>
                <a:spcPts val="0"/>
              </a:spcAft>
            </a:pPr>
            <a:r>
              <a:rPr lang="fa-IR" sz="2400" dirty="0" smtClean="0">
                <a:ln>
                  <a:solidFill>
                    <a:srgbClr val="DD462F"/>
                  </a:solidFill>
                </a:ln>
                <a:solidFill>
                  <a:srgbClr val="DD482F"/>
                </a:solidFill>
                <a:latin typeface="Calibri"/>
                <a:ea typeface="Calibri"/>
                <a:cs typeface="B Zar"/>
              </a:rPr>
              <a:t>اى </a:t>
            </a:r>
            <a:r>
              <a:rPr lang="fa-IR" sz="2400" dirty="0">
                <a:ln>
                  <a:solidFill>
                    <a:srgbClr val="DD462F"/>
                  </a:solidFill>
                </a:ln>
                <a:solidFill>
                  <a:srgbClr val="DD482F"/>
                </a:solidFill>
                <a:latin typeface="Calibri"/>
                <a:ea typeface="Calibri"/>
                <a:cs typeface="B Zar"/>
              </a:rPr>
              <a:t>انسان چه چيز تو را درباره پروردگار بزرگوارت مغرور ساخته، همان كس كه تو را آفريد و [اندام] تو را درست كرد و [آنگاه] تو را سامان بخشيد و به هر صورتى كه خواست تو را تركيب كرد». </a:t>
            </a:r>
            <a:endParaRPr lang="fa-IR" sz="2400" dirty="0" smtClean="0">
              <a:ln>
                <a:solidFill>
                  <a:srgbClr val="DD462F"/>
                </a:solidFill>
              </a:ln>
              <a:solidFill>
                <a:srgbClr val="DD482F"/>
              </a:solidFill>
              <a:latin typeface="Calibri"/>
              <a:ea typeface="Calibri"/>
              <a:cs typeface="B Zar"/>
            </a:endParaRPr>
          </a:p>
          <a:p>
            <a:pPr indent="107950" rtl="1">
              <a:lnSpc>
                <a:spcPct val="115000"/>
              </a:lnSpc>
              <a:spcAft>
                <a:spcPts val="0"/>
              </a:spcAft>
            </a:pPr>
            <a:r>
              <a:rPr lang="fa-IR" sz="1400" dirty="0">
                <a:ln>
                  <a:solidFill>
                    <a:srgbClr val="002060"/>
                  </a:solidFill>
                </a:ln>
                <a:solidFill>
                  <a:srgbClr val="DD482F"/>
                </a:solidFill>
                <a:latin typeface="Calibri"/>
                <a:ea typeface="Calibri"/>
                <a:cs typeface="B Zar"/>
              </a:rPr>
              <a:t>(سوره انفطار، آیه 6)</a:t>
            </a:r>
          </a:p>
        </p:txBody>
      </p:sp>
      <p:sp>
        <p:nvSpPr>
          <p:cNvPr id="2" name="8-Point Star 1"/>
          <p:cNvSpPr/>
          <p:nvPr/>
        </p:nvSpPr>
        <p:spPr>
          <a:xfrm>
            <a:off x="10918207" y="2429299"/>
            <a:ext cx="791558" cy="791570"/>
          </a:xfrm>
          <a:prstGeom prst="star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hemeClr val="accent5"/>
          </a:lnRef>
          <a:fillRef idx="3">
            <a:schemeClr val="accent5"/>
          </a:fillRef>
          <a:effectRef idx="3">
            <a:schemeClr val="accent5"/>
          </a:effectRef>
          <a:fontRef idx="minor">
            <a:schemeClr val="lt1"/>
          </a:fontRef>
        </p:style>
        <p:txBody>
          <a:bodyPr rtlCol="0" anchor="ctr"/>
          <a:lstStyle/>
          <a:p>
            <a:pPr algn="ctr"/>
            <a:r>
              <a:rPr lang="fa-IR" sz="2800" b="1" dirty="0" smtClean="0">
                <a:cs typeface="B Titr" pitchFamily="2" charset="-78"/>
              </a:rPr>
              <a:t>1</a:t>
            </a:r>
            <a:endParaRPr lang="en-US" sz="2800" b="1" dirty="0">
              <a:cs typeface="B Titr" pitchFamily="2" charset="-78"/>
            </a:endParaRPr>
          </a:p>
        </p:txBody>
      </p:sp>
    </p:spTree>
    <p:extLst>
      <p:ext uri="{BB962C8B-B14F-4D97-AF65-F5344CB8AC3E}">
        <p14:creationId xmlns:p14="http://schemas.microsoft.com/office/powerpoint/2010/main" val="31414287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right)">
                                      <p:cBhvr>
                                        <p:cTn id="14" dur="2000"/>
                                        <p:tgtEl>
                                          <p:spTgt spid="10">
                                            <p:txEl>
                                              <p:pRg st="0" end="0"/>
                                            </p:txEl>
                                          </p:spTgt>
                                        </p:tgtEl>
                                      </p:cBhvr>
                                    </p:animEffect>
                                  </p:childTnLst>
                                </p:cTn>
                              </p:par>
                            </p:childTnLst>
                          </p:cTn>
                        </p:par>
                        <p:par>
                          <p:cTn id="15" fill="hold">
                            <p:stCondLst>
                              <p:cond delay="2000"/>
                            </p:stCondLst>
                            <p:childTnLst>
                              <p:par>
                                <p:cTn id="16" presetID="6"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2000"/>
                                        <p:tgtEl>
                                          <p:spTgt spid="5">
                                            <p:txEl>
                                              <p:pRg st="0" end="0"/>
                                            </p:txEl>
                                          </p:spTgt>
                                        </p:tgtEl>
                                      </p:cBhvr>
                                    </p:animEffect>
                                    <p:anim calcmode="lin" valueType="num">
                                      <p:cBhvr>
                                        <p:cTn id="22"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2000" fill="hold"/>
                                        <p:tgtEl>
                                          <p:spTgt spid="5">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fade">
                                      <p:cBhvr>
                                        <p:cTn id="26" dur="2000"/>
                                        <p:tgtEl>
                                          <p:spTgt spid="5">
                                            <p:txEl>
                                              <p:pRg st="1" end="1"/>
                                            </p:txEl>
                                          </p:spTgt>
                                        </p:tgtEl>
                                      </p:cBhvr>
                                    </p:animEffect>
                                    <p:anim calcmode="lin" valueType="num">
                                      <p:cBhvr>
                                        <p:cTn id="27"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8" dur="2000" fill="hold"/>
                                        <p:tgtEl>
                                          <p:spTgt spid="5">
                                            <p:txEl>
                                              <p:pRg st="1" end="1"/>
                                            </p:txEl>
                                          </p:spTgt>
                                        </p:tgtEl>
                                        <p:attrNameLst>
                                          <p:attrName>ppt_y</p:attrName>
                                        </p:attrNameLst>
                                      </p:cBhvr>
                                      <p:tavLst>
                                        <p:tav tm="0">
                                          <p:val>
                                            <p:strVal val="#ppt_y+.1"/>
                                          </p:val>
                                        </p:tav>
                                        <p:tav tm="100000">
                                          <p:val>
                                            <p:strVal val="#ppt_y"/>
                                          </p:val>
                                        </p:tav>
                                      </p:tavLst>
                                    </p:anim>
                                  </p:childTnLst>
                                </p:cTn>
                              </p:par>
                              <p:par>
                                <p:cTn id="29" presetID="3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2000" fill="hold"/>
                                        <p:tgtEl>
                                          <p:spTgt spid="3"/>
                                        </p:tgtEl>
                                        <p:attrNameLst>
                                          <p:attrName>ppt_w</p:attrName>
                                        </p:attrNameLst>
                                      </p:cBhvr>
                                      <p:tavLst>
                                        <p:tav tm="0">
                                          <p:val>
                                            <p:fltVal val="0"/>
                                          </p:val>
                                        </p:tav>
                                        <p:tav tm="100000">
                                          <p:val>
                                            <p:strVal val="#ppt_w"/>
                                          </p:val>
                                        </p:tav>
                                      </p:tavLst>
                                    </p:anim>
                                    <p:anim calcmode="lin" valueType="num">
                                      <p:cBhvr>
                                        <p:cTn id="32" dur="2000" fill="hold"/>
                                        <p:tgtEl>
                                          <p:spTgt spid="3"/>
                                        </p:tgtEl>
                                        <p:attrNameLst>
                                          <p:attrName>ppt_h</p:attrName>
                                        </p:attrNameLst>
                                      </p:cBhvr>
                                      <p:tavLst>
                                        <p:tav tm="0">
                                          <p:val>
                                            <p:fltVal val="0"/>
                                          </p:val>
                                        </p:tav>
                                        <p:tav tm="100000">
                                          <p:val>
                                            <p:strVal val="#ppt_h"/>
                                          </p:val>
                                        </p:tav>
                                      </p:tavLst>
                                    </p:anim>
                                    <p:anim calcmode="lin" valueType="num">
                                      <p:cBhvr>
                                        <p:cTn id="33" dur="2000" fill="hold"/>
                                        <p:tgtEl>
                                          <p:spTgt spid="3"/>
                                        </p:tgtEl>
                                        <p:attrNameLst>
                                          <p:attrName>style.rotation</p:attrName>
                                        </p:attrNameLst>
                                      </p:cBhvr>
                                      <p:tavLst>
                                        <p:tav tm="0">
                                          <p:val>
                                            <p:fltVal val="90"/>
                                          </p:val>
                                        </p:tav>
                                        <p:tav tm="100000">
                                          <p:val>
                                            <p:fltVal val="0"/>
                                          </p:val>
                                        </p:tav>
                                      </p:tavLst>
                                    </p:anim>
                                    <p:animEffect transition="in" filter="fade">
                                      <p:cBhvr>
                                        <p:cTn id="34" dur="2000"/>
                                        <p:tgtEl>
                                          <p:spTgt spid="3"/>
                                        </p:tgtEl>
                                      </p:cBhvr>
                                    </p:animEffect>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2000"/>
                                        <p:tgtEl>
                                          <p:spTgt spid="6"/>
                                        </p:tgtEl>
                                      </p:cBhvr>
                                    </p:animEffect>
                                    <p:anim calcmode="lin" valueType="num">
                                      <p:cBhvr>
                                        <p:cTn id="39" dur="2000" fill="hold"/>
                                        <p:tgtEl>
                                          <p:spTgt spid="6"/>
                                        </p:tgtEl>
                                        <p:attrNameLst>
                                          <p:attrName>ppt_x</p:attrName>
                                        </p:attrNameLst>
                                      </p:cBhvr>
                                      <p:tavLst>
                                        <p:tav tm="0">
                                          <p:val>
                                            <p:strVal val="#ppt_x"/>
                                          </p:val>
                                        </p:tav>
                                        <p:tav tm="100000">
                                          <p:val>
                                            <p:strVal val="#ppt_x"/>
                                          </p:val>
                                        </p:tav>
                                      </p:tavLst>
                                    </p:anim>
                                    <p:anim calcmode="lin" valueType="num">
                                      <p:cBhvr>
                                        <p:cTn id="40"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build="allAtOnce"/>
      <p:bldP spid="6"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5" y="1296542"/>
            <a:ext cx="4026086" cy="4517413"/>
          </a:xfrm>
          <a:prstGeom prst="ellipse">
            <a:avLst/>
          </a:prstGeom>
          <a:ln>
            <a:noFill/>
          </a:ln>
          <a:effectLst>
            <a:softEdge rad="112500"/>
          </a:effectLst>
        </p:spPr>
      </p:pic>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چگونگی تحلیل بحران کرونا از منظر آموزه‌های قرآنی</a:t>
            </a:r>
          </a:p>
        </p:txBody>
      </p:sp>
      <p:sp>
        <p:nvSpPr>
          <p:cNvPr id="10" name="Content Placeholder 2"/>
          <p:cNvSpPr>
            <a:spLocks noGrp="1"/>
          </p:cNvSpPr>
          <p:nvPr>
            <p:ph idx="1"/>
          </p:nvPr>
        </p:nvSpPr>
        <p:spPr>
          <a:xfrm>
            <a:off x="6632811" y="1565188"/>
            <a:ext cx="5322627" cy="686693"/>
          </a:xfrm>
        </p:spPr>
        <p:txBody>
          <a:bodyPr>
            <a:noAutofit/>
          </a:bodyPr>
          <a:lstStyle/>
          <a:p>
            <a:pPr indent="107950" algn="justLow" rtl="1">
              <a:lnSpc>
                <a:spcPct val="115000"/>
              </a:lnSpc>
              <a:spcAft>
                <a:spcPts val="0"/>
              </a:spcAft>
            </a:pPr>
            <a:r>
              <a:rPr lang="fa-IR" sz="3200" b="1" dirty="0">
                <a:ln>
                  <a:solidFill>
                    <a:srgbClr val="002060"/>
                  </a:solidFill>
                </a:ln>
                <a:solidFill>
                  <a:schemeClr val="accent1">
                    <a:lumMod val="50000"/>
                  </a:schemeClr>
                </a:solidFill>
                <a:latin typeface="Calibri"/>
                <a:ea typeface="Calibri"/>
                <a:cs typeface="B Zar"/>
              </a:rPr>
              <a:t>عبرت‌های کرونا برای بشریت </a:t>
            </a:r>
            <a:endParaRPr lang="fa-IR" sz="3200" b="1" dirty="0" smtClean="0">
              <a:ln>
                <a:solidFill>
                  <a:srgbClr val="002060"/>
                </a:solidFill>
              </a:ln>
              <a:solidFill>
                <a:schemeClr val="accent1">
                  <a:lumMod val="50000"/>
                </a:schemeClr>
              </a:solidFill>
              <a:latin typeface="Calibri"/>
              <a:ea typeface="Calibri"/>
              <a:cs typeface="B Zar"/>
            </a:endParaRPr>
          </a:p>
        </p:txBody>
      </p:sp>
      <p:sp>
        <p:nvSpPr>
          <p:cNvPr id="5" name="Content Placeholder 2"/>
          <p:cNvSpPr txBox="1">
            <a:spLocks/>
          </p:cNvSpPr>
          <p:nvPr/>
        </p:nvSpPr>
        <p:spPr>
          <a:xfrm>
            <a:off x="3575714" y="2483895"/>
            <a:ext cx="7328848" cy="682388"/>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800" dirty="0" smtClean="0">
                <a:ln>
                  <a:solidFill>
                    <a:srgbClr val="DD462F"/>
                  </a:solidFill>
                </a:ln>
                <a:solidFill>
                  <a:srgbClr val="DD482F"/>
                </a:solidFill>
                <a:latin typeface="Calibri"/>
                <a:ea typeface="Calibri"/>
                <a:cs typeface="B Zar"/>
              </a:rPr>
              <a:t>هشداری </a:t>
            </a:r>
            <a:r>
              <a:rPr lang="fa-IR" sz="2800" dirty="0">
                <a:ln>
                  <a:solidFill>
                    <a:srgbClr val="DD462F"/>
                  </a:solidFill>
                </a:ln>
                <a:solidFill>
                  <a:srgbClr val="DD482F"/>
                </a:solidFill>
                <a:latin typeface="Calibri"/>
                <a:ea typeface="Calibri"/>
                <a:cs typeface="B Zar"/>
              </a:rPr>
              <a:t>به بشر مدرن برای دست کشیدن از گناهان مدرن و کم‌سابقه</a:t>
            </a:r>
            <a:endParaRPr lang="fa-IR" dirty="0">
              <a:ln>
                <a:solidFill>
                  <a:srgbClr val="002060"/>
                </a:solidFill>
              </a:ln>
              <a:solidFill>
                <a:srgbClr val="DD482F"/>
              </a:solidFill>
              <a:latin typeface="Calibri"/>
              <a:ea typeface="Calibri"/>
              <a:cs typeface="B Zar"/>
            </a:endParaRPr>
          </a:p>
        </p:txBody>
      </p:sp>
      <p:sp>
        <p:nvSpPr>
          <p:cNvPr id="6" name="Content Placeholder 2"/>
          <p:cNvSpPr txBox="1">
            <a:spLocks/>
          </p:cNvSpPr>
          <p:nvPr/>
        </p:nvSpPr>
        <p:spPr>
          <a:xfrm>
            <a:off x="3630297" y="3352954"/>
            <a:ext cx="7738268" cy="964357"/>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indent="107950" algn="ctr" rtl="1">
              <a:lnSpc>
                <a:spcPct val="115000"/>
              </a:lnSpc>
              <a:spcAft>
                <a:spcPts val="0"/>
              </a:spcAft>
            </a:pPr>
            <a:r>
              <a:rPr lang="fa-IR" sz="2400" dirty="0" smtClean="0">
                <a:ln>
                  <a:solidFill>
                    <a:srgbClr val="002060"/>
                  </a:solidFill>
                </a:ln>
                <a:solidFill>
                  <a:srgbClr val="DD482F"/>
                </a:solidFill>
                <a:latin typeface="Calibri"/>
                <a:ea typeface="Calibri"/>
                <a:cs typeface="B Zar"/>
              </a:rPr>
              <a:t>«</a:t>
            </a:r>
            <a:r>
              <a:rPr lang="fa-IR" sz="2400" dirty="0">
                <a:ln>
                  <a:solidFill>
                    <a:srgbClr val="002060"/>
                  </a:solidFill>
                </a:ln>
                <a:solidFill>
                  <a:srgbClr val="DD482F"/>
                </a:solidFill>
                <a:latin typeface="Calibri"/>
                <a:ea typeface="Calibri"/>
                <a:cs typeface="B Zar"/>
              </a:rPr>
              <a:t>وَ مَنْ يُشَاقِقِ اللَّهَ وَ رَسُولَهُ فَإِنَّ اللَّهَ شَدِيدُ الْعِقَابِ؛ و هركس با خدا و پيامبر او به مخالفت برخيزد قطعا خدا سخت‏ كيفر </a:t>
            </a:r>
            <a:r>
              <a:rPr lang="fa-IR" sz="2400" dirty="0" smtClean="0">
                <a:ln>
                  <a:solidFill>
                    <a:srgbClr val="002060"/>
                  </a:solidFill>
                </a:ln>
                <a:solidFill>
                  <a:srgbClr val="DD482F"/>
                </a:solidFill>
                <a:latin typeface="Calibri"/>
                <a:ea typeface="Calibri"/>
                <a:cs typeface="B Zar"/>
              </a:rPr>
              <a:t>است».</a:t>
            </a:r>
          </a:p>
          <a:p>
            <a:pPr indent="107950" rtl="1">
              <a:lnSpc>
                <a:spcPct val="115000"/>
              </a:lnSpc>
              <a:spcAft>
                <a:spcPts val="0"/>
              </a:spcAft>
            </a:pPr>
            <a:r>
              <a:rPr lang="fa-IR" sz="1400" dirty="0" smtClean="0">
                <a:ln>
                  <a:solidFill>
                    <a:srgbClr val="002060"/>
                  </a:solidFill>
                </a:ln>
                <a:solidFill>
                  <a:srgbClr val="DD482F"/>
                </a:solidFill>
                <a:latin typeface="Calibri"/>
                <a:ea typeface="Calibri"/>
                <a:cs typeface="B Zar"/>
              </a:rPr>
              <a:t>(سوره </a:t>
            </a:r>
            <a:r>
              <a:rPr lang="fa-IR" sz="1400" dirty="0">
                <a:ln>
                  <a:solidFill>
                    <a:srgbClr val="002060"/>
                  </a:solidFill>
                </a:ln>
                <a:solidFill>
                  <a:srgbClr val="DD482F"/>
                </a:solidFill>
                <a:latin typeface="Calibri"/>
                <a:ea typeface="Calibri"/>
                <a:cs typeface="B Zar"/>
              </a:rPr>
              <a:t>حشر، آیه 4)</a:t>
            </a:r>
          </a:p>
        </p:txBody>
      </p:sp>
      <p:sp>
        <p:nvSpPr>
          <p:cNvPr id="2" name="8-Point Star 1"/>
          <p:cNvSpPr/>
          <p:nvPr/>
        </p:nvSpPr>
        <p:spPr>
          <a:xfrm>
            <a:off x="10918207" y="2429299"/>
            <a:ext cx="791558" cy="791570"/>
          </a:xfrm>
          <a:prstGeom prst="star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hemeClr val="accent5"/>
          </a:lnRef>
          <a:fillRef idx="3">
            <a:schemeClr val="accent5"/>
          </a:fillRef>
          <a:effectRef idx="3">
            <a:schemeClr val="accent5"/>
          </a:effectRef>
          <a:fontRef idx="minor">
            <a:schemeClr val="lt1"/>
          </a:fontRef>
        </p:style>
        <p:txBody>
          <a:bodyPr rtlCol="0" anchor="ctr"/>
          <a:lstStyle/>
          <a:p>
            <a:pPr algn="ctr" rtl="1"/>
            <a:r>
              <a:rPr lang="fa-IR" sz="2800" b="1" dirty="0" smtClean="0">
                <a:cs typeface="B Titr" pitchFamily="2" charset="-78"/>
              </a:rPr>
              <a:t>2</a:t>
            </a:r>
            <a:endParaRPr lang="en-US" sz="2800" b="1" dirty="0">
              <a:cs typeface="B Titr" pitchFamily="2" charset="-78"/>
            </a:endParaRPr>
          </a:p>
        </p:txBody>
      </p:sp>
      <p:sp>
        <p:nvSpPr>
          <p:cNvPr id="11" name="Content Placeholder 2"/>
          <p:cNvSpPr txBox="1">
            <a:spLocks/>
          </p:cNvSpPr>
          <p:nvPr/>
        </p:nvSpPr>
        <p:spPr>
          <a:xfrm>
            <a:off x="5133859" y="4574311"/>
            <a:ext cx="5677468" cy="682388"/>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800" dirty="0" smtClean="0">
                <a:ln>
                  <a:solidFill>
                    <a:srgbClr val="DD462F"/>
                  </a:solidFill>
                </a:ln>
                <a:solidFill>
                  <a:srgbClr val="DD482F"/>
                </a:solidFill>
                <a:latin typeface="Calibri"/>
                <a:ea typeface="Calibri"/>
                <a:cs typeface="B Zar"/>
              </a:rPr>
              <a:t>تلنگری </a:t>
            </a:r>
            <a:r>
              <a:rPr lang="fa-IR" sz="2800" dirty="0">
                <a:ln>
                  <a:solidFill>
                    <a:srgbClr val="DD462F"/>
                  </a:solidFill>
                </a:ln>
                <a:solidFill>
                  <a:srgbClr val="DD482F"/>
                </a:solidFill>
                <a:latin typeface="Calibri"/>
                <a:ea typeface="Calibri"/>
                <a:cs typeface="B Zar"/>
              </a:rPr>
              <a:t>به بشر مدرن برای بیدار شدن از خواب غفلت</a:t>
            </a:r>
            <a:endParaRPr lang="fa-IR" dirty="0">
              <a:ln>
                <a:solidFill>
                  <a:srgbClr val="002060"/>
                </a:solidFill>
              </a:ln>
              <a:solidFill>
                <a:srgbClr val="DD482F"/>
              </a:solidFill>
              <a:latin typeface="Calibri"/>
              <a:ea typeface="Calibri"/>
              <a:cs typeface="B Zar"/>
            </a:endParaRPr>
          </a:p>
        </p:txBody>
      </p:sp>
      <p:sp>
        <p:nvSpPr>
          <p:cNvPr id="12" name="Content Placeholder 2"/>
          <p:cNvSpPr txBox="1">
            <a:spLocks/>
          </p:cNvSpPr>
          <p:nvPr/>
        </p:nvSpPr>
        <p:spPr>
          <a:xfrm>
            <a:off x="0" y="5283982"/>
            <a:ext cx="11957701" cy="2593080"/>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indent="107950" algn="ctr" rtl="1">
              <a:lnSpc>
                <a:spcPct val="115000"/>
              </a:lnSpc>
              <a:spcAft>
                <a:spcPts val="0"/>
              </a:spcAft>
            </a:pPr>
            <a:r>
              <a:rPr lang="fa-IR" sz="2400" dirty="0" smtClean="0">
                <a:ln>
                  <a:solidFill>
                    <a:srgbClr val="002060"/>
                  </a:solidFill>
                </a:ln>
                <a:solidFill>
                  <a:srgbClr val="DD482F"/>
                </a:solidFill>
                <a:latin typeface="Calibri"/>
                <a:ea typeface="Calibri"/>
                <a:cs typeface="B Zar"/>
              </a:rPr>
              <a:t>«</a:t>
            </a:r>
            <a:r>
              <a:rPr lang="fa-IR" sz="2400" dirty="0">
                <a:ln>
                  <a:solidFill>
                    <a:srgbClr val="002060"/>
                  </a:solidFill>
                </a:ln>
                <a:solidFill>
                  <a:srgbClr val="DD482F"/>
                </a:solidFill>
                <a:latin typeface="Calibri"/>
                <a:ea typeface="Calibri"/>
                <a:cs typeface="B Zar"/>
              </a:rPr>
              <a:t>يَعْلَمُونَ ظَاهِرًا مِنَ الْحَيَاةِ الدُّنْيَا وَهُمْ عَنِ الْآخِرَةِ هُمْ غَافِلُونَ؛</a:t>
            </a:r>
            <a:r>
              <a:rPr lang="fa-IR" sz="2400" dirty="0">
                <a:ln>
                  <a:solidFill>
                    <a:srgbClr val="DD462F"/>
                  </a:solidFill>
                </a:ln>
                <a:solidFill>
                  <a:srgbClr val="DD482F"/>
                </a:solidFill>
                <a:latin typeface="Calibri"/>
                <a:ea typeface="Calibri"/>
                <a:cs typeface="B Zar"/>
              </a:rPr>
              <a:t> </a:t>
            </a:r>
            <a:endParaRPr lang="fa-IR" sz="2400" dirty="0" smtClean="0">
              <a:ln>
                <a:solidFill>
                  <a:srgbClr val="DD462F"/>
                </a:solidFill>
              </a:ln>
              <a:solidFill>
                <a:srgbClr val="DD482F"/>
              </a:solidFill>
              <a:latin typeface="Calibri"/>
              <a:ea typeface="Calibri"/>
              <a:cs typeface="B Zar"/>
            </a:endParaRPr>
          </a:p>
          <a:p>
            <a:pPr indent="107950" algn="ctr" rtl="1">
              <a:lnSpc>
                <a:spcPct val="115000"/>
              </a:lnSpc>
              <a:spcAft>
                <a:spcPts val="0"/>
              </a:spcAft>
            </a:pPr>
            <a:r>
              <a:rPr lang="fa-IR" sz="2400" dirty="0" smtClean="0">
                <a:ln>
                  <a:solidFill>
                    <a:srgbClr val="DD462F"/>
                  </a:solidFill>
                </a:ln>
                <a:solidFill>
                  <a:srgbClr val="DD482F"/>
                </a:solidFill>
                <a:latin typeface="Calibri"/>
                <a:ea typeface="Calibri"/>
                <a:cs typeface="B Zar"/>
              </a:rPr>
              <a:t>از </a:t>
            </a:r>
            <a:r>
              <a:rPr lang="fa-IR" sz="2400" dirty="0">
                <a:ln>
                  <a:solidFill>
                    <a:srgbClr val="DD462F"/>
                  </a:solidFill>
                </a:ln>
                <a:solidFill>
                  <a:srgbClr val="DD482F"/>
                </a:solidFill>
                <a:latin typeface="Calibri"/>
                <a:ea typeface="Calibri"/>
                <a:cs typeface="B Zar"/>
              </a:rPr>
              <a:t>زندگى دنيا ظاهرى را مى ‌شناسند و حال آنكه از آخرت غافلند. ویروس کروناد و سبک جدیدی از نگاه به زندگی را تجربه </a:t>
            </a:r>
            <a:r>
              <a:rPr lang="fa-IR" sz="2400" dirty="0" smtClean="0">
                <a:ln>
                  <a:solidFill>
                    <a:srgbClr val="DD462F"/>
                  </a:solidFill>
                </a:ln>
                <a:solidFill>
                  <a:srgbClr val="DD482F"/>
                </a:solidFill>
                <a:latin typeface="Calibri"/>
                <a:ea typeface="Calibri"/>
                <a:cs typeface="B Zar"/>
              </a:rPr>
              <a:t>کند».</a:t>
            </a:r>
          </a:p>
          <a:p>
            <a:pPr indent="107950" rtl="1">
              <a:lnSpc>
                <a:spcPct val="115000"/>
              </a:lnSpc>
              <a:spcAft>
                <a:spcPts val="0"/>
              </a:spcAft>
            </a:pPr>
            <a:r>
              <a:rPr lang="fa-IR" sz="2400" dirty="0" smtClean="0">
                <a:ln>
                  <a:solidFill>
                    <a:srgbClr val="002060"/>
                  </a:solidFill>
                </a:ln>
                <a:solidFill>
                  <a:srgbClr val="DD482F"/>
                </a:solidFill>
                <a:latin typeface="Calibri"/>
                <a:ea typeface="Calibri"/>
                <a:cs typeface="B Zar"/>
              </a:rPr>
              <a:t> </a:t>
            </a:r>
            <a:r>
              <a:rPr lang="fa-IR" sz="1400" dirty="0" smtClean="0">
                <a:ln>
                  <a:solidFill>
                    <a:srgbClr val="002060"/>
                  </a:solidFill>
                </a:ln>
                <a:solidFill>
                  <a:srgbClr val="DD482F"/>
                </a:solidFill>
                <a:latin typeface="Calibri"/>
                <a:ea typeface="Calibri"/>
                <a:cs typeface="B Zar"/>
              </a:rPr>
              <a:t> </a:t>
            </a:r>
            <a:r>
              <a:rPr lang="fa-IR" sz="1400" dirty="0">
                <a:ln>
                  <a:solidFill>
                    <a:srgbClr val="002060"/>
                  </a:solidFill>
                </a:ln>
                <a:solidFill>
                  <a:srgbClr val="DD482F"/>
                </a:solidFill>
                <a:latin typeface="Calibri"/>
                <a:ea typeface="Calibri"/>
                <a:cs typeface="B Zar"/>
              </a:rPr>
              <a:t>(سوره روم، آیه 7)</a:t>
            </a:r>
          </a:p>
        </p:txBody>
      </p:sp>
      <p:sp>
        <p:nvSpPr>
          <p:cNvPr id="13" name="8-Point Star 12"/>
          <p:cNvSpPr/>
          <p:nvPr/>
        </p:nvSpPr>
        <p:spPr>
          <a:xfrm>
            <a:off x="10934127" y="4519715"/>
            <a:ext cx="791558" cy="791570"/>
          </a:xfrm>
          <a:prstGeom prst="star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hemeClr val="accent5"/>
          </a:lnRef>
          <a:fillRef idx="3">
            <a:schemeClr val="accent5"/>
          </a:fillRef>
          <a:effectRef idx="3">
            <a:schemeClr val="accent5"/>
          </a:effectRef>
          <a:fontRef idx="minor">
            <a:schemeClr val="lt1"/>
          </a:fontRef>
        </p:style>
        <p:txBody>
          <a:bodyPr rtlCol="0" anchor="ctr"/>
          <a:lstStyle/>
          <a:p>
            <a:pPr algn="ctr" rtl="1"/>
            <a:r>
              <a:rPr lang="fa-IR" sz="2800" b="1" dirty="0" smtClean="0">
                <a:cs typeface="B Titr" pitchFamily="2" charset="-78"/>
              </a:rPr>
              <a:t>3</a:t>
            </a:r>
            <a:endParaRPr lang="en-US" sz="2800" b="1" dirty="0">
              <a:cs typeface="B Titr" pitchFamily="2" charset="-78"/>
            </a:endParaRPr>
          </a:p>
        </p:txBody>
      </p:sp>
    </p:spTree>
    <p:extLst>
      <p:ext uri="{BB962C8B-B14F-4D97-AF65-F5344CB8AC3E}">
        <p14:creationId xmlns:p14="http://schemas.microsoft.com/office/powerpoint/2010/main" val="287290291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right)">
                                      <p:cBhvr>
                                        <p:cTn id="14" dur="2000"/>
                                        <p:tgtEl>
                                          <p:spTgt spid="10">
                                            <p:txEl>
                                              <p:pRg st="0" end="0"/>
                                            </p:txEl>
                                          </p:spTgt>
                                        </p:tgtEl>
                                      </p:cBhvr>
                                    </p:animEffect>
                                  </p:childTnLst>
                                </p:cTn>
                              </p:par>
                            </p:childTnLst>
                          </p:cTn>
                        </p:par>
                        <p:par>
                          <p:cTn id="15" fill="hold">
                            <p:stCondLst>
                              <p:cond delay="2000"/>
                            </p:stCondLst>
                            <p:childTnLst>
                              <p:par>
                                <p:cTn id="16" presetID="6"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2000"/>
                                        <p:tgtEl>
                                          <p:spTgt spid="5">
                                            <p:txEl>
                                              <p:pRg st="0" end="0"/>
                                            </p:txEl>
                                          </p:spTgt>
                                        </p:tgtEl>
                                      </p:cBhvr>
                                    </p:animEffect>
                                    <p:anim calcmode="lin" valueType="num">
                                      <p:cBhvr>
                                        <p:cTn id="22"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53" presetClass="entr" presetSubtype="1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2000" fill="hold"/>
                                        <p:tgtEl>
                                          <p:spTgt spid="4"/>
                                        </p:tgtEl>
                                        <p:attrNameLst>
                                          <p:attrName>ppt_w</p:attrName>
                                        </p:attrNameLst>
                                      </p:cBhvr>
                                      <p:tavLst>
                                        <p:tav tm="0">
                                          <p:val>
                                            <p:fltVal val="0"/>
                                          </p:val>
                                        </p:tav>
                                        <p:tav tm="100000">
                                          <p:val>
                                            <p:strVal val="#ppt_w"/>
                                          </p:val>
                                        </p:tav>
                                      </p:tavLst>
                                    </p:anim>
                                    <p:anim calcmode="lin" valueType="num">
                                      <p:cBhvr>
                                        <p:cTn id="28" dur="2000" fill="hold"/>
                                        <p:tgtEl>
                                          <p:spTgt spid="4"/>
                                        </p:tgtEl>
                                        <p:attrNameLst>
                                          <p:attrName>ppt_h</p:attrName>
                                        </p:attrNameLst>
                                      </p:cBhvr>
                                      <p:tavLst>
                                        <p:tav tm="0">
                                          <p:val>
                                            <p:fltVal val="0"/>
                                          </p:val>
                                        </p:tav>
                                        <p:tav tm="100000">
                                          <p:val>
                                            <p:strVal val="#ppt_h"/>
                                          </p:val>
                                        </p:tav>
                                      </p:tavLst>
                                    </p:anim>
                                    <p:animEffect transition="in" filter="fade">
                                      <p:cBhvr>
                                        <p:cTn id="29" dur="2000"/>
                                        <p:tgtEl>
                                          <p:spTgt spid="4"/>
                                        </p:tgtEl>
                                      </p:cBhvr>
                                    </p:animEffect>
                                  </p:childTnLst>
                                </p:cTn>
                              </p:par>
                            </p:childTnLst>
                          </p:cTn>
                        </p:par>
                        <p:par>
                          <p:cTn id="30" fill="hold">
                            <p:stCondLst>
                              <p:cond delay="6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anim calcmode="lin" valueType="num">
                                      <p:cBhvr>
                                        <p:cTn id="34" dur="2000" fill="hold"/>
                                        <p:tgtEl>
                                          <p:spTgt spid="6"/>
                                        </p:tgtEl>
                                        <p:attrNameLst>
                                          <p:attrName>ppt_x</p:attrName>
                                        </p:attrNameLst>
                                      </p:cBhvr>
                                      <p:tavLst>
                                        <p:tav tm="0">
                                          <p:val>
                                            <p:strVal val="#ppt_x"/>
                                          </p:val>
                                        </p:tav>
                                        <p:tav tm="100000">
                                          <p:val>
                                            <p:strVal val="#ppt_x"/>
                                          </p:val>
                                        </p:tav>
                                      </p:tavLst>
                                    </p:anim>
                                    <p:anim calcmode="lin" valueType="num">
                                      <p:cBhvr>
                                        <p:cTn id="35"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par>
                                <p:cTn id="41" presetID="42" presetClass="entr" presetSubtype="0" fill="hold" grpId="0" nodeType="with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fade">
                                      <p:cBhvr>
                                        <p:cTn id="43" dur="2000"/>
                                        <p:tgtEl>
                                          <p:spTgt spid="11">
                                            <p:txEl>
                                              <p:pRg st="0" end="0"/>
                                            </p:txEl>
                                          </p:spTgt>
                                        </p:tgtEl>
                                      </p:cBhvr>
                                    </p:animEffect>
                                    <p:anim calcmode="lin" valueType="num">
                                      <p:cBhvr>
                                        <p:cTn id="44" dur="2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5" dur="2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42"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2000"/>
                                        <p:tgtEl>
                                          <p:spTgt spid="12"/>
                                        </p:tgtEl>
                                      </p:cBhvr>
                                    </p:animEffect>
                                    <p:anim calcmode="lin" valueType="num">
                                      <p:cBhvr>
                                        <p:cTn id="50" dur="2000" fill="hold"/>
                                        <p:tgtEl>
                                          <p:spTgt spid="12"/>
                                        </p:tgtEl>
                                        <p:attrNameLst>
                                          <p:attrName>ppt_x</p:attrName>
                                        </p:attrNameLst>
                                      </p:cBhvr>
                                      <p:tavLst>
                                        <p:tav tm="0">
                                          <p:val>
                                            <p:strVal val="#ppt_x"/>
                                          </p:val>
                                        </p:tav>
                                        <p:tav tm="100000">
                                          <p:val>
                                            <p:strVal val="#ppt_x"/>
                                          </p:val>
                                        </p:tav>
                                      </p:tavLst>
                                    </p:anim>
                                    <p:anim calcmode="lin" valueType="num">
                                      <p:cBhvr>
                                        <p:cTn id="51" dur="2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build="allAtOnce"/>
      <p:bldP spid="6" grpId="0"/>
      <p:bldP spid="2" grpId="0" animBg="1"/>
      <p:bldP spid="11" grpId="0" build="allAtOnce"/>
      <p:bldP spid="12"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1" y="1828794"/>
            <a:ext cx="3439236" cy="3985146"/>
          </a:xfrm>
          <a:prstGeom prst="ellipse">
            <a:avLst/>
          </a:prstGeom>
          <a:ln>
            <a:noFill/>
          </a:ln>
          <a:effectLst>
            <a:softEdge rad="112500"/>
          </a:effectLst>
        </p:spPr>
      </p:pic>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چگونگی تحلیل بحران کرونا از منظر آموزه‌های قرآنی</a:t>
            </a:r>
          </a:p>
        </p:txBody>
      </p:sp>
      <p:sp>
        <p:nvSpPr>
          <p:cNvPr id="10" name="Content Placeholder 2"/>
          <p:cNvSpPr>
            <a:spLocks noGrp="1"/>
          </p:cNvSpPr>
          <p:nvPr>
            <p:ph idx="1"/>
          </p:nvPr>
        </p:nvSpPr>
        <p:spPr>
          <a:xfrm>
            <a:off x="6632811" y="1565188"/>
            <a:ext cx="5322627" cy="686693"/>
          </a:xfrm>
        </p:spPr>
        <p:txBody>
          <a:bodyPr>
            <a:noAutofit/>
          </a:bodyPr>
          <a:lstStyle/>
          <a:p>
            <a:pPr indent="107950" algn="justLow" rtl="1">
              <a:lnSpc>
                <a:spcPct val="115000"/>
              </a:lnSpc>
              <a:spcAft>
                <a:spcPts val="0"/>
              </a:spcAft>
            </a:pPr>
            <a:r>
              <a:rPr lang="fa-IR" sz="3200" b="1" dirty="0">
                <a:ln>
                  <a:solidFill>
                    <a:srgbClr val="002060"/>
                  </a:solidFill>
                </a:ln>
                <a:solidFill>
                  <a:schemeClr val="accent1">
                    <a:lumMod val="50000"/>
                  </a:schemeClr>
                </a:solidFill>
                <a:latin typeface="Calibri"/>
                <a:ea typeface="Calibri"/>
                <a:cs typeface="B Zar"/>
              </a:rPr>
              <a:t>عبرت‌های کرونا برای بشریت </a:t>
            </a:r>
            <a:endParaRPr lang="fa-IR" sz="3200" b="1" dirty="0" smtClean="0">
              <a:ln>
                <a:solidFill>
                  <a:srgbClr val="002060"/>
                </a:solidFill>
              </a:ln>
              <a:solidFill>
                <a:schemeClr val="accent1">
                  <a:lumMod val="50000"/>
                </a:schemeClr>
              </a:solidFill>
              <a:latin typeface="Calibri"/>
              <a:ea typeface="Calibri"/>
              <a:cs typeface="B Zar"/>
            </a:endParaRPr>
          </a:p>
        </p:txBody>
      </p:sp>
      <p:sp>
        <p:nvSpPr>
          <p:cNvPr id="5" name="Content Placeholder 2"/>
          <p:cNvSpPr txBox="1">
            <a:spLocks/>
          </p:cNvSpPr>
          <p:nvPr/>
        </p:nvSpPr>
        <p:spPr>
          <a:xfrm>
            <a:off x="2811440" y="2483895"/>
            <a:ext cx="7983968" cy="682388"/>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800" dirty="0" smtClean="0">
                <a:ln>
                  <a:solidFill>
                    <a:srgbClr val="DD462F"/>
                  </a:solidFill>
                </a:ln>
                <a:solidFill>
                  <a:srgbClr val="DD482F"/>
                </a:solidFill>
                <a:latin typeface="Calibri"/>
                <a:ea typeface="Calibri"/>
                <a:cs typeface="B Zar"/>
              </a:rPr>
              <a:t>هشداری </a:t>
            </a:r>
            <a:r>
              <a:rPr lang="fa-IR" sz="2800" dirty="0">
                <a:ln>
                  <a:solidFill>
                    <a:srgbClr val="DD462F"/>
                  </a:solidFill>
                </a:ln>
                <a:solidFill>
                  <a:srgbClr val="DD482F"/>
                </a:solidFill>
                <a:latin typeface="Calibri"/>
                <a:ea typeface="Calibri"/>
                <a:cs typeface="B Zar"/>
              </a:rPr>
              <a:t>به بشر برای دست برداشتن از همه رفتارهای ویرانگر خود در زمین</a:t>
            </a:r>
            <a:endParaRPr lang="fa-IR" dirty="0">
              <a:ln>
                <a:solidFill>
                  <a:srgbClr val="002060"/>
                </a:solidFill>
              </a:ln>
              <a:solidFill>
                <a:srgbClr val="DD482F"/>
              </a:solidFill>
              <a:latin typeface="Calibri"/>
              <a:ea typeface="Calibri"/>
              <a:cs typeface="B Zar"/>
            </a:endParaRPr>
          </a:p>
        </p:txBody>
      </p:sp>
      <p:sp>
        <p:nvSpPr>
          <p:cNvPr id="6" name="Content Placeholder 2"/>
          <p:cNvSpPr txBox="1">
            <a:spLocks/>
          </p:cNvSpPr>
          <p:nvPr/>
        </p:nvSpPr>
        <p:spPr>
          <a:xfrm>
            <a:off x="2934270" y="3261806"/>
            <a:ext cx="8898328" cy="184244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Aft>
                <a:spcPts val="0"/>
              </a:spcAft>
            </a:pPr>
            <a:r>
              <a:rPr lang="fa-IR" sz="2400" dirty="0">
                <a:ln>
                  <a:solidFill>
                    <a:srgbClr val="002060"/>
                  </a:solidFill>
                </a:ln>
                <a:solidFill>
                  <a:srgbClr val="DD482F"/>
                </a:solidFill>
                <a:latin typeface="Calibri"/>
                <a:ea typeface="Calibri"/>
                <a:cs typeface="B Zar"/>
              </a:rPr>
              <a:t>«ظَهَرَ الْفَسَادُ فِي الْبَرِّ وَالْبَحْرِ بِمَا كَسَبَتْ أَيْدِي النَّاسِ لِيُذِيقَهُمْ بَعْضَ الَّذِي عَمِلُوا لَعَلَّهُمْ يَرْجِعُونَ؛ </a:t>
            </a:r>
            <a:endParaRPr lang="fa-IR" sz="2400" dirty="0">
              <a:ln>
                <a:solidFill>
                  <a:srgbClr val="DD462F"/>
                </a:solidFill>
              </a:ln>
              <a:solidFill>
                <a:srgbClr val="DD482F"/>
              </a:solidFill>
              <a:latin typeface="Calibri"/>
              <a:ea typeface="Calibri"/>
              <a:cs typeface="B Zar"/>
            </a:endParaRPr>
          </a:p>
          <a:p>
            <a:pPr indent="107950" algn="ctr" rtl="1">
              <a:lnSpc>
                <a:spcPct val="115000"/>
              </a:lnSpc>
              <a:spcAft>
                <a:spcPts val="0"/>
              </a:spcAft>
            </a:pPr>
            <a:r>
              <a:rPr lang="fa-IR" sz="2400" dirty="0">
                <a:ln>
                  <a:solidFill>
                    <a:srgbClr val="DD462F"/>
                  </a:solidFill>
                </a:ln>
                <a:solidFill>
                  <a:srgbClr val="DD482F"/>
                </a:solidFill>
                <a:latin typeface="Calibri"/>
                <a:ea typeface="Calibri"/>
                <a:cs typeface="B Zar"/>
              </a:rPr>
              <a:t>به سبب آنچه دست‌هاى مردم فراهم آورده فساد در خشكى و دريا نمودار شده است تا [سزاى] بعضى از آنچه را كه كرده‏‌اند به آنان بچشاند، باشد كه بازگردند </a:t>
            </a:r>
            <a:r>
              <a:rPr lang="fa-IR" sz="2400" dirty="0" smtClean="0">
                <a:ln>
                  <a:solidFill>
                    <a:srgbClr val="002060"/>
                  </a:solidFill>
                </a:ln>
                <a:solidFill>
                  <a:srgbClr val="DD482F"/>
                </a:solidFill>
                <a:latin typeface="Calibri"/>
                <a:ea typeface="Calibri"/>
                <a:cs typeface="B Zar"/>
              </a:rPr>
              <a:t> </a:t>
            </a:r>
          </a:p>
          <a:p>
            <a:pPr indent="107950" rtl="1">
              <a:lnSpc>
                <a:spcPct val="115000"/>
              </a:lnSpc>
              <a:spcAft>
                <a:spcPts val="0"/>
              </a:spcAft>
            </a:pPr>
            <a:r>
              <a:rPr lang="fa-IR" sz="1400" dirty="0">
                <a:ln>
                  <a:solidFill>
                    <a:srgbClr val="002060"/>
                  </a:solidFill>
                </a:ln>
                <a:solidFill>
                  <a:srgbClr val="DD482F"/>
                </a:solidFill>
                <a:latin typeface="Calibri"/>
                <a:ea typeface="Calibri"/>
                <a:cs typeface="B Zar"/>
              </a:rPr>
              <a:t>(سوره روم، آیه 41)</a:t>
            </a:r>
          </a:p>
        </p:txBody>
      </p:sp>
      <p:sp>
        <p:nvSpPr>
          <p:cNvPr id="2" name="8-Point Star 1"/>
          <p:cNvSpPr/>
          <p:nvPr/>
        </p:nvSpPr>
        <p:spPr>
          <a:xfrm>
            <a:off x="10918207" y="2429299"/>
            <a:ext cx="791558" cy="791570"/>
          </a:xfrm>
          <a:prstGeom prst="star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hemeClr val="accent5"/>
          </a:lnRef>
          <a:fillRef idx="3">
            <a:schemeClr val="accent5"/>
          </a:fillRef>
          <a:effectRef idx="3">
            <a:schemeClr val="accent5"/>
          </a:effectRef>
          <a:fontRef idx="minor">
            <a:schemeClr val="lt1"/>
          </a:fontRef>
        </p:style>
        <p:txBody>
          <a:bodyPr rtlCol="0" anchor="ctr"/>
          <a:lstStyle/>
          <a:p>
            <a:pPr algn="ctr" rtl="1"/>
            <a:r>
              <a:rPr lang="fa-IR" sz="2800" b="1" dirty="0" smtClean="0">
                <a:cs typeface="B Titr" pitchFamily="2" charset="-78"/>
              </a:rPr>
              <a:t>4</a:t>
            </a:r>
            <a:endParaRPr lang="en-US" sz="2800" b="1" dirty="0">
              <a:cs typeface="B Titr" pitchFamily="2" charset="-78"/>
            </a:endParaRPr>
          </a:p>
        </p:txBody>
      </p:sp>
      <p:sp>
        <p:nvSpPr>
          <p:cNvPr id="8" name="Content Placeholder 2"/>
          <p:cNvSpPr txBox="1">
            <a:spLocks/>
          </p:cNvSpPr>
          <p:nvPr/>
        </p:nvSpPr>
        <p:spPr>
          <a:xfrm>
            <a:off x="3646240" y="5106583"/>
            <a:ext cx="7287887" cy="48900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400" dirty="0" smtClean="0">
                <a:ln>
                  <a:solidFill>
                    <a:srgbClr val="DD462F"/>
                  </a:solidFill>
                </a:ln>
                <a:solidFill>
                  <a:srgbClr val="DD482F"/>
                </a:solidFill>
                <a:latin typeface="Calibri"/>
                <a:ea typeface="Calibri"/>
                <a:cs typeface="B Zar"/>
              </a:rPr>
              <a:t>تلنگری </a:t>
            </a:r>
            <a:r>
              <a:rPr lang="fa-IR" sz="2400" dirty="0">
                <a:ln>
                  <a:solidFill>
                    <a:srgbClr val="DD462F"/>
                  </a:solidFill>
                </a:ln>
                <a:solidFill>
                  <a:srgbClr val="DD482F"/>
                </a:solidFill>
                <a:latin typeface="Calibri"/>
                <a:ea typeface="Calibri"/>
                <a:cs typeface="B Zar"/>
              </a:rPr>
              <a:t>بر انسان وقتی احساس نیاز </a:t>
            </a:r>
            <a:r>
              <a:rPr lang="fa-IR" sz="2400" dirty="0" smtClean="0">
                <a:ln>
                  <a:solidFill>
                    <a:srgbClr val="DD462F"/>
                  </a:solidFill>
                </a:ln>
                <a:solidFill>
                  <a:srgbClr val="DD482F"/>
                </a:solidFill>
                <a:latin typeface="Calibri"/>
                <a:ea typeface="Calibri"/>
                <a:cs typeface="B Zar"/>
              </a:rPr>
              <a:t>می کند</a:t>
            </a:r>
            <a:r>
              <a:rPr lang="fa-IR" sz="2400" dirty="0">
                <a:ln>
                  <a:solidFill>
                    <a:srgbClr val="DD462F"/>
                  </a:solidFill>
                </a:ln>
                <a:solidFill>
                  <a:srgbClr val="DD482F"/>
                </a:solidFill>
                <a:latin typeface="Calibri"/>
                <a:ea typeface="Calibri"/>
                <a:cs typeface="B Zar"/>
              </a:rPr>
              <a:t>، دست به طغیان و سرکشی </a:t>
            </a:r>
            <a:r>
              <a:rPr lang="fa-IR" sz="2400" dirty="0" smtClean="0">
                <a:ln>
                  <a:solidFill>
                    <a:srgbClr val="DD462F"/>
                  </a:solidFill>
                </a:ln>
                <a:solidFill>
                  <a:srgbClr val="DD482F"/>
                </a:solidFill>
                <a:latin typeface="Calibri"/>
                <a:ea typeface="Calibri"/>
                <a:cs typeface="B Zar"/>
              </a:rPr>
              <a:t>می زند</a:t>
            </a:r>
            <a:endParaRPr lang="fa-IR" sz="1400" dirty="0">
              <a:ln>
                <a:solidFill>
                  <a:srgbClr val="002060"/>
                </a:solidFill>
              </a:ln>
              <a:solidFill>
                <a:srgbClr val="DD482F"/>
              </a:solidFill>
              <a:latin typeface="Calibri"/>
              <a:ea typeface="Calibri"/>
              <a:cs typeface="B Zar"/>
            </a:endParaRPr>
          </a:p>
        </p:txBody>
      </p:sp>
      <p:sp>
        <p:nvSpPr>
          <p:cNvPr id="11" name="Content Placeholder 2"/>
          <p:cNvSpPr txBox="1">
            <a:spLocks/>
          </p:cNvSpPr>
          <p:nvPr/>
        </p:nvSpPr>
        <p:spPr>
          <a:xfrm>
            <a:off x="914400" y="5543294"/>
            <a:ext cx="10934118" cy="184244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Aft>
                <a:spcPts val="0"/>
              </a:spcAft>
            </a:pPr>
            <a:r>
              <a:rPr lang="fa-IR" sz="2400" dirty="0">
                <a:ln>
                  <a:solidFill>
                    <a:srgbClr val="002060"/>
                  </a:solidFill>
                </a:ln>
                <a:solidFill>
                  <a:srgbClr val="DD482F"/>
                </a:solidFill>
                <a:latin typeface="Calibri"/>
                <a:ea typeface="Calibri"/>
                <a:cs typeface="B Zar"/>
              </a:rPr>
              <a:t>«عَلَّمَ الْإِنْسَانَ مَا لَمْ يَعْلَمْ، كَلَّا إِنَّ الْإِنْسَانَ لَيَطْغَى، أَنْ رَآهُ اسْتَغْنَى؛ </a:t>
            </a:r>
            <a:endParaRPr lang="fa-IR" sz="2400" dirty="0" smtClean="0">
              <a:ln>
                <a:solidFill>
                  <a:srgbClr val="002060"/>
                </a:solidFill>
              </a:ln>
              <a:solidFill>
                <a:srgbClr val="DD482F"/>
              </a:solidFill>
              <a:latin typeface="Calibri"/>
              <a:ea typeface="Calibri"/>
              <a:cs typeface="B Zar"/>
            </a:endParaRPr>
          </a:p>
          <a:p>
            <a:pPr algn="ctr" rtl="1">
              <a:lnSpc>
                <a:spcPct val="115000"/>
              </a:lnSpc>
              <a:spcAft>
                <a:spcPts val="0"/>
              </a:spcAft>
            </a:pPr>
            <a:r>
              <a:rPr lang="fa-IR" sz="2400" dirty="0">
                <a:ln>
                  <a:solidFill>
                    <a:srgbClr val="DD462F"/>
                  </a:solidFill>
                </a:ln>
                <a:solidFill>
                  <a:srgbClr val="DD482F"/>
                </a:solidFill>
                <a:latin typeface="Calibri"/>
                <a:ea typeface="Calibri"/>
                <a:cs typeface="B Zar"/>
              </a:rPr>
              <a:t>آنچه را كه انسان نمى‏‌دانست [به‌تدريج به او] آموخت، حقا كه انسان سركشى می‌كند، همين كه خود را بى ‏نياز پندارد </a:t>
            </a:r>
            <a:endParaRPr lang="fa-IR" sz="2400" dirty="0" smtClean="0">
              <a:ln>
                <a:solidFill>
                  <a:srgbClr val="DD462F"/>
                </a:solidFill>
              </a:ln>
              <a:solidFill>
                <a:srgbClr val="DD482F"/>
              </a:solidFill>
              <a:latin typeface="Calibri"/>
              <a:ea typeface="Calibri"/>
              <a:cs typeface="B Zar"/>
            </a:endParaRPr>
          </a:p>
          <a:p>
            <a:pPr rtl="1">
              <a:lnSpc>
                <a:spcPct val="115000"/>
              </a:lnSpc>
              <a:spcAft>
                <a:spcPts val="0"/>
              </a:spcAft>
            </a:pPr>
            <a:r>
              <a:rPr lang="fa-IR" sz="1400" dirty="0">
                <a:ln>
                  <a:solidFill>
                    <a:srgbClr val="002060"/>
                  </a:solidFill>
                </a:ln>
                <a:solidFill>
                  <a:srgbClr val="DD482F"/>
                </a:solidFill>
                <a:latin typeface="Calibri"/>
                <a:ea typeface="Calibri"/>
                <a:cs typeface="B Zar"/>
              </a:rPr>
              <a:t>(سوره علق، آیه 7)</a:t>
            </a:r>
          </a:p>
        </p:txBody>
      </p:sp>
      <p:sp>
        <p:nvSpPr>
          <p:cNvPr id="12" name="8-Point Star 11"/>
          <p:cNvSpPr/>
          <p:nvPr/>
        </p:nvSpPr>
        <p:spPr>
          <a:xfrm>
            <a:off x="10934127" y="4970099"/>
            <a:ext cx="791558" cy="791570"/>
          </a:xfrm>
          <a:prstGeom prst="star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hemeClr val="accent5"/>
          </a:lnRef>
          <a:fillRef idx="3">
            <a:schemeClr val="accent5"/>
          </a:fillRef>
          <a:effectRef idx="3">
            <a:schemeClr val="accent5"/>
          </a:effectRef>
          <a:fontRef idx="minor">
            <a:schemeClr val="lt1"/>
          </a:fontRef>
        </p:style>
        <p:txBody>
          <a:bodyPr rtlCol="0" anchor="ctr"/>
          <a:lstStyle/>
          <a:p>
            <a:pPr algn="ctr" rtl="1"/>
            <a:r>
              <a:rPr lang="fa-IR" sz="2800" b="1" dirty="0" smtClean="0">
                <a:cs typeface="B Titr" pitchFamily="2" charset="-78"/>
              </a:rPr>
              <a:t>5</a:t>
            </a:r>
            <a:endParaRPr lang="en-US" sz="2800" b="1" dirty="0">
              <a:cs typeface="B Titr" pitchFamily="2" charset="-78"/>
            </a:endParaRPr>
          </a:p>
        </p:txBody>
      </p:sp>
    </p:spTree>
    <p:extLst>
      <p:ext uri="{BB962C8B-B14F-4D97-AF65-F5344CB8AC3E}">
        <p14:creationId xmlns:p14="http://schemas.microsoft.com/office/powerpoint/2010/main" val="7780014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right)">
                                      <p:cBhvr>
                                        <p:cTn id="14" dur="2000"/>
                                        <p:tgtEl>
                                          <p:spTgt spid="10">
                                            <p:txEl>
                                              <p:pRg st="0" end="0"/>
                                            </p:txEl>
                                          </p:spTgt>
                                        </p:tgtEl>
                                      </p:cBhvr>
                                    </p:animEffect>
                                  </p:childTnLst>
                                </p:cTn>
                              </p:par>
                            </p:childTnLst>
                          </p:cTn>
                        </p:par>
                        <p:par>
                          <p:cTn id="15" fill="hold">
                            <p:stCondLst>
                              <p:cond delay="2000"/>
                            </p:stCondLst>
                            <p:childTnLst>
                              <p:par>
                                <p:cTn id="16" presetID="6"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2000"/>
                                        <p:tgtEl>
                                          <p:spTgt spid="5">
                                            <p:txEl>
                                              <p:pRg st="0" end="0"/>
                                            </p:txEl>
                                          </p:spTgt>
                                        </p:tgtEl>
                                      </p:cBhvr>
                                    </p:animEffect>
                                    <p:anim calcmode="lin" valueType="num">
                                      <p:cBhvr>
                                        <p:cTn id="22"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31"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2000" fill="hold"/>
                                        <p:tgtEl>
                                          <p:spTgt spid="3"/>
                                        </p:tgtEl>
                                        <p:attrNameLst>
                                          <p:attrName>ppt_w</p:attrName>
                                        </p:attrNameLst>
                                      </p:cBhvr>
                                      <p:tavLst>
                                        <p:tav tm="0">
                                          <p:val>
                                            <p:fltVal val="0"/>
                                          </p:val>
                                        </p:tav>
                                        <p:tav tm="100000">
                                          <p:val>
                                            <p:strVal val="#ppt_w"/>
                                          </p:val>
                                        </p:tav>
                                      </p:tavLst>
                                    </p:anim>
                                    <p:anim calcmode="lin" valueType="num">
                                      <p:cBhvr>
                                        <p:cTn id="28" dur="2000" fill="hold"/>
                                        <p:tgtEl>
                                          <p:spTgt spid="3"/>
                                        </p:tgtEl>
                                        <p:attrNameLst>
                                          <p:attrName>ppt_h</p:attrName>
                                        </p:attrNameLst>
                                      </p:cBhvr>
                                      <p:tavLst>
                                        <p:tav tm="0">
                                          <p:val>
                                            <p:fltVal val="0"/>
                                          </p:val>
                                        </p:tav>
                                        <p:tav tm="100000">
                                          <p:val>
                                            <p:strVal val="#ppt_h"/>
                                          </p:val>
                                        </p:tav>
                                      </p:tavLst>
                                    </p:anim>
                                    <p:anim calcmode="lin" valueType="num">
                                      <p:cBhvr>
                                        <p:cTn id="29" dur="2000" fill="hold"/>
                                        <p:tgtEl>
                                          <p:spTgt spid="3"/>
                                        </p:tgtEl>
                                        <p:attrNameLst>
                                          <p:attrName>style.rotation</p:attrName>
                                        </p:attrNameLst>
                                      </p:cBhvr>
                                      <p:tavLst>
                                        <p:tav tm="0">
                                          <p:val>
                                            <p:fltVal val="90"/>
                                          </p:val>
                                        </p:tav>
                                        <p:tav tm="100000">
                                          <p:val>
                                            <p:fltVal val="0"/>
                                          </p:val>
                                        </p:tav>
                                      </p:tavLst>
                                    </p:anim>
                                    <p:animEffect transition="in" filter="fade">
                                      <p:cBhvr>
                                        <p:cTn id="30" dur="2000"/>
                                        <p:tgtEl>
                                          <p:spTgt spid="3"/>
                                        </p:tgtEl>
                                      </p:cBhvr>
                                    </p:animEffect>
                                  </p:childTnLst>
                                </p:cTn>
                              </p:par>
                            </p:childTnLst>
                          </p:cTn>
                        </p:par>
                        <p:par>
                          <p:cTn id="31" fill="hold">
                            <p:stCondLst>
                              <p:cond delay="6000"/>
                            </p:stCondLst>
                            <p:childTnLst>
                              <p:par>
                                <p:cTn id="32" presetID="42"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2000"/>
                                        <p:tgtEl>
                                          <p:spTgt spid="6"/>
                                        </p:tgtEl>
                                      </p:cBhvr>
                                    </p:animEffect>
                                    <p:anim calcmode="lin" valueType="num">
                                      <p:cBhvr>
                                        <p:cTn id="35" dur="2000" fill="hold"/>
                                        <p:tgtEl>
                                          <p:spTgt spid="6"/>
                                        </p:tgtEl>
                                        <p:attrNameLst>
                                          <p:attrName>ppt_x</p:attrName>
                                        </p:attrNameLst>
                                      </p:cBhvr>
                                      <p:tavLst>
                                        <p:tav tm="0">
                                          <p:val>
                                            <p:strVal val="#ppt_x"/>
                                          </p:val>
                                        </p:tav>
                                        <p:tav tm="100000">
                                          <p:val>
                                            <p:strVal val="#ppt_x"/>
                                          </p:val>
                                        </p:tav>
                                      </p:tavLst>
                                    </p:anim>
                                    <p:anim calcmode="lin" valueType="num">
                                      <p:cBhvr>
                                        <p:cTn id="36"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par>
                                <p:cTn id="42" presetID="42" presetClass="entr" presetSubtype="0" fill="hold" grpId="0" nodeType="with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fade">
                                      <p:cBhvr>
                                        <p:cTn id="44" dur="2000"/>
                                        <p:tgtEl>
                                          <p:spTgt spid="8">
                                            <p:txEl>
                                              <p:pRg st="0" end="0"/>
                                            </p:txEl>
                                          </p:spTgt>
                                        </p:tgtEl>
                                      </p:cBhvr>
                                    </p:animEffect>
                                    <p:anim calcmode="lin" valueType="num">
                                      <p:cBhvr>
                                        <p:cTn id="45"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46" dur="2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2"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000"/>
                                        <p:tgtEl>
                                          <p:spTgt spid="11"/>
                                        </p:tgtEl>
                                      </p:cBhvr>
                                    </p:animEffect>
                                    <p:anim calcmode="lin" valueType="num">
                                      <p:cBhvr>
                                        <p:cTn id="51" dur="2000" fill="hold"/>
                                        <p:tgtEl>
                                          <p:spTgt spid="11"/>
                                        </p:tgtEl>
                                        <p:attrNameLst>
                                          <p:attrName>ppt_x</p:attrName>
                                        </p:attrNameLst>
                                      </p:cBhvr>
                                      <p:tavLst>
                                        <p:tav tm="0">
                                          <p:val>
                                            <p:strVal val="#ppt_x"/>
                                          </p:val>
                                        </p:tav>
                                        <p:tav tm="100000">
                                          <p:val>
                                            <p:strVal val="#ppt_x"/>
                                          </p:val>
                                        </p:tav>
                                      </p:tavLst>
                                    </p:anim>
                                    <p:anim calcmode="lin" valueType="num">
                                      <p:cBhvr>
                                        <p:cTn id="52"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build="allAtOnce"/>
      <p:bldP spid="6" grpId="0"/>
      <p:bldP spid="2" grpId="0" animBg="1"/>
      <p:bldP spid="8" grpId="0" build="allAtOnce"/>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6" y="1624084"/>
            <a:ext cx="3472872" cy="4137585"/>
          </a:xfrm>
          <a:prstGeom prst="rect">
            <a:avLst/>
          </a:prstGeom>
        </p:spPr>
      </p:pic>
      <p:sp>
        <p:nvSpPr>
          <p:cNvPr id="9" name="Title 1"/>
          <p:cNvSpPr>
            <a:spLocks noGrp="1"/>
          </p:cNvSpPr>
          <p:nvPr>
            <p:ph type="title"/>
          </p:nvPr>
        </p:nvSpPr>
        <p:spPr>
          <a:xfrm>
            <a:off x="2151797" y="450376"/>
            <a:ext cx="9693332" cy="744843"/>
          </a:xfrm>
        </p:spPr>
        <p:txBody>
          <a:bodyPr>
            <a:noAutofit/>
          </a:bodyPr>
          <a:lstStyle/>
          <a:p>
            <a:pPr lvl="0" indent="107950" algn="justLow" rtl="1">
              <a:lnSpc>
                <a:spcPct val="115000"/>
              </a:lnSpc>
              <a:spcBef>
                <a:spcPct val="30000"/>
              </a:spcBef>
            </a:pPr>
            <a:r>
              <a:rPr lang="fa-IR"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a:ea typeface="Calibri"/>
                <a:cs typeface="B Zar"/>
              </a:rPr>
              <a:t>چگونگی تحلیل بحران کرونا از منظر آموزه‌های قرآنی</a:t>
            </a:r>
          </a:p>
        </p:txBody>
      </p:sp>
      <p:sp>
        <p:nvSpPr>
          <p:cNvPr id="10" name="Content Placeholder 2"/>
          <p:cNvSpPr>
            <a:spLocks noGrp="1"/>
          </p:cNvSpPr>
          <p:nvPr>
            <p:ph idx="1"/>
          </p:nvPr>
        </p:nvSpPr>
        <p:spPr>
          <a:xfrm>
            <a:off x="6632811" y="1565188"/>
            <a:ext cx="5322627" cy="686693"/>
          </a:xfrm>
        </p:spPr>
        <p:txBody>
          <a:bodyPr>
            <a:noAutofit/>
          </a:bodyPr>
          <a:lstStyle/>
          <a:p>
            <a:pPr indent="107950" algn="justLow" rtl="1">
              <a:lnSpc>
                <a:spcPct val="115000"/>
              </a:lnSpc>
              <a:spcAft>
                <a:spcPts val="0"/>
              </a:spcAft>
            </a:pPr>
            <a:r>
              <a:rPr lang="fa-IR" sz="3200" b="1" dirty="0">
                <a:ln>
                  <a:solidFill>
                    <a:srgbClr val="002060"/>
                  </a:solidFill>
                </a:ln>
                <a:solidFill>
                  <a:schemeClr val="accent1">
                    <a:lumMod val="50000"/>
                  </a:schemeClr>
                </a:solidFill>
                <a:latin typeface="Calibri"/>
                <a:ea typeface="Calibri"/>
                <a:cs typeface="B Zar"/>
              </a:rPr>
              <a:t>عبرت‌های کرونا برای بشریت </a:t>
            </a:r>
            <a:endParaRPr lang="fa-IR" sz="3200" b="1" dirty="0" smtClean="0">
              <a:ln>
                <a:solidFill>
                  <a:srgbClr val="002060"/>
                </a:solidFill>
              </a:ln>
              <a:solidFill>
                <a:schemeClr val="accent1">
                  <a:lumMod val="50000"/>
                </a:schemeClr>
              </a:solidFill>
              <a:latin typeface="Calibri"/>
              <a:ea typeface="Calibri"/>
              <a:cs typeface="B Zar"/>
            </a:endParaRPr>
          </a:p>
        </p:txBody>
      </p:sp>
      <p:sp>
        <p:nvSpPr>
          <p:cNvPr id="5" name="Content Placeholder 2"/>
          <p:cNvSpPr txBox="1">
            <a:spLocks/>
          </p:cNvSpPr>
          <p:nvPr/>
        </p:nvSpPr>
        <p:spPr>
          <a:xfrm>
            <a:off x="3712208" y="2565782"/>
            <a:ext cx="7124122" cy="504965"/>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400" dirty="0" smtClean="0">
                <a:ln>
                  <a:solidFill>
                    <a:srgbClr val="DD462F"/>
                  </a:solidFill>
                </a:ln>
                <a:solidFill>
                  <a:srgbClr val="DD482F"/>
                </a:solidFill>
                <a:latin typeface="Calibri"/>
                <a:ea typeface="Calibri"/>
                <a:cs typeface="B Zar"/>
              </a:rPr>
              <a:t>هشدار </a:t>
            </a:r>
            <a:r>
              <a:rPr lang="fa-IR" sz="2400" dirty="0">
                <a:ln>
                  <a:solidFill>
                    <a:srgbClr val="DD462F"/>
                  </a:solidFill>
                </a:ln>
                <a:solidFill>
                  <a:srgbClr val="DD482F"/>
                </a:solidFill>
                <a:latin typeface="Calibri"/>
                <a:ea typeface="Calibri"/>
                <a:cs typeface="B Zar"/>
              </a:rPr>
              <a:t>برای جلوگیری از سوء استفاده بشر از پیشرفت‌ها و دستاوردهای علمی </a:t>
            </a:r>
            <a:endParaRPr lang="fa-IR" sz="1400" dirty="0">
              <a:ln>
                <a:solidFill>
                  <a:srgbClr val="002060"/>
                </a:solidFill>
              </a:ln>
              <a:solidFill>
                <a:srgbClr val="DD482F"/>
              </a:solidFill>
              <a:latin typeface="Calibri"/>
              <a:ea typeface="Calibri"/>
              <a:cs typeface="B Zar"/>
            </a:endParaRPr>
          </a:p>
        </p:txBody>
      </p:sp>
      <p:sp>
        <p:nvSpPr>
          <p:cNvPr id="6" name="Content Placeholder 2"/>
          <p:cNvSpPr txBox="1">
            <a:spLocks/>
          </p:cNvSpPr>
          <p:nvPr/>
        </p:nvSpPr>
        <p:spPr>
          <a:xfrm>
            <a:off x="2934270" y="3261806"/>
            <a:ext cx="8898328" cy="184244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Aft>
                <a:spcPts val="0"/>
              </a:spcAft>
            </a:pPr>
            <a:r>
              <a:rPr lang="fa-IR" sz="2400" dirty="0">
                <a:ln>
                  <a:solidFill>
                    <a:srgbClr val="002060"/>
                  </a:solidFill>
                </a:ln>
                <a:solidFill>
                  <a:srgbClr val="DD482F"/>
                </a:solidFill>
                <a:latin typeface="Calibri"/>
                <a:ea typeface="Calibri"/>
                <a:cs typeface="B Zar"/>
              </a:rPr>
              <a:t>«وَلَوْ يَرَى الَّذِينَ ظَلَمُوا إِذْ يَرَوْنَ الْعَذَابَ أَنَّ الْقُوَّةَ لِلَّهِ جَمِيعًا وَأَنَّ اللَّهَ شَدِيدُ الْعَذَابِ؛ </a:t>
            </a:r>
            <a:endParaRPr lang="fa-IR" sz="2400" dirty="0" smtClean="0">
              <a:ln>
                <a:solidFill>
                  <a:srgbClr val="002060"/>
                </a:solidFill>
              </a:ln>
              <a:solidFill>
                <a:srgbClr val="DD482F"/>
              </a:solidFill>
              <a:latin typeface="Calibri"/>
              <a:ea typeface="Calibri"/>
              <a:cs typeface="B Zar"/>
            </a:endParaRPr>
          </a:p>
          <a:p>
            <a:pPr algn="ctr" rtl="1">
              <a:lnSpc>
                <a:spcPct val="115000"/>
              </a:lnSpc>
              <a:spcAft>
                <a:spcPts val="0"/>
              </a:spcAft>
            </a:pPr>
            <a:r>
              <a:rPr lang="fa-IR" sz="2400" dirty="0">
                <a:ln>
                  <a:solidFill>
                    <a:srgbClr val="DD462F"/>
                  </a:solidFill>
                </a:ln>
                <a:solidFill>
                  <a:srgbClr val="DD482F"/>
                </a:solidFill>
                <a:latin typeface="Calibri"/>
                <a:ea typeface="Calibri"/>
                <a:cs typeface="B Zar"/>
              </a:rPr>
              <a:t>كسانى كه ستم کرده‌اند اگر مى‏‌دانستند هنگامى كه عذاب را مشاهده كنند تمام نيرو[ها] از آن خداست و خدا سخت‏ كيفر </a:t>
            </a:r>
            <a:r>
              <a:rPr lang="fa-IR" sz="2400" dirty="0" smtClean="0">
                <a:ln>
                  <a:solidFill>
                    <a:srgbClr val="DD462F"/>
                  </a:solidFill>
                </a:ln>
                <a:solidFill>
                  <a:srgbClr val="DD482F"/>
                </a:solidFill>
                <a:latin typeface="Calibri"/>
                <a:ea typeface="Calibri"/>
                <a:cs typeface="B Zar"/>
              </a:rPr>
              <a:t>است. </a:t>
            </a:r>
          </a:p>
          <a:p>
            <a:pPr rtl="1">
              <a:lnSpc>
                <a:spcPct val="115000"/>
              </a:lnSpc>
              <a:spcAft>
                <a:spcPts val="0"/>
              </a:spcAft>
            </a:pPr>
            <a:r>
              <a:rPr lang="fa-IR" sz="1400" dirty="0">
                <a:ln>
                  <a:solidFill>
                    <a:srgbClr val="002060"/>
                  </a:solidFill>
                </a:ln>
                <a:solidFill>
                  <a:srgbClr val="DD482F"/>
                </a:solidFill>
                <a:latin typeface="Calibri"/>
                <a:ea typeface="Calibri"/>
                <a:cs typeface="B Zar"/>
              </a:rPr>
              <a:t>(سوریه بقره، آیه 65)</a:t>
            </a:r>
          </a:p>
        </p:txBody>
      </p:sp>
      <p:sp>
        <p:nvSpPr>
          <p:cNvPr id="2" name="8-Point Star 1"/>
          <p:cNvSpPr/>
          <p:nvPr/>
        </p:nvSpPr>
        <p:spPr>
          <a:xfrm>
            <a:off x="10918207" y="2429299"/>
            <a:ext cx="791558" cy="791570"/>
          </a:xfrm>
          <a:prstGeom prst="star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hemeClr val="accent5"/>
          </a:lnRef>
          <a:fillRef idx="3">
            <a:schemeClr val="accent5"/>
          </a:fillRef>
          <a:effectRef idx="3">
            <a:schemeClr val="accent5"/>
          </a:effectRef>
          <a:fontRef idx="minor">
            <a:schemeClr val="lt1"/>
          </a:fontRef>
        </p:style>
        <p:txBody>
          <a:bodyPr rtlCol="0" anchor="ctr"/>
          <a:lstStyle/>
          <a:p>
            <a:pPr algn="ctr" rtl="1"/>
            <a:r>
              <a:rPr lang="fa-IR" sz="2800" b="1" dirty="0" smtClean="0">
                <a:cs typeface="B Titr" pitchFamily="2" charset="-78"/>
              </a:rPr>
              <a:t>6</a:t>
            </a:r>
            <a:endParaRPr lang="en-US" sz="2800" b="1" dirty="0">
              <a:cs typeface="B Titr" pitchFamily="2" charset="-78"/>
            </a:endParaRPr>
          </a:p>
        </p:txBody>
      </p:sp>
      <p:sp>
        <p:nvSpPr>
          <p:cNvPr id="8" name="Content Placeholder 2"/>
          <p:cNvSpPr txBox="1">
            <a:spLocks/>
          </p:cNvSpPr>
          <p:nvPr/>
        </p:nvSpPr>
        <p:spPr>
          <a:xfrm>
            <a:off x="6640771" y="5106583"/>
            <a:ext cx="4552668" cy="48900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Bef>
                <a:spcPts val="0"/>
              </a:spcBef>
              <a:spcAft>
                <a:spcPts val="0"/>
              </a:spcAft>
            </a:pPr>
            <a:r>
              <a:rPr lang="fa-IR" sz="2400" dirty="0">
                <a:ln>
                  <a:solidFill>
                    <a:srgbClr val="DD462F"/>
                  </a:solidFill>
                </a:ln>
                <a:solidFill>
                  <a:srgbClr val="DD482F"/>
                </a:solidFill>
                <a:latin typeface="Calibri"/>
                <a:ea typeface="Calibri"/>
                <a:cs typeface="B Zar"/>
              </a:rPr>
              <a:t>جلوگیری از زیاده‌خواهی های انسان معاصر</a:t>
            </a:r>
            <a:endParaRPr lang="fa-IR" sz="1400" dirty="0">
              <a:ln>
                <a:solidFill>
                  <a:srgbClr val="002060"/>
                </a:solidFill>
              </a:ln>
              <a:solidFill>
                <a:srgbClr val="DD482F"/>
              </a:solidFill>
              <a:latin typeface="Calibri"/>
              <a:ea typeface="Calibri"/>
              <a:cs typeface="B Zar"/>
            </a:endParaRPr>
          </a:p>
        </p:txBody>
      </p:sp>
      <p:sp>
        <p:nvSpPr>
          <p:cNvPr id="11" name="Content Placeholder 2"/>
          <p:cNvSpPr txBox="1">
            <a:spLocks/>
          </p:cNvSpPr>
          <p:nvPr/>
        </p:nvSpPr>
        <p:spPr>
          <a:xfrm>
            <a:off x="914400" y="5543294"/>
            <a:ext cx="10934118" cy="184244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ct val="30000"/>
              </a:spcBef>
              <a:spcAft>
                <a:spcPts val="1200"/>
              </a:spcAft>
              <a:buFont typeface="Arial" panose="020B0604020202020204" pitchFamily="34" charset="0"/>
              <a:buNone/>
              <a:defRPr sz="1600" kern="1200">
                <a:solidFill>
                  <a:schemeClr val="bg1">
                    <a:lumMod val="50000"/>
                  </a:schemeClr>
                </a:solidFill>
                <a:latin typeface="+mn-lt"/>
                <a:ea typeface="+mn-ea"/>
                <a:cs typeface="+mn-cs"/>
              </a:defRPr>
            </a:lvl1pPr>
            <a:lvl2pPr marL="685800" indent="-228600" algn="l" defTabSz="914400" rtl="0" eaLnBrk="1" latinLnBrk="0" hangingPunct="1">
              <a:lnSpc>
                <a:spcPct val="150000"/>
              </a:lnSpc>
              <a:spcBef>
                <a:spcPct val="30000"/>
              </a:spcBef>
              <a:spcAft>
                <a:spcPts val="1200"/>
              </a:spcAft>
              <a:buFont typeface="Arial" panose="020B0604020202020204" pitchFamily="34" charset="0"/>
              <a:buChar char="•"/>
              <a:defRPr sz="1400" kern="1200">
                <a:solidFill>
                  <a:schemeClr val="bg1">
                    <a:lumMod val="50000"/>
                  </a:schemeClr>
                </a:solidFill>
                <a:latin typeface="+mn-lt"/>
                <a:ea typeface="+mn-ea"/>
                <a:cs typeface="+mn-cs"/>
              </a:defRPr>
            </a:lvl2pPr>
            <a:lvl3pPr marL="1143000" indent="-228600" algn="l" defTabSz="914400" rtl="0" eaLnBrk="1" latinLnBrk="0" hangingPunct="1">
              <a:lnSpc>
                <a:spcPct val="150000"/>
              </a:lnSpc>
              <a:spcBef>
                <a:spcPct val="30000"/>
              </a:spcBef>
              <a:spcAft>
                <a:spcPts val="1200"/>
              </a:spcAft>
              <a:buFont typeface="Arial" panose="020B0604020202020204" pitchFamily="34" charset="0"/>
              <a:buChar char="•"/>
              <a:defRPr sz="1200" kern="1200">
                <a:solidFill>
                  <a:schemeClr val="bg1">
                    <a:lumMod val="50000"/>
                  </a:schemeClr>
                </a:solidFill>
                <a:latin typeface="+mn-lt"/>
                <a:ea typeface="+mn-ea"/>
                <a:cs typeface="+mn-cs"/>
              </a:defRPr>
            </a:lvl3pPr>
            <a:lvl4pPr marL="16002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4pPr>
            <a:lvl5pPr marL="2057400" indent="-228600" algn="l" defTabSz="914400" rtl="0" eaLnBrk="1" latinLnBrk="0" hangingPunct="1">
              <a:lnSpc>
                <a:spcPct val="150000"/>
              </a:lnSpc>
              <a:spcBef>
                <a:spcPct val="30000"/>
              </a:spcBef>
              <a:spcAft>
                <a:spcPts val="1200"/>
              </a:spcAft>
              <a:buFont typeface="Arial" panose="020B0604020202020204" pitchFamily="34" charset="0"/>
              <a:buChar char="•"/>
              <a:defRPr sz="11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algn="ctr" rtl="1">
              <a:lnSpc>
                <a:spcPct val="115000"/>
              </a:lnSpc>
              <a:spcAft>
                <a:spcPts val="0"/>
              </a:spcAft>
            </a:pPr>
            <a:r>
              <a:rPr lang="fa-IR" sz="2400" dirty="0">
                <a:ln>
                  <a:solidFill>
                    <a:srgbClr val="002060"/>
                  </a:solidFill>
                </a:ln>
                <a:solidFill>
                  <a:srgbClr val="DD482F"/>
                </a:solidFill>
                <a:latin typeface="Calibri"/>
                <a:ea typeface="Calibri"/>
                <a:cs typeface="B Zar"/>
              </a:rPr>
              <a:t>« أَلْهَاكُمُ التَّكَاثُرُ(1) حَتَّى زُرْتُمُ الْمَقَابِرَ(2</a:t>
            </a:r>
            <a:r>
              <a:rPr lang="fa-IR" sz="2400" dirty="0" smtClean="0">
                <a:ln>
                  <a:solidFill>
                    <a:srgbClr val="002060"/>
                  </a:solidFill>
                </a:ln>
                <a:solidFill>
                  <a:srgbClr val="DD482F"/>
                </a:solidFill>
                <a:latin typeface="Calibri"/>
                <a:ea typeface="Calibri"/>
                <a:cs typeface="B Zar"/>
              </a:rPr>
              <a:t>)؛</a:t>
            </a:r>
          </a:p>
          <a:p>
            <a:pPr algn="ctr" rtl="1">
              <a:lnSpc>
                <a:spcPct val="115000"/>
              </a:lnSpc>
              <a:spcAft>
                <a:spcPts val="0"/>
              </a:spcAft>
            </a:pPr>
            <a:r>
              <a:rPr lang="fa-IR" sz="2400" dirty="0" smtClean="0">
                <a:ln>
                  <a:solidFill>
                    <a:srgbClr val="DD462F"/>
                  </a:solidFill>
                </a:ln>
                <a:solidFill>
                  <a:srgbClr val="DD482F"/>
                </a:solidFill>
                <a:latin typeface="Calibri"/>
                <a:ea typeface="Calibri"/>
                <a:cs typeface="B Zar"/>
              </a:rPr>
              <a:t>تفاخر </a:t>
            </a:r>
            <a:r>
              <a:rPr lang="fa-IR" sz="2400" dirty="0">
                <a:ln>
                  <a:solidFill>
                    <a:srgbClr val="DD462F"/>
                  </a:solidFill>
                </a:ln>
                <a:solidFill>
                  <a:srgbClr val="DD482F"/>
                </a:solidFill>
                <a:latin typeface="Calibri"/>
                <a:ea typeface="Calibri"/>
                <a:cs typeface="B Zar"/>
              </a:rPr>
              <a:t>به بيشتر داشتن، شما را غافل داشت، تا كارتان [و پايتان] به گورستان </a:t>
            </a:r>
            <a:r>
              <a:rPr lang="fa-IR" sz="2400" dirty="0" smtClean="0">
                <a:ln>
                  <a:solidFill>
                    <a:srgbClr val="DD462F"/>
                  </a:solidFill>
                </a:ln>
                <a:solidFill>
                  <a:srgbClr val="DD482F"/>
                </a:solidFill>
                <a:latin typeface="Calibri"/>
                <a:ea typeface="Calibri"/>
                <a:cs typeface="B Zar"/>
              </a:rPr>
              <a:t>رسيد». </a:t>
            </a:r>
            <a:endParaRPr lang="fa-IR" sz="1400" dirty="0">
              <a:ln>
                <a:solidFill>
                  <a:srgbClr val="002060"/>
                </a:solidFill>
              </a:ln>
              <a:solidFill>
                <a:srgbClr val="DD482F"/>
              </a:solidFill>
              <a:latin typeface="Calibri"/>
              <a:ea typeface="Calibri"/>
              <a:cs typeface="B Zar"/>
            </a:endParaRPr>
          </a:p>
        </p:txBody>
      </p:sp>
      <p:sp>
        <p:nvSpPr>
          <p:cNvPr id="12" name="8-Point Star 11"/>
          <p:cNvSpPr/>
          <p:nvPr/>
        </p:nvSpPr>
        <p:spPr>
          <a:xfrm>
            <a:off x="10934127" y="4970099"/>
            <a:ext cx="791558" cy="791570"/>
          </a:xfrm>
          <a:prstGeom prst="star8">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oolSlant"/>
          </a:sp3d>
        </p:spPr>
        <p:style>
          <a:lnRef idx="0">
            <a:schemeClr val="accent5"/>
          </a:lnRef>
          <a:fillRef idx="3">
            <a:schemeClr val="accent5"/>
          </a:fillRef>
          <a:effectRef idx="3">
            <a:schemeClr val="accent5"/>
          </a:effectRef>
          <a:fontRef idx="minor">
            <a:schemeClr val="lt1"/>
          </a:fontRef>
        </p:style>
        <p:txBody>
          <a:bodyPr rtlCol="0" anchor="ctr"/>
          <a:lstStyle/>
          <a:p>
            <a:pPr algn="ctr" rtl="1"/>
            <a:r>
              <a:rPr lang="fa-IR" sz="2800" b="1" dirty="0" smtClean="0">
                <a:cs typeface="B Titr" pitchFamily="2" charset="-78"/>
              </a:rPr>
              <a:t>7</a:t>
            </a:r>
            <a:endParaRPr lang="en-US" sz="2800" b="1" dirty="0">
              <a:cs typeface="B Titr" pitchFamily="2" charset="-78"/>
            </a:endParaRPr>
          </a:p>
        </p:txBody>
      </p:sp>
    </p:spTree>
    <p:extLst>
      <p:ext uri="{BB962C8B-B14F-4D97-AF65-F5344CB8AC3E}">
        <p14:creationId xmlns:p14="http://schemas.microsoft.com/office/powerpoint/2010/main" val="33659844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ppt_x</p:attrName>
                                        </p:attrNameLst>
                                      </p:cBhvr>
                                      <p:tavLst>
                                        <p:tav tm="0">
                                          <p:val>
                                            <p:strVal val="#ppt_x"/>
                                          </p:val>
                                        </p:tav>
                                        <p:tav tm="100000">
                                          <p:val>
                                            <p:strVal val="#ppt_x"/>
                                          </p:val>
                                        </p:tav>
                                      </p:tavLst>
                                    </p:anim>
                                    <p:anim calcmode="lin" valueType="num">
                                      <p:cBhvr>
                                        <p:cTn id="9" dur="2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wipe(right)">
                                      <p:cBhvr>
                                        <p:cTn id="14" dur="2000"/>
                                        <p:tgtEl>
                                          <p:spTgt spid="10">
                                            <p:txEl>
                                              <p:pRg st="0" end="0"/>
                                            </p:txEl>
                                          </p:spTgt>
                                        </p:tgtEl>
                                      </p:cBhvr>
                                    </p:animEffect>
                                  </p:childTnLst>
                                </p:cTn>
                              </p:par>
                            </p:childTnLst>
                          </p:cTn>
                        </p:par>
                        <p:par>
                          <p:cTn id="15" fill="hold">
                            <p:stCondLst>
                              <p:cond delay="2000"/>
                            </p:stCondLst>
                            <p:childTnLst>
                              <p:par>
                                <p:cTn id="16" presetID="6" presetClass="entr" presetSubtype="16"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2000"/>
                                        <p:tgtEl>
                                          <p:spTgt spid="5">
                                            <p:txEl>
                                              <p:pRg st="0" end="0"/>
                                            </p:txEl>
                                          </p:spTgt>
                                        </p:tgtEl>
                                      </p:cBhvr>
                                    </p:animEffect>
                                    <p:anim calcmode="lin" valueType="num">
                                      <p:cBhvr>
                                        <p:cTn id="22"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0"/>
                                        <p:tgtEl>
                                          <p:spTgt spid="6"/>
                                        </p:tgtEl>
                                      </p:cBhvr>
                                    </p:animEffect>
                                    <p:anim calcmode="lin" valueType="num">
                                      <p:cBhvr>
                                        <p:cTn id="28" dur="2000" fill="hold"/>
                                        <p:tgtEl>
                                          <p:spTgt spid="6"/>
                                        </p:tgtEl>
                                        <p:attrNameLst>
                                          <p:attrName>ppt_x</p:attrName>
                                        </p:attrNameLst>
                                      </p:cBhvr>
                                      <p:tavLst>
                                        <p:tav tm="0">
                                          <p:val>
                                            <p:strVal val="#ppt_x"/>
                                          </p:val>
                                        </p:tav>
                                        <p:tav tm="100000">
                                          <p:val>
                                            <p:strVal val="#ppt_x"/>
                                          </p:val>
                                        </p:tav>
                                      </p:tavLst>
                                    </p:anim>
                                    <p:anim calcmode="lin" valueType="num">
                                      <p:cBhvr>
                                        <p:cTn id="29"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Effect transition="in" filter="fade">
                                      <p:cBhvr>
                                        <p:cTn id="37" dur="2000"/>
                                        <p:tgtEl>
                                          <p:spTgt spid="8">
                                            <p:txEl>
                                              <p:pRg st="0" end="0"/>
                                            </p:txEl>
                                          </p:spTgt>
                                        </p:tgtEl>
                                      </p:cBhvr>
                                    </p:animEffect>
                                    <p:anim calcmode="lin" valueType="num">
                                      <p:cBhvr>
                                        <p:cTn id="38"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9" dur="2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ppt_x</p:attrName>
                                        </p:attrNameLst>
                                      </p:cBhvr>
                                      <p:tavLst>
                                        <p:tav tm="0">
                                          <p:val>
                                            <p:strVal val="#ppt_x"/>
                                          </p:val>
                                        </p:tav>
                                        <p:tav tm="100000">
                                          <p:val>
                                            <p:strVal val="#ppt_x"/>
                                          </p:val>
                                        </p:tav>
                                      </p:tavLst>
                                    </p:anim>
                                    <p:anim calcmode="lin" valueType="num">
                                      <p:cBhvr>
                                        <p:cTn id="45" dur="2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build="p"/>
      <p:bldP spid="5" grpId="0" build="allAtOnce"/>
      <p:bldP spid="6" grpId="0"/>
      <p:bldP spid="2" grpId="0" animBg="1"/>
      <p:bldP spid="8" grpId="0" build="allAtOnce"/>
      <p:bldP spid="11" grpId="0"/>
      <p:bldP spid="12" grpId="0" animBg="1"/>
    </p:bldLst>
  </p:timing>
</p:sld>
</file>

<file path=ppt/theme/theme1.xml><?xml version="1.0" encoding="utf-8"?>
<a:theme xmlns:a="http://schemas.openxmlformats.org/drawingml/2006/main" name="WelcomeDo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5">
      <a:majorFont>
        <a:latin typeface="Segoe UI Light"/>
        <a:ea typeface=""/>
        <a:cs typeface=""/>
      </a:majorFont>
      <a:minorFont>
        <a:latin typeface="Segoe UI"/>
        <a:ea typeface=""/>
        <a:cs typeface="Entezar     &l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BC4796A-9872-4AA6-868A-E1A52DAE5C9B}" vid="{226865FD-68E7-4897-9C2B-9A00B6BC8CA0}"/>
    </a:ext>
  </a:extLst>
</a:theme>
</file>

<file path=ppt/theme/theme2.xml><?xml version="1.0" encoding="utf-8"?>
<a:theme xmlns:a="http://schemas.openxmlformats.org/drawingml/2006/main" name="Toranj_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A4849AD-65CA-4CDD-87B0-7F56EA6DF7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1722</Words>
  <Application>Microsoft Office PowerPoint</Application>
  <PresentationFormat>Widescreen</PresentationFormat>
  <Paragraphs>127</Paragraphs>
  <Slides>18</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18</vt:i4>
      </vt:variant>
    </vt:vector>
  </HeadingPairs>
  <TitlesOfParts>
    <vt:vector size="33" baseType="lpstr">
      <vt:lpstr>110_Besmellah_1(MRT)</vt:lpstr>
      <vt:lpstr>A  Mitra_1 (MRT)</vt:lpstr>
      <vt:lpstr>Arial</vt:lpstr>
      <vt:lpstr>B Nazanin</vt:lpstr>
      <vt:lpstr>B Titr</vt:lpstr>
      <vt:lpstr>B Yekan</vt:lpstr>
      <vt:lpstr>B Zar</vt:lpstr>
      <vt:lpstr>Calibri</vt:lpstr>
      <vt:lpstr>Entezar     &lt;---------</vt:lpstr>
      <vt:lpstr>Segoe UI</vt:lpstr>
      <vt:lpstr>Segoe UI Light</vt:lpstr>
      <vt:lpstr>Times New Roman</vt:lpstr>
      <vt:lpstr>Wingdings</vt:lpstr>
      <vt:lpstr>WelcomeDoc</vt:lpstr>
      <vt:lpstr>Toranj_1</vt:lpstr>
      <vt:lpstr>PowerPoint Presentation</vt:lpstr>
      <vt:lpstr>مقدمه</vt:lpstr>
      <vt:lpstr>چگونگی تحلیل بحران کرونا از منظر آموزه‌های قرآنی</vt:lpstr>
      <vt:lpstr>چگونگی تحلیل بحران کرونا از منظر آموزه‌های قرآنی</vt:lpstr>
      <vt:lpstr>چگونگی تحلیل بحران کرونا از منظر آموزه‌های قرآنی</vt:lpstr>
      <vt:lpstr>چگونگی تحلیل بحران کرونا از منظر آموزه‌های قرآنی</vt:lpstr>
      <vt:lpstr>چگونگی تحلیل بحران کرونا از منظر آموزه‌های قرآنی</vt:lpstr>
      <vt:lpstr>چگونگی تحلیل بحران کرونا از منظر آموزه‌های قرآنی</vt:lpstr>
      <vt:lpstr>چگونگی تحلیل بحران کرونا از منظر آموزه‌های قرآنی</vt:lpstr>
      <vt:lpstr>فراتحلیلی بر نگرش غربی ها به جهان پساکرونا </vt:lpstr>
      <vt:lpstr>فراتحلیلی بر نگرش غربی ها به جهان پساکرونا </vt:lpstr>
      <vt:lpstr>فراتحلیلی بر نگرش غربی ها به جهان پساکرونا </vt:lpstr>
      <vt:lpstr>فراتحلیلی بر نگرش غربی ها به جهان پساکرونا </vt:lpstr>
      <vt:lpstr>فراتحلیلی بر نگرش غربی ها به جهان پساکرونا </vt:lpstr>
      <vt:lpstr>فراتحلیلی بر نگرش غربی ها به جهان پساکرونا </vt:lpstr>
      <vt:lpstr>شاخصه‌های محتمل نظم جهانی پساکرونا</vt:lpstr>
      <vt:lpstr>سخن پایانی</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2012-12-09T22:57:45Z</dcterms:created>
  <dcterms:modified xsi:type="dcterms:W3CDTF">2020-05-14T05:33:18Z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TC029239449991</vt:lpwstr>
  </property>
</Properties>
</file>