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90" r:id="rId3"/>
    <p:sldId id="264" r:id="rId4"/>
    <p:sldId id="266" r:id="rId5"/>
    <p:sldId id="334" r:id="rId6"/>
    <p:sldId id="335" r:id="rId7"/>
    <p:sldId id="336" r:id="rId8"/>
    <p:sldId id="278" r:id="rId9"/>
  </p:sldIdLst>
  <p:sldSz cx="9144000" cy="6858000" type="screen4x3"/>
  <p:notesSz cx="6858000" cy="9144000"/>
  <p:embeddedFontLst>
    <p:embeddedFont>
      <p:font typeface="B Titr" panose="00000700000000000000" pitchFamily="2" charset="-78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 Zar" panose="00000400000000000000" pitchFamily="2" charset="-7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ه" id="{05E5A77A-C3B6-4D9A-8FA3-96A1FBCF5770}">
          <p14:sldIdLst>
            <p14:sldId id="262"/>
            <p14:sldId id="290"/>
            <p14:sldId id="264"/>
          </p14:sldIdLst>
        </p14:section>
        <p14:section name="اعمال مشترک" id="{A605FB78-3097-481A-963F-60090A4EC61E}">
          <p14:sldIdLst>
            <p14:sldId id="266"/>
            <p14:sldId id="334"/>
            <p14:sldId id="335"/>
            <p14:sldId id="336"/>
          </p14:sldIdLst>
        </p14:section>
        <p14:section name="التماس دعا" id="{839AB67A-F745-425D-93C4-F1547C5458D6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14" autoAdjust="0"/>
    <p:restoredTop sz="94660"/>
  </p:normalViewPr>
  <p:slideViewPr>
    <p:cSldViewPr>
      <p:cViewPr varScale="1">
        <p:scale>
          <a:sx n="102" d="100"/>
          <a:sy n="102" d="100"/>
        </p:scale>
        <p:origin x="1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9D7E-ABF1-4B04-8656-811FD4B0FA7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AE51-0251-4112-999C-5AED26573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0">
        <p:fade/>
      </p:transition>
    </mc:Choice>
    <mc:Fallback xmlns="">
      <p:transition spd="med" advTm="30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9D7E-ABF1-4B04-8656-811FD4B0FA7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AE51-0251-4112-999C-5AED26573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0">
        <p:fade/>
      </p:transition>
    </mc:Choice>
    <mc:Fallback xmlns="">
      <p:transition spd="med" advTm="30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9D7E-ABF1-4B04-8656-811FD4B0FA7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AE51-0251-4112-999C-5AED26573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0">
        <p:fade/>
      </p:transition>
    </mc:Choice>
    <mc:Fallback xmlns="">
      <p:transition spd="med" advTm="30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9D7E-ABF1-4B04-8656-811FD4B0FA7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AE51-0251-4112-999C-5AED26573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0">
        <p:fade/>
      </p:transition>
    </mc:Choice>
    <mc:Fallback xmlns="">
      <p:transition spd="med" advTm="30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9D7E-ABF1-4B04-8656-811FD4B0FA7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AE51-0251-4112-999C-5AED26573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0">
        <p:fade/>
      </p:transition>
    </mc:Choice>
    <mc:Fallback xmlns="">
      <p:transition spd="med" advTm="30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9D7E-ABF1-4B04-8656-811FD4B0FA7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AE51-0251-4112-999C-5AED26573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300000">
        <p:fade/>
      </p:transition>
    </mc:Choice>
    <mc:Fallback xmlns="">
      <p:transition spd="med" advTm="300000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3795117"/>
            <a:ext cx="7560840" cy="1362075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cs typeface="B Titr" pitchFamily="2" charset="-78"/>
              </a:rPr>
              <a:t>بسم الله الرحمن الرحیم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682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804" y="3714752"/>
            <a:ext cx="8715404" cy="1643073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تبیین جهش تولید</a:t>
            </a:r>
            <a:r>
              <a:rPr lang="fa-IR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/>
            </a:r>
            <a:br>
              <a:rPr lang="fa-IR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</a:br>
            <a:r>
              <a:rPr lang="fa-IR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(بررسی اهمیت کار، ابتکار و تولید با توجه به آموزه­های قرآنی</a:t>
            </a:r>
            <a:r>
              <a:rPr lang="en-US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</a:t>
            </a:r>
            <a:r>
              <a:rPr lang="fa-IR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 علم اقتصاد)</a:t>
            </a:r>
          </a:p>
        </p:txBody>
      </p:sp>
    </p:spTree>
    <p:extLst>
      <p:ext uri="{BB962C8B-B14F-4D97-AF65-F5344CB8AC3E}">
        <p14:creationId xmlns:p14="http://schemas.microsoft.com/office/powerpoint/2010/main" val="13330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 txBox="1">
            <a:spLocks/>
          </p:cNvSpPr>
          <p:nvPr/>
        </p:nvSpPr>
        <p:spPr>
          <a:xfrm>
            <a:off x="857224" y="410609"/>
            <a:ext cx="7956978" cy="64473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مقدمه</a:t>
            </a:r>
          </a:p>
          <a:p>
            <a:pPr marL="0" indent="0" algn="justLow">
              <a:lnSpc>
                <a:spcPct val="150000"/>
              </a:lnSpc>
              <a:buNone/>
            </a:pPr>
            <a:endParaRPr lang="fa-IR" sz="16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200" dirty="0" smtClean="0">
                <a:solidFill>
                  <a:srgbClr val="002060"/>
                </a:solidFill>
                <a:cs typeface="B Titr" pitchFamily="2" charset="-78"/>
              </a:rPr>
              <a:t>سال 1399 در حالی از سوی رهبر معظم انقلاب به «جهش تولید» نام‌گذاری شد که هم حیات تولید در سال های گذشته، مسیر دشواری را پیموده و هم اقتصاد و مسائل معیشتی در کشور، هنوز در صدر اولویت‌ها و مسائل مهم کشور قرار دارد. براین اساس، ایشان در سال جدید بر موضوع جهش تولید، به عنوان راهبرد و در عین حال، مجموعه شیوه‌هایی برای حل مسائل اقتصادی کشور تأکید دارند. به عبارت دیگر، همانگونه که رهبری معظم انقلاب نیز در مناسبت‌های مختلف تأکید داشته‌اند، تولید بخش ابتدایی و در عین حال، مهمترین بخش از یک زنجیره‌ی راهبردیِ مهم است که می‌تواند به حل جدی مشکلات اقتصادی – اجتماعی کشور کمک کند. </a:t>
            </a:r>
          </a:p>
        </p:txBody>
      </p:sp>
      <p:sp>
        <p:nvSpPr>
          <p:cNvPr id="3" name="Title 3" hidden="1"/>
          <p:cNvSpPr txBox="1">
            <a:spLocks/>
          </p:cNvSpPr>
          <p:nvPr/>
        </p:nvSpPr>
        <p:spPr>
          <a:xfrm>
            <a:off x="851497" y="548680"/>
            <a:ext cx="756084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6600" dirty="0" smtClean="0">
                <a:cs typeface="B Titr" pitchFamily="2" charset="-78"/>
              </a:rPr>
              <a:t>اقسام اعمال شب قدر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47573674"/>
      </p:ext>
    </p:extLst>
  </p:cSld>
  <p:clrMapOvr>
    <a:masterClrMapping/>
  </p:clrMapOvr>
  <p:transition spd="slow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"/>
          <p:cNvSpPr txBox="1">
            <a:spLocks/>
          </p:cNvSpPr>
          <p:nvPr/>
        </p:nvSpPr>
        <p:spPr>
          <a:xfrm>
            <a:off x="0" y="142852"/>
            <a:ext cx="91440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1. کار و تولید در قرآن و روایات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357290" y="1500174"/>
            <a:ext cx="66437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a-IR" sz="3200" b="1" i="0" u="none" strike="noStrike" normalizeH="0" baseline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B Zar" pitchFamily="2" charset="-78"/>
              </a:rPr>
              <a:t>کار سودمند</a:t>
            </a: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B Zar" pitchFamily="2" charset="-78"/>
              </a:rPr>
              <a:t>کار متداوم 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B Zar" pitchFamily="2" charset="-78"/>
            </a:endParaRPr>
          </a:p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B Zar" pitchFamily="2" charset="-78"/>
              </a:rPr>
              <a:t>قبول کار پرزحمت و رنج</a:t>
            </a: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قبول کار و مسئولیت در حد توان</a:t>
            </a:r>
            <a:endParaRPr lang="en-US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استحباب کشاورزی و تجارت</a:t>
            </a:r>
            <a:endParaRPr kumimoji="0" lang="fa-IR" sz="3200" b="1" i="0" u="none" strike="noStrike" normalizeH="0" baseline="0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4812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"/>
          <p:cNvSpPr txBox="1">
            <a:spLocks/>
          </p:cNvSpPr>
          <p:nvPr/>
        </p:nvSpPr>
        <p:spPr>
          <a:xfrm>
            <a:off x="0" y="-24"/>
            <a:ext cx="91440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2. جهش تولید از دیدگاه مقام معظم رهبری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142984"/>
            <a:ext cx="892971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B Zar" pitchFamily="2" charset="-78"/>
              </a:rPr>
              <a:t>اهمیت جهش تولید</a:t>
            </a:r>
          </a:p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itchFamily="34" charset="0"/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B Zar" pitchFamily="2" charset="-78"/>
              </a:rPr>
              <a:t> نویدبخشی</a:t>
            </a: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8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8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8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OM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الزامات و بایسته‌ها</a:t>
            </a:r>
            <a:endParaRPr lang="en-US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286380" y="857232"/>
            <a:ext cx="500066" cy="1500198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06" y="857232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جهش تولید؛ لازمه قوی شدن و خنثی‌کننده توطئه‌های دشمن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06" y="1384158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عبادی بودن حمایت از تولید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1884224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حمایت از تولید و کالای ایرانی؛ تضمینی برای آینده‌ی کشور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429388" y="2428868"/>
            <a:ext cx="500066" cy="1500198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4414" y="2428868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اعتماد به تولیدات داخلی؛ نسخه‌ای کارآمد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2955794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امکان‌پذیری عبور از سد تحریم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14" y="3455860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درون‌گرایی راه‌حل مشکلات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500694" y="4000504"/>
            <a:ext cx="500066" cy="2143140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720" y="4000504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بازنگری در واردات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4313116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مبارزه با قاچاق و شبکه‌های مافیایی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670306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کنار گذاشتن برندگرایی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5027496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استمرار ثبات در قوانین 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20" y="5384686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تعصب و احساس مسئولیّت مردمی 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20" y="5741876"/>
            <a:ext cx="542928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تولید کالاهای معتبر بادوام، زیبا و فاخر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8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4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8129" grpId="0" uiExpand="1" build="p"/>
      <p:bldP spid="4" grpId="0" uiExpand="1" build="p" animBg="1"/>
      <p:bldP spid="6" grpId="0" build="p"/>
      <p:bldP spid="8" grpId="0" build="p"/>
      <p:bldP spid="9" grpId="0" build="p" animBg="1"/>
      <p:bldP spid="10" grpId="0" build="p"/>
      <p:bldP spid="11" grpId="0" build="p"/>
      <p:bldP spid="12" grpId="0" build="p"/>
      <p:bldP spid="13" grpId="0" build="p" animBg="1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"/>
          <p:cNvSpPr txBox="1">
            <a:spLocks/>
          </p:cNvSpPr>
          <p:nvPr/>
        </p:nvSpPr>
        <p:spPr>
          <a:xfrm>
            <a:off x="0" y="-71462"/>
            <a:ext cx="91440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3. موانع جهش تولید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817980"/>
            <a:ext cx="892971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B Zar" pitchFamily="2" charset="-78"/>
              </a:rPr>
              <a:t>اقتصاد نفتی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B Zar" pitchFamily="2" charset="-78"/>
              </a:rPr>
              <a:t>اقتصاد دولتی</a:t>
            </a: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OM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جولان رقبای تولید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OM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صعوبت فضای کسب و کار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OM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جهت‌گیری‌های اقتصادی برون‌نگر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OM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یکجانبه‌گرایی غرب‌محور</a:t>
            </a:r>
            <a:endParaRPr lang="en-US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286380" y="2246740"/>
            <a:ext cx="500066" cy="1500198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06" y="2159034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واردات بی‌رویه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6" y="2471646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فساد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6" y="2828836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نظام بانکی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06" y="3186026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قاچاق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8129" grpId="0" uiExpand="1" build="allAtOnce"/>
      <p:bldP spid="13" grpId="0" uiExpand="1" build="p" animBg="1"/>
      <p:bldP spid="14" grpId="0" build="p"/>
      <p:bldP spid="15" grpId="0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"/>
          <p:cNvSpPr txBox="1">
            <a:spLocks/>
          </p:cNvSpPr>
          <p:nvPr/>
        </p:nvSpPr>
        <p:spPr>
          <a:xfrm>
            <a:off x="0" y="-71462"/>
            <a:ext cx="91440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4. میان بُرهای جهش تولید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314" y="1054389"/>
            <a:ext cx="8929718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20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itchFamily="34" charset="0"/>
              <a:cs typeface="B Zar" pitchFamily="2" charset="-78"/>
            </a:endParaRPr>
          </a:p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B Zar" pitchFamily="2" charset="-78"/>
              </a:rPr>
              <a:t>میان برهای داخلی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a-IR" sz="9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OM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امکانات خارجی</a:t>
            </a: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286380" y="857232"/>
            <a:ext cx="500066" cy="2428892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06" y="757134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دارا بودن عوامل و منابع تولید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6" y="1142984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موقعیت ویژه‌ی ژئوپلیتیکی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06" y="1542952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بازار مصرف گسترده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06" y="1971580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مزیت نسبی در تولید برخی کالاها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06" y="2400208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بازار سرمایه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06" y="2828836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استفاده از ظرفیت های دانش بنیان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857884" y="3714752"/>
            <a:ext cx="500066" cy="2428892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2910" y="3571876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نفوذ منطقه‌ای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386" y="4043282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دایره‌ی وسیع فرهنگی و تمدنی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627986"/>
            <a:ext cx="606267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امکان برقراری ارتباط گسترده با کشورهای کمتر توسعه‌یافته</a:t>
            </a:r>
            <a:endParaRPr lang="fa-I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3386" y="5043414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ایرانیان خارج از کشور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3386" y="5543480"/>
            <a:ext cx="5429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B Zar" pitchFamily="2" charset="-78"/>
              </a:rPr>
              <a:t>اقدام برای کاهش وابستگی به دلار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8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8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8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8129" grpId="0" uiExpand="1" build="allAtOnce"/>
      <p:bldP spid="9" grpId="0" build="allAtOnce" animBg="1"/>
      <p:bldP spid="10" grpId="0" build="p"/>
      <p:bldP spid="11" grpId="0" build="p"/>
      <p:bldP spid="12" grpId="0" build="p"/>
      <p:bldP spid="18" grpId="0" build="p"/>
      <p:bldP spid="19" grpId="0" build="p"/>
      <p:bldP spid="20" grpId="0" build="p"/>
      <p:bldP spid="21" grpId="0" build="p" animBg="1"/>
      <p:bldP spid="22" grpId="0" build="p"/>
      <p:bldP spid="23" grpId="0" build="p"/>
      <p:bldP spid="24" grpId="0" build="p"/>
      <p:bldP spid="25" grpId="0" build="p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97552" cy="27363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6600" dirty="0">
                <a:cs typeface="B Titr" pitchFamily="2" charset="-78"/>
              </a:rPr>
              <a:t>التماس دعا</a:t>
            </a:r>
            <a:endParaRPr lang="en-US" sz="6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8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amal Shab Ghadr (Powershow.i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Aamal Shab Ghadr (Powershow.ir)</Template>
  <TotalTime>75</TotalTime>
  <Words>344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 Titr</vt:lpstr>
      <vt:lpstr>Calibri</vt:lpstr>
      <vt:lpstr>Wingdings</vt:lpstr>
      <vt:lpstr>B Zar</vt:lpstr>
      <vt:lpstr>Arial</vt:lpstr>
      <vt:lpstr>Aamal Shab Ghadr (Powershow.ir)</vt:lpstr>
      <vt:lpstr>بسم الله الرحمن الرحیم</vt:lpstr>
      <vt:lpstr>تبیین جهش تولید (بررسی اهمیت کار، ابتکار و تولید با توجه به آموزه­های قرآنی و علم اقتصاد)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التماس دعا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subject>شب قدر</dc:subject>
  <dc:creator>zenelabedeni</dc:creator>
  <cp:lastModifiedBy>Windows User</cp:lastModifiedBy>
  <cp:revision>19</cp:revision>
  <dcterms:created xsi:type="dcterms:W3CDTF">2020-04-22T19:10:05Z</dcterms:created>
  <dcterms:modified xsi:type="dcterms:W3CDTF">2020-04-25T05:39:32Z</dcterms:modified>
</cp:coreProperties>
</file>