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sldIdLst>
    <p:sldId id="256" r:id="rId2"/>
    <p:sldId id="258" r:id="rId3"/>
    <p:sldId id="273" r:id="rId4"/>
    <p:sldId id="257" r:id="rId5"/>
    <p:sldId id="259" r:id="rId6"/>
    <p:sldId id="261" r:id="rId7"/>
    <p:sldId id="264" r:id="rId8"/>
    <p:sldId id="265" r:id="rId9"/>
    <p:sldId id="266" r:id="rId10"/>
    <p:sldId id="267" r:id="rId11"/>
    <p:sldId id="268" r:id="rId12"/>
    <p:sldId id="269" r:id="rId13"/>
    <p:sldId id="270" r:id="rId14"/>
    <p:sldId id="271" r:id="rId15"/>
    <p:sldId id="272" r:id="rId16"/>
    <p:sldId id="275"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82" d="100"/>
          <a:sy n="82" d="100"/>
        </p:scale>
        <p:origin x="56"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4C706A3-FDF9-41AE-964F-BF1CE1C30280}"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07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C706A3-FDF9-41AE-964F-BF1CE1C30280}" type="slidenum">
              <a:rPr lang="en-US" smtClean="0"/>
              <a:t>‹#›</a:t>
            </a:fld>
            <a:endParaRPr lang="en-US" dirty="0"/>
          </a:p>
        </p:txBody>
      </p:sp>
    </p:spTree>
    <p:extLst>
      <p:ext uri="{BB962C8B-B14F-4D97-AF65-F5344CB8AC3E}">
        <p14:creationId xmlns:p14="http://schemas.microsoft.com/office/powerpoint/2010/main" val="407705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706A3-FDF9-41AE-964F-BF1CE1C30280}"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14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706A3-FDF9-41AE-964F-BF1CE1C30280}"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101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706A3-FDF9-41AE-964F-BF1CE1C30280}" type="slidenum">
              <a:rPr lang="en-US" smtClean="0"/>
              <a:t>‹#›</a:t>
            </a:fld>
            <a:endParaRPr lang="en-US" dirty="0"/>
          </a:p>
        </p:txBody>
      </p:sp>
    </p:spTree>
    <p:extLst>
      <p:ext uri="{BB962C8B-B14F-4D97-AF65-F5344CB8AC3E}">
        <p14:creationId xmlns:p14="http://schemas.microsoft.com/office/powerpoint/2010/main" val="158132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706A3-FDF9-41AE-964F-BF1CE1C30280}"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98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706A3-FDF9-41AE-964F-BF1CE1C30280}"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305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706A3-FDF9-41AE-964F-BF1CE1C3028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92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706A3-FDF9-41AE-964F-BF1CE1C30280}"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42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706A3-FDF9-41AE-964F-BF1CE1C30280}" type="slidenum">
              <a:rPr lang="en-US" smtClean="0"/>
              <a:t>‹#›</a:t>
            </a:fld>
            <a:endParaRPr lang="en-US" dirty="0"/>
          </a:p>
        </p:txBody>
      </p:sp>
    </p:spTree>
    <p:extLst>
      <p:ext uri="{BB962C8B-B14F-4D97-AF65-F5344CB8AC3E}">
        <p14:creationId xmlns:p14="http://schemas.microsoft.com/office/powerpoint/2010/main" val="145165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706A3-FDF9-41AE-964F-BF1CE1C30280}"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51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C706A3-FDF9-41AE-964F-BF1CE1C30280}" type="slidenum">
              <a:rPr lang="en-US" smtClean="0"/>
              <a:t>‹#›</a:t>
            </a:fld>
            <a:endParaRPr lang="en-US" dirty="0"/>
          </a:p>
        </p:txBody>
      </p:sp>
    </p:spTree>
    <p:extLst>
      <p:ext uri="{BB962C8B-B14F-4D97-AF65-F5344CB8AC3E}">
        <p14:creationId xmlns:p14="http://schemas.microsoft.com/office/powerpoint/2010/main" val="400661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C706A3-FDF9-41AE-964F-BF1CE1C30280}"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33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C706A3-FDF9-41AE-964F-BF1CE1C3028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34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C706A3-FDF9-41AE-964F-BF1CE1C30280}" type="slidenum">
              <a:rPr lang="en-US" smtClean="0"/>
              <a:t>‹#›</a:t>
            </a:fld>
            <a:endParaRPr lang="en-US" dirty="0"/>
          </a:p>
        </p:txBody>
      </p:sp>
    </p:spTree>
    <p:extLst>
      <p:ext uri="{BB962C8B-B14F-4D97-AF65-F5344CB8AC3E}">
        <p14:creationId xmlns:p14="http://schemas.microsoft.com/office/powerpoint/2010/main" val="403868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C706A3-FDF9-41AE-964F-BF1CE1C30280}"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9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CB021-C2B2-4B8A-A09E-B34F5B20D5B5}"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C706A3-FDF9-41AE-964F-BF1CE1C30280}" type="slidenum">
              <a:rPr lang="en-US" smtClean="0"/>
              <a:t>‹#›</a:t>
            </a:fld>
            <a:endParaRPr lang="en-US" dirty="0"/>
          </a:p>
        </p:txBody>
      </p:sp>
    </p:spTree>
    <p:extLst>
      <p:ext uri="{BB962C8B-B14F-4D97-AF65-F5344CB8AC3E}">
        <p14:creationId xmlns:p14="http://schemas.microsoft.com/office/powerpoint/2010/main" val="41806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0CB021-C2B2-4B8A-A09E-B34F5B20D5B5}" type="datetimeFigureOut">
              <a:rPr lang="en-US" smtClean="0"/>
              <a:t>1/23/2022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C706A3-FDF9-41AE-964F-BF1CE1C30280}" type="slidenum">
              <a:rPr lang="en-US" smtClean="0"/>
              <a:t>‹#›</a:t>
            </a:fld>
            <a:endParaRPr lang="en-US" dirty="0"/>
          </a:p>
        </p:txBody>
      </p:sp>
    </p:spTree>
    <p:extLst>
      <p:ext uri="{BB962C8B-B14F-4D97-AF65-F5344CB8AC3E}">
        <p14:creationId xmlns:p14="http://schemas.microsoft.com/office/powerpoint/2010/main" val="1322884798"/>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2ED7-50FC-44F4-807A-DA6087EFBBDC}"/>
              </a:ext>
            </a:extLst>
          </p:cNvPr>
          <p:cNvSpPr>
            <a:spLocks noGrp="1"/>
          </p:cNvSpPr>
          <p:nvPr>
            <p:ph type="ctrTitle"/>
          </p:nvPr>
        </p:nvSpPr>
        <p:spPr>
          <a:xfrm>
            <a:off x="3302875" y="1560786"/>
            <a:ext cx="5242035" cy="1749973"/>
          </a:xfrm>
        </p:spPr>
        <p:txBody>
          <a:bodyPr>
            <a:normAutofit/>
          </a:bodyPr>
          <a:lstStyle/>
          <a:p>
            <a:pPr algn="ctr"/>
            <a:r>
              <a:rPr lang="fa-IR" b="1" dirty="0">
                <a:solidFill>
                  <a:srgbClr val="00B050"/>
                </a:solidFill>
                <a:cs typeface="B Nazanin" panose="00000400000000000000" pitchFamily="2" charset="-78"/>
              </a:rPr>
              <a:t>مسلمانان چین؛ </a:t>
            </a:r>
            <a:br>
              <a:rPr lang="fa-IR" b="1" dirty="0">
                <a:solidFill>
                  <a:srgbClr val="00B050"/>
                </a:solidFill>
                <a:cs typeface="B Nazanin" panose="00000400000000000000" pitchFamily="2" charset="-78"/>
              </a:rPr>
            </a:br>
            <a:r>
              <a:rPr lang="fa-IR" b="1" dirty="0">
                <a:solidFill>
                  <a:srgbClr val="00B050"/>
                </a:solidFill>
                <a:cs typeface="B Nazanin" panose="00000400000000000000" pitchFamily="2" charset="-78"/>
              </a:rPr>
              <a:t>گذشته، حال و آینده </a:t>
            </a:r>
            <a:endParaRPr lang="en-US" b="1" dirty="0">
              <a:solidFill>
                <a:srgbClr val="00B050"/>
              </a:solidFill>
              <a:cs typeface="B Nazanin" panose="00000400000000000000" pitchFamily="2" charset="-78"/>
            </a:endParaRPr>
          </a:p>
        </p:txBody>
      </p:sp>
      <p:sp>
        <p:nvSpPr>
          <p:cNvPr id="3" name="Subtitle 2">
            <a:extLst>
              <a:ext uri="{FF2B5EF4-FFF2-40B4-BE49-F238E27FC236}">
                <a16:creationId xmlns:a16="http://schemas.microsoft.com/office/drawing/2014/main" id="{13B978CE-2F5E-4FEF-89EF-A8FFE2740786}"/>
              </a:ext>
            </a:extLst>
          </p:cNvPr>
          <p:cNvSpPr>
            <a:spLocks noGrp="1"/>
          </p:cNvSpPr>
          <p:nvPr>
            <p:ph type="subTitle" idx="1"/>
          </p:nvPr>
        </p:nvSpPr>
        <p:spPr>
          <a:xfrm>
            <a:off x="3373821" y="3547241"/>
            <a:ext cx="6014546" cy="1828800"/>
          </a:xfrm>
        </p:spPr>
        <p:txBody>
          <a:bodyPr>
            <a:normAutofit fontScale="85000" lnSpcReduction="20000"/>
          </a:bodyPr>
          <a:lstStyle/>
          <a:p>
            <a:pPr algn="ctr"/>
            <a:endParaRPr lang="fa-IR" dirty="0">
              <a:cs typeface="B Nazanin" panose="00000400000000000000" pitchFamily="2" charset="-78"/>
            </a:endParaRPr>
          </a:p>
          <a:p>
            <a:pPr algn="ctr"/>
            <a:r>
              <a:rPr lang="fa-IR" sz="2800" b="1" dirty="0">
                <a:cs typeface="B Nazanin" panose="00000400000000000000" pitchFamily="2" charset="-78"/>
              </a:rPr>
              <a:t>علی محمد سابقی</a:t>
            </a:r>
          </a:p>
          <a:p>
            <a:pPr algn="ctr"/>
            <a:r>
              <a:rPr lang="fa-IR" b="1" dirty="0">
                <a:cs typeface="B Nazanin" panose="00000400000000000000" pitchFamily="2" charset="-78"/>
              </a:rPr>
              <a:t>رایزن پیشین فرهنگی جمهوری اسلامی ایران در چین</a:t>
            </a:r>
          </a:p>
          <a:p>
            <a:pPr algn="ctr"/>
            <a:r>
              <a:rPr lang="fa-IR" b="1" dirty="0">
                <a:cs typeface="B Nazanin" panose="00000400000000000000" pitchFamily="2" charset="-78"/>
              </a:rPr>
              <a:t>رییس کمیته فرهنگی و اجتماعی انجمن دوستی ایران  و چین</a:t>
            </a:r>
          </a:p>
          <a:p>
            <a:pPr algn="ctr"/>
            <a:r>
              <a:rPr lang="fa-IR" b="1" dirty="0">
                <a:cs typeface="B Nazanin" panose="00000400000000000000" pitchFamily="2" charset="-78"/>
              </a:rPr>
              <a:t>4 بهمن ماه 1400</a:t>
            </a:r>
            <a:endParaRPr lang="en-US" b="1" dirty="0">
              <a:cs typeface="B Nazanin" panose="00000400000000000000" pitchFamily="2" charset="-78"/>
            </a:endParaRPr>
          </a:p>
        </p:txBody>
      </p:sp>
    </p:spTree>
    <p:extLst>
      <p:ext uri="{BB962C8B-B14F-4D97-AF65-F5344CB8AC3E}">
        <p14:creationId xmlns:p14="http://schemas.microsoft.com/office/powerpoint/2010/main" val="20812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F25F-2020-444B-B7EB-D99BABA83D56}"/>
              </a:ext>
            </a:extLst>
          </p:cNvPr>
          <p:cNvSpPr>
            <a:spLocks noGrp="1"/>
          </p:cNvSpPr>
          <p:nvPr>
            <p:ph type="title"/>
          </p:nvPr>
        </p:nvSpPr>
        <p:spPr>
          <a:xfrm>
            <a:off x="1421523" y="782664"/>
            <a:ext cx="6241816" cy="929899"/>
          </a:xfrm>
        </p:spPr>
        <p:txBody>
          <a:bodyPr>
            <a:noAutofit/>
          </a:bodyPr>
          <a:lstStyle/>
          <a:p>
            <a:pPr rtl="1"/>
            <a:r>
              <a:rPr lang="fa-IR" b="1" dirty="0">
                <a:solidFill>
                  <a:srgbClr val="C00000"/>
                </a:solidFill>
                <a:cs typeface="B Nazanin" panose="00000400000000000000" pitchFamily="2" charset="-78"/>
              </a:rPr>
              <a:t>بر سر دوراهی سرنوشت ساز؛ به خطر افتادن هویت مسلمانان پس از حاکمیت سلسله مینگ</a:t>
            </a:r>
            <a:endParaRPr lang="en-US" b="1" dirty="0">
              <a:solidFill>
                <a:srgbClr val="C00000"/>
              </a:solidFill>
              <a:cs typeface="B Nazanin" panose="00000400000000000000" pitchFamily="2" charset="-78"/>
            </a:endParaRPr>
          </a:p>
        </p:txBody>
      </p:sp>
      <p:pic>
        <p:nvPicPr>
          <p:cNvPr id="5122" name="Picture 2" descr="&amp;quot;فارسی&amp;quot; در چین؛ از حیات 2600 ساله تا ورود اسلام بر بال‌های یک زبان">
            <a:extLst>
              <a:ext uri="{FF2B5EF4-FFF2-40B4-BE49-F238E27FC236}">
                <a16:creationId xmlns:a16="http://schemas.microsoft.com/office/drawing/2014/main" id="{B8D434BE-327A-4AE3-9EFE-5AA679FD8AB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7664" r="276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451F3DA-07CD-4716-87B1-74A9F570C815}"/>
              </a:ext>
            </a:extLst>
          </p:cNvPr>
          <p:cNvSpPr>
            <a:spLocks noGrp="1"/>
          </p:cNvSpPr>
          <p:nvPr>
            <p:ph type="body" sz="half" idx="2"/>
          </p:nvPr>
        </p:nvSpPr>
        <p:spPr>
          <a:xfrm>
            <a:off x="1295399" y="1945037"/>
            <a:ext cx="6367940" cy="3927618"/>
          </a:xfrm>
        </p:spPr>
        <p:txBody>
          <a:bodyPr>
            <a:normAutofit/>
          </a:bodyPr>
          <a:lstStyle/>
          <a:p>
            <a:pPr marL="285750" indent="-285750" algn="r" rtl="1">
              <a:buFont typeface="Arial" panose="020B0604020202020204" pitchFamily="34" charset="0"/>
              <a:buChar char="•"/>
            </a:pPr>
            <a:r>
              <a:rPr lang="fa-IR" sz="2400" b="1" dirty="0">
                <a:cs typeface="B Nazanin" panose="00000400000000000000" pitchFamily="2" charset="-78"/>
              </a:rPr>
              <a:t>رو در رو قرار گرفتن فرهنگ اسلامی با فرهنگ چینی در آغاز سلسله مینگ،</a:t>
            </a:r>
          </a:p>
          <a:p>
            <a:pPr marL="285750" indent="-285750" algn="r" rtl="1">
              <a:buFont typeface="Arial" panose="020B0604020202020204" pitchFamily="34" charset="0"/>
              <a:buChar char="•"/>
            </a:pPr>
            <a:r>
              <a:rPr lang="fa-IR" sz="2400" b="1" dirty="0">
                <a:cs typeface="B Nazanin" panose="00000400000000000000" pitchFamily="2" charset="-78"/>
              </a:rPr>
              <a:t>مسلمانان بر سر دوراهی هویت دینی و شهروندی چینی،</a:t>
            </a:r>
          </a:p>
          <a:p>
            <a:pPr marL="285750" indent="-285750" algn="r" rtl="1">
              <a:buFont typeface="Arial" panose="020B0604020202020204" pitchFamily="34" charset="0"/>
              <a:buChar char="•"/>
            </a:pPr>
            <a:r>
              <a:rPr lang="fa-IR" sz="2400" b="1" dirty="0">
                <a:cs typeface="B Nazanin" panose="00000400000000000000" pitchFamily="2" charset="-78"/>
              </a:rPr>
              <a:t>آغاز همزیستی مسلمانان با جامعه چینی،</a:t>
            </a:r>
          </a:p>
          <a:p>
            <a:pPr marL="285750" indent="-285750" algn="r" rtl="1">
              <a:buFont typeface="Arial" panose="020B0604020202020204" pitchFamily="34" charset="0"/>
              <a:buChar char="•"/>
            </a:pPr>
            <a:r>
              <a:rPr lang="fa-IR" sz="2400" b="1" dirty="0">
                <a:cs typeface="B Nazanin" panose="00000400000000000000" pitchFamily="2" charset="-78"/>
              </a:rPr>
              <a:t>روی آوری مسلمانان به آموختن زبان چینی و کنار آمدن با فرهنگ چینی، </a:t>
            </a:r>
          </a:p>
          <a:p>
            <a:pPr marL="285750" indent="-285750" algn="r" rtl="1">
              <a:buFont typeface="Arial" panose="020B0604020202020204" pitchFamily="34" charset="0"/>
              <a:buChar char="•"/>
            </a:pPr>
            <a:r>
              <a:rPr lang="fa-IR" sz="2400" b="1" dirty="0">
                <a:cs typeface="B Nazanin" panose="00000400000000000000" pitchFamily="2" charset="-78"/>
              </a:rPr>
              <a:t>تحکیم جایگاه مسلمانان به عنوان شهروندان چین و مشارکت در مدیریت کشوری،</a:t>
            </a:r>
            <a:endParaRPr lang="en-US" sz="2400" b="1" dirty="0">
              <a:cs typeface="B Nazanin" panose="00000400000000000000" pitchFamily="2" charset="-78"/>
            </a:endParaRPr>
          </a:p>
        </p:txBody>
      </p:sp>
    </p:spTree>
    <p:extLst>
      <p:ext uri="{BB962C8B-B14F-4D97-AF65-F5344CB8AC3E}">
        <p14:creationId xmlns:p14="http://schemas.microsoft.com/office/powerpoint/2010/main" val="260414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2A24-FC4D-49F5-94F7-9171439F8990}"/>
              </a:ext>
            </a:extLst>
          </p:cNvPr>
          <p:cNvSpPr>
            <a:spLocks noGrp="1"/>
          </p:cNvSpPr>
          <p:nvPr>
            <p:ph type="title"/>
          </p:nvPr>
        </p:nvSpPr>
        <p:spPr>
          <a:xfrm>
            <a:off x="1219511" y="1041400"/>
            <a:ext cx="6241816" cy="692954"/>
          </a:xfrm>
        </p:spPr>
        <p:txBody>
          <a:bodyPr>
            <a:normAutofit fontScale="90000"/>
          </a:bodyPr>
          <a:lstStyle/>
          <a:p>
            <a:r>
              <a:rPr lang="fa-IR" sz="3200" b="1" dirty="0">
                <a:solidFill>
                  <a:srgbClr val="C00000"/>
                </a:solidFill>
                <a:cs typeface="B Nazanin" panose="00000400000000000000" pitchFamily="2" charset="-78"/>
              </a:rPr>
              <a:t>بروز چالش گسترده با حاکمیت سلسله چینگ</a:t>
            </a:r>
            <a:endParaRPr lang="en-US" sz="3200" b="1" dirty="0">
              <a:solidFill>
                <a:srgbClr val="C00000"/>
              </a:solidFill>
              <a:cs typeface="B Nazanin" panose="00000400000000000000" pitchFamily="2" charset="-78"/>
            </a:endParaRPr>
          </a:p>
        </p:txBody>
      </p:sp>
      <p:pic>
        <p:nvPicPr>
          <p:cNvPr id="7170" name="Picture 2" descr="پیكر رهبر مسلمانان چین با حضور 300 هزار نفر تشییع شد">
            <a:extLst>
              <a:ext uri="{FF2B5EF4-FFF2-40B4-BE49-F238E27FC236}">
                <a16:creationId xmlns:a16="http://schemas.microsoft.com/office/drawing/2014/main" id="{DF20AE15-0783-44B2-893D-320F3C92936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8613" r="28613"/>
          <a:stretch>
            <a:fillRect/>
          </a:stretch>
        </p:blipFill>
        <p:spPr bwMode="auto">
          <a:xfrm>
            <a:off x="7631807" y="1041400"/>
            <a:ext cx="3526371" cy="477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67CC5BE-DDA5-4769-BC78-132340D7F2ED}"/>
              </a:ext>
            </a:extLst>
          </p:cNvPr>
          <p:cNvSpPr>
            <a:spLocks noGrp="1"/>
          </p:cNvSpPr>
          <p:nvPr>
            <p:ph type="body" sz="half" idx="2"/>
          </p:nvPr>
        </p:nvSpPr>
        <p:spPr>
          <a:xfrm>
            <a:off x="1295398" y="1844566"/>
            <a:ext cx="6336409" cy="4035972"/>
          </a:xfrm>
        </p:spPr>
        <p:txBody>
          <a:bodyPr>
            <a:normAutofit/>
          </a:bodyPr>
          <a:lstStyle/>
          <a:p>
            <a:pPr marL="285750" indent="-285750" algn="r" rtl="1">
              <a:buFont typeface="Arial" panose="020B0604020202020204" pitchFamily="34" charset="0"/>
              <a:buChar char="•"/>
            </a:pPr>
            <a:r>
              <a:rPr lang="fa-IR" sz="2400" b="1" dirty="0">
                <a:cs typeface="B Nazanin" panose="00000400000000000000" pitchFamily="2" charset="-78"/>
              </a:rPr>
              <a:t>آغاز عصر نابردباری سلسله چینگ با مسلمانان،</a:t>
            </a:r>
          </a:p>
          <a:p>
            <a:pPr marL="285750" indent="-285750" algn="r" rtl="1">
              <a:buFont typeface="Arial" panose="020B0604020202020204" pitchFamily="34" charset="0"/>
              <a:buChar char="•"/>
            </a:pPr>
            <a:r>
              <a:rPr lang="fa-IR" sz="2400" b="1" dirty="0">
                <a:cs typeface="B Nazanin" panose="00000400000000000000" pitchFamily="2" charset="-78"/>
              </a:rPr>
              <a:t>رویارویی مسلمانان و قیام سراسری علیه امپراتوری چینگ در قرن نوزدهم،</a:t>
            </a:r>
          </a:p>
          <a:p>
            <a:pPr marL="285750" indent="-285750" algn="r" rtl="1">
              <a:buFont typeface="Arial" panose="020B0604020202020204" pitchFamily="34" charset="0"/>
              <a:buChar char="•"/>
            </a:pPr>
            <a:r>
              <a:rPr lang="fa-IR" sz="2400" b="1" dirty="0">
                <a:cs typeface="B Nazanin" panose="00000400000000000000" pitchFamily="2" charset="-78"/>
              </a:rPr>
              <a:t>قیام در مناطق مختلفی از استان های شانسی و گنسو،</a:t>
            </a:r>
          </a:p>
          <a:p>
            <a:pPr marL="285750" indent="-285750" algn="r" rtl="1">
              <a:buFont typeface="Arial" panose="020B0604020202020204" pitchFamily="34" charset="0"/>
              <a:buChar char="•"/>
            </a:pPr>
            <a:r>
              <a:rPr lang="fa-IR" sz="2400" b="1" dirty="0">
                <a:cs typeface="B Nazanin" panose="00000400000000000000" pitchFamily="2" charset="-78"/>
              </a:rPr>
              <a:t>شورش گسترده درمناطقی از استان سین کیانگ،</a:t>
            </a:r>
          </a:p>
          <a:p>
            <a:pPr marL="285750" indent="-285750" algn="r" rtl="1">
              <a:buFont typeface="Arial" panose="020B0604020202020204" pitchFamily="34" charset="0"/>
              <a:buChar char="•"/>
            </a:pPr>
            <a:r>
              <a:rPr lang="fa-IR" sz="2400" b="1" dirty="0">
                <a:cs typeface="B Nazanin" panose="00000400000000000000" pitchFamily="2" charset="-78"/>
              </a:rPr>
              <a:t>قیام فراگیر در استان یون نن و تشکیل حکومت مسلمانان در شهری بنام دالی به مدت 17 سال.</a:t>
            </a:r>
            <a:endParaRPr lang="en-US" sz="2400" b="1" dirty="0">
              <a:cs typeface="B Nazanin" panose="00000400000000000000" pitchFamily="2" charset="-78"/>
            </a:endParaRPr>
          </a:p>
        </p:txBody>
      </p:sp>
    </p:spTree>
    <p:extLst>
      <p:ext uri="{BB962C8B-B14F-4D97-AF65-F5344CB8AC3E}">
        <p14:creationId xmlns:p14="http://schemas.microsoft.com/office/powerpoint/2010/main" val="72437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A007-1360-4843-8B52-6A7A70397036}"/>
              </a:ext>
            </a:extLst>
          </p:cNvPr>
          <p:cNvSpPr>
            <a:spLocks noGrp="1"/>
          </p:cNvSpPr>
          <p:nvPr>
            <p:ph type="title"/>
          </p:nvPr>
        </p:nvSpPr>
        <p:spPr>
          <a:xfrm>
            <a:off x="1295399" y="1041400"/>
            <a:ext cx="6241816" cy="535152"/>
          </a:xfrm>
        </p:spPr>
        <p:txBody>
          <a:bodyPr>
            <a:normAutofit/>
          </a:bodyPr>
          <a:lstStyle/>
          <a:p>
            <a:r>
              <a:rPr lang="fa-IR" b="1" dirty="0">
                <a:solidFill>
                  <a:schemeClr val="accent2"/>
                </a:solidFill>
                <a:cs typeface="B Nazanin" panose="00000400000000000000" pitchFamily="2" charset="-78"/>
              </a:rPr>
              <a:t>وضعیت مسلمانان پس از سقوط امپراتوری در چین</a:t>
            </a:r>
            <a:endParaRPr lang="en-US" b="1" dirty="0">
              <a:solidFill>
                <a:schemeClr val="accent2"/>
              </a:solidFill>
              <a:cs typeface="B Nazanin" panose="00000400000000000000" pitchFamily="2" charset="-78"/>
            </a:endParaRPr>
          </a:p>
        </p:txBody>
      </p:sp>
      <p:pic>
        <p:nvPicPr>
          <p:cNvPr id="6146" name="Picture 2">
            <a:extLst>
              <a:ext uri="{FF2B5EF4-FFF2-40B4-BE49-F238E27FC236}">
                <a16:creationId xmlns:a16="http://schemas.microsoft.com/office/drawing/2014/main" id="{5F538017-C259-4493-9EBA-D8FEB702EA2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8368" r="2836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800A7E5-1D74-461A-8D90-BE845F5293EE}"/>
              </a:ext>
            </a:extLst>
          </p:cNvPr>
          <p:cNvSpPr>
            <a:spLocks noGrp="1"/>
          </p:cNvSpPr>
          <p:nvPr>
            <p:ph type="body" sz="half" idx="2"/>
          </p:nvPr>
        </p:nvSpPr>
        <p:spPr>
          <a:xfrm>
            <a:off x="1295399" y="1675086"/>
            <a:ext cx="6319346" cy="4141514"/>
          </a:xfrm>
        </p:spPr>
        <p:txBody>
          <a:bodyPr>
            <a:normAutofit/>
          </a:bodyPr>
          <a:lstStyle/>
          <a:p>
            <a:pPr marL="285750" indent="-285750" algn="r" rtl="1">
              <a:buFont typeface="Arial" panose="020B0604020202020204" pitchFamily="34" charset="0"/>
              <a:buChar char="•"/>
            </a:pPr>
            <a:r>
              <a:rPr lang="fa-IR" sz="2000" b="1" dirty="0">
                <a:cs typeface="B Nazanin" panose="00000400000000000000" pitchFamily="2" charset="-78"/>
              </a:rPr>
              <a:t>اعطای امتیازات نسبی به مسلمانان توسط سون یاتسن نخستین رییس جمهور چین،</a:t>
            </a:r>
          </a:p>
          <a:p>
            <a:pPr marL="285750" indent="-285750" algn="r" rtl="1">
              <a:buFont typeface="Arial" panose="020B0604020202020204" pitchFamily="34" charset="0"/>
              <a:buChar char="•"/>
            </a:pPr>
            <a:r>
              <a:rPr lang="fa-IR" sz="2000" b="1" dirty="0">
                <a:cs typeface="B Nazanin" panose="00000400000000000000" pitchFamily="2" charset="-78"/>
              </a:rPr>
              <a:t>انتصاب ژنرال عمر(بای چونگ شی) به ریاست ستاد مشترک ارتش و سپس پست وزارت دفاع چین،</a:t>
            </a:r>
          </a:p>
          <a:p>
            <a:pPr marL="285750" indent="-285750" algn="r" rtl="1">
              <a:buFont typeface="Arial" panose="020B0604020202020204" pitchFamily="34" charset="0"/>
              <a:buChar char="•"/>
            </a:pPr>
            <a:r>
              <a:rPr lang="fa-IR" sz="2000" b="1" dirty="0">
                <a:cs typeface="B Nazanin" panose="00000400000000000000" pitchFamily="2" charset="-78"/>
              </a:rPr>
              <a:t>تشکیل نهادی به نام انجمن اسلامی برای دفاع از حقوق مسلمانان،</a:t>
            </a:r>
          </a:p>
          <a:p>
            <a:pPr marL="285750" indent="-285750" algn="r" rtl="1">
              <a:buFont typeface="Arial" panose="020B0604020202020204" pitchFamily="34" charset="0"/>
              <a:buChar char="•"/>
            </a:pPr>
            <a:r>
              <a:rPr lang="fa-IR" sz="2000" b="1" dirty="0">
                <a:cs typeface="B Nazanin" panose="00000400000000000000" pitchFamily="2" charset="-78"/>
              </a:rPr>
              <a:t>سرشماری رسمی از مسلمانان برای نخستین بار،</a:t>
            </a:r>
          </a:p>
          <a:p>
            <a:pPr marL="285750" indent="-285750" algn="r" rtl="1">
              <a:buFont typeface="Arial" panose="020B0604020202020204" pitchFamily="34" charset="0"/>
              <a:buChar char="•"/>
            </a:pPr>
            <a:r>
              <a:rPr lang="fa-IR" sz="2000" b="1" dirty="0">
                <a:cs typeface="B Nazanin" panose="00000400000000000000" pitchFamily="2" charset="-78"/>
              </a:rPr>
              <a:t>باز گشت جامعه مسلمانان به روال عادی زندگی پس از شکست های متوالی دوران چینگ،</a:t>
            </a:r>
          </a:p>
          <a:p>
            <a:pPr marL="285750" indent="-285750" algn="r" rtl="1">
              <a:buFont typeface="Arial" panose="020B0604020202020204" pitchFamily="34" charset="0"/>
              <a:buChar char="•"/>
            </a:pPr>
            <a:r>
              <a:rPr lang="fa-IR" sz="2000" b="1" dirty="0">
                <a:cs typeface="B Nazanin" panose="00000400000000000000" pitchFamily="2" charset="-78"/>
              </a:rPr>
              <a:t>برخورداری از آزادی های نسبی برای انجام فعالیت های تبلیغی و دینی. </a:t>
            </a:r>
            <a:endParaRPr lang="en-US" sz="2000" b="1" dirty="0">
              <a:cs typeface="B Nazanin" panose="00000400000000000000" pitchFamily="2" charset="-78"/>
            </a:endParaRPr>
          </a:p>
        </p:txBody>
      </p:sp>
    </p:spTree>
    <p:extLst>
      <p:ext uri="{BB962C8B-B14F-4D97-AF65-F5344CB8AC3E}">
        <p14:creationId xmlns:p14="http://schemas.microsoft.com/office/powerpoint/2010/main" val="90181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3F74-45F7-43A9-954A-A200BD80743D}"/>
              </a:ext>
            </a:extLst>
          </p:cNvPr>
          <p:cNvSpPr>
            <a:spLocks noGrp="1"/>
          </p:cNvSpPr>
          <p:nvPr>
            <p:ph type="title"/>
          </p:nvPr>
        </p:nvSpPr>
        <p:spPr>
          <a:xfrm>
            <a:off x="1800191" y="754681"/>
            <a:ext cx="5824975" cy="573437"/>
          </a:xfrm>
        </p:spPr>
        <p:txBody>
          <a:bodyPr>
            <a:normAutofit/>
          </a:bodyPr>
          <a:lstStyle/>
          <a:p>
            <a:r>
              <a:rPr lang="fa-IR" b="1" dirty="0">
                <a:solidFill>
                  <a:srgbClr val="0070C0"/>
                </a:solidFill>
                <a:cs typeface="B Nazanin" panose="00000400000000000000" pitchFamily="2" charset="-78"/>
              </a:rPr>
              <a:t>جمعیت و اقلیت های نژادی و قومی مسلمانان</a:t>
            </a:r>
            <a:endParaRPr lang="en-US" b="1" dirty="0">
              <a:solidFill>
                <a:srgbClr val="0070C0"/>
              </a:solidFill>
              <a:cs typeface="B Nazanin" panose="00000400000000000000" pitchFamily="2" charset="-78"/>
            </a:endParaRPr>
          </a:p>
        </p:txBody>
      </p:sp>
      <p:pic>
        <p:nvPicPr>
          <p:cNvPr id="10248" name="Picture 8" descr="Elder Women of Hui Nationality">
            <a:extLst>
              <a:ext uri="{FF2B5EF4-FFF2-40B4-BE49-F238E27FC236}">
                <a16:creationId xmlns:a16="http://schemas.microsoft.com/office/drawing/2014/main" id="{7728C333-2C95-4F09-B496-F6F7C89B0E9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168" r="26168"/>
          <a:stretch>
            <a:fillRect/>
          </a:stretch>
        </p:blipFill>
        <p:spPr bwMode="auto">
          <a:xfrm>
            <a:off x="7625167" y="1041400"/>
            <a:ext cx="3533012" cy="477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E90A458-579C-4EE8-90E6-C7574282D922}"/>
              </a:ext>
            </a:extLst>
          </p:cNvPr>
          <p:cNvSpPr>
            <a:spLocks noGrp="1"/>
          </p:cNvSpPr>
          <p:nvPr>
            <p:ph type="body" sz="half" idx="2"/>
          </p:nvPr>
        </p:nvSpPr>
        <p:spPr>
          <a:xfrm>
            <a:off x="1295399" y="1472340"/>
            <a:ext cx="6241816" cy="4471260"/>
          </a:xfrm>
        </p:spPr>
        <p:txBody>
          <a:bodyPr>
            <a:normAutofit lnSpcReduction="10000"/>
          </a:bodyPr>
          <a:lstStyle/>
          <a:p>
            <a:pPr marL="285750" indent="-285750" algn="r" rtl="1">
              <a:buFont typeface="Arial" panose="020B0604020202020204" pitchFamily="34" charset="0"/>
              <a:buChar char="•"/>
            </a:pPr>
            <a:r>
              <a:rPr lang="fa-IR" sz="2000" b="1" dirty="0">
                <a:cs typeface="B Nazanin" panose="00000400000000000000" pitchFamily="2" charset="-78"/>
              </a:rPr>
              <a:t>در دهه های اخیر سرشماری دقیقی از مسلمانان به عمل نیامده است،</a:t>
            </a:r>
          </a:p>
          <a:p>
            <a:pPr marL="285750" indent="-285750" algn="r" rtl="1">
              <a:buFont typeface="Arial" panose="020B0604020202020204" pitchFamily="34" charset="0"/>
              <a:buChar char="•"/>
            </a:pPr>
            <a:r>
              <a:rPr lang="fa-IR" sz="2000" b="1" dirty="0">
                <a:cs typeface="B Nazanin" panose="00000400000000000000" pitchFamily="2" charset="-78"/>
              </a:rPr>
              <a:t>آمار رسمی دولتی جمعیت مسلمانان را حدود 25 میلیون ذکر کرده است،</a:t>
            </a:r>
          </a:p>
          <a:p>
            <a:pPr marL="285750" indent="-285750" algn="r" rtl="1">
              <a:buFont typeface="Arial" panose="020B0604020202020204" pitchFamily="34" charset="0"/>
              <a:buChar char="•"/>
            </a:pPr>
            <a:r>
              <a:rPr lang="fa-IR" sz="2000" b="1" dirty="0">
                <a:cs typeface="B Nazanin" panose="00000400000000000000" pitchFamily="2" charset="-78"/>
              </a:rPr>
              <a:t>آمار غیر رسمی بین 50 تا 100 میلیون برآورد شده است، </a:t>
            </a:r>
          </a:p>
          <a:p>
            <a:pPr marL="285750" indent="-285750" algn="r" rtl="1">
              <a:buFont typeface="Arial" panose="020B0604020202020204" pitchFamily="34" charset="0"/>
              <a:buChar char="•"/>
            </a:pPr>
            <a:r>
              <a:rPr lang="fa-IR" sz="2000" b="1" dirty="0">
                <a:cs typeface="B Nazanin" panose="00000400000000000000" pitchFamily="2" charset="-78"/>
              </a:rPr>
              <a:t>از 56 اقلیت قومی و نژادی چین، 10 اقلیت به مسلمانان اختصاص دارد که قوم (خویی) و ( اویغور) دارای بیشترین جمعیت بوده( هر کدام بالای 10 میلیون نفر) و جمعیت سایر اقلیت ها مانند دونگ شیانگ، قرقیز، قزاق، سالار، تاجیک، ازبک، بائوان و تاتار، کمتر می باشد،</a:t>
            </a:r>
          </a:p>
          <a:p>
            <a:pPr marL="285750" indent="-285750" algn="r" rtl="1">
              <a:buFont typeface="Arial" panose="020B0604020202020204" pitchFamily="34" charset="0"/>
              <a:buChar char="•"/>
            </a:pPr>
            <a:r>
              <a:rPr lang="fa-IR" sz="2000" b="1" dirty="0">
                <a:cs typeface="B Nazanin" panose="00000400000000000000" pitchFamily="2" charset="-78"/>
              </a:rPr>
              <a:t>اگر چه اکثریت مسلمانان چین را برادران اهل سنت تشکیل می دهند ولی بین 25 تا 30 هزار از پیروان اهل بیت نیز در مناطق یارکند از استان سین کیانگ پراکنده هستند. </a:t>
            </a:r>
            <a:endParaRPr lang="en-US" sz="2000" b="1" dirty="0">
              <a:cs typeface="B Nazanin" panose="00000400000000000000" pitchFamily="2" charset="-78"/>
            </a:endParaRPr>
          </a:p>
        </p:txBody>
      </p:sp>
    </p:spTree>
    <p:extLst>
      <p:ext uri="{BB962C8B-B14F-4D97-AF65-F5344CB8AC3E}">
        <p14:creationId xmlns:p14="http://schemas.microsoft.com/office/powerpoint/2010/main" val="190459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97FE-311F-4FBF-B852-B79D276478B8}"/>
              </a:ext>
            </a:extLst>
          </p:cNvPr>
          <p:cNvSpPr>
            <a:spLocks noGrp="1"/>
          </p:cNvSpPr>
          <p:nvPr>
            <p:ph type="title"/>
          </p:nvPr>
        </p:nvSpPr>
        <p:spPr>
          <a:xfrm>
            <a:off x="1295399" y="751668"/>
            <a:ext cx="6004303" cy="1077132"/>
          </a:xfrm>
        </p:spPr>
        <p:txBody>
          <a:bodyPr>
            <a:noAutofit/>
          </a:bodyPr>
          <a:lstStyle/>
          <a:p>
            <a:r>
              <a:rPr lang="fa-IR" sz="3200" b="1" dirty="0">
                <a:solidFill>
                  <a:srgbClr val="00B050"/>
                </a:solidFill>
                <a:cs typeface="B Nazanin" panose="00000400000000000000" pitchFamily="2" charset="-78"/>
              </a:rPr>
              <a:t>جریان های فکری اسلامی حاکم بر جامعه مسلمانان</a:t>
            </a:r>
            <a:endParaRPr lang="en-US" sz="3200" b="1" dirty="0">
              <a:solidFill>
                <a:srgbClr val="00B050"/>
              </a:solidFill>
              <a:cs typeface="B Nazanin" panose="00000400000000000000" pitchFamily="2" charset="-78"/>
            </a:endParaRPr>
          </a:p>
        </p:txBody>
      </p:sp>
      <p:pic>
        <p:nvPicPr>
          <p:cNvPr id="9220" name="Picture 4">
            <a:extLst>
              <a:ext uri="{FF2B5EF4-FFF2-40B4-BE49-F238E27FC236}">
                <a16:creationId xmlns:a16="http://schemas.microsoft.com/office/drawing/2014/main" id="{101ADA3A-92C8-409B-ADB4-951FA479C9D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8559" r="28559"/>
          <a:stretch>
            <a:fillRect/>
          </a:stretch>
        </p:blipFill>
        <p:spPr bwMode="auto">
          <a:xfrm>
            <a:off x="7687159" y="1041400"/>
            <a:ext cx="3471019" cy="477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F1E305B-BCA0-4CDD-834A-1E86B902FA9E}"/>
              </a:ext>
            </a:extLst>
          </p:cNvPr>
          <p:cNvSpPr>
            <a:spLocks noGrp="1"/>
          </p:cNvSpPr>
          <p:nvPr>
            <p:ph type="body" sz="half" idx="2"/>
          </p:nvPr>
        </p:nvSpPr>
        <p:spPr>
          <a:xfrm>
            <a:off x="1295399" y="2002221"/>
            <a:ext cx="6241816" cy="3814379"/>
          </a:xfrm>
        </p:spPr>
        <p:txBody>
          <a:bodyPr>
            <a:normAutofit/>
          </a:bodyPr>
          <a:lstStyle/>
          <a:p>
            <a:pPr marL="285750" indent="-285750" algn="r" rtl="1">
              <a:buFont typeface="Arial" panose="020B0604020202020204" pitchFamily="34" charset="0"/>
              <a:buChar char="•"/>
            </a:pPr>
            <a:r>
              <a:rPr lang="fa-IR" sz="2400" b="1" dirty="0">
                <a:cs typeface="B Nazanin" panose="00000400000000000000" pitchFamily="2" charset="-78"/>
              </a:rPr>
              <a:t>اسلام سنتی متأثر از بنیانگذاران اولیه جامعه اسلامی در چین،</a:t>
            </a:r>
          </a:p>
          <a:p>
            <a:pPr marL="285750" indent="-285750" algn="r" rtl="1">
              <a:buFont typeface="Arial" panose="020B0604020202020204" pitchFamily="34" charset="0"/>
              <a:buChar char="•"/>
            </a:pPr>
            <a:r>
              <a:rPr lang="fa-IR" sz="2400" b="1" dirty="0">
                <a:cs typeface="B Nazanin" panose="00000400000000000000" pitchFamily="2" charset="-78"/>
              </a:rPr>
              <a:t>جریان طریفت های صوفیانه قدیم و جدید،</a:t>
            </a:r>
          </a:p>
          <a:p>
            <a:pPr marL="285750" indent="-285750" algn="r" rtl="1">
              <a:buFont typeface="Arial" panose="020B0604020202020204" pitchFamily="34" charset="0"/>
              <a:buChar char="•"/>
            </a:pPr>
            <a:r>
              <a:rPr lang="fa-IR" sz="2400" b="1" dirty="0">
                <a:cs typeface="B Nazanin" panose="00000400000000000000" pitchFamily="2" charset="-78"/>
              </a:rPr>
              <a:t>جریان تفکرات نوگرایانه و جدید اسلامی( متأثر از الازهر مصر و وهابیت)،</a:t>
            </a:r>
          </a:p>
          <a:p>
            <a:pPr marL="285750" indent="-285750" algn="r" rtl="1">
              <a:buFont typeface="Arial" panose="020B0604020202020204" pitchFamily="34" charset="0"/>
              <a:buChar char="•"/>
            </a:pPr>
            <a:r>
              <a:rPr lang="fa-IR" sz="2400" b="1" dirty="0">
                <a:cs typeface="B Nazanin" panose="00000400000000000000" pitchFamily="2" charset="-78"/>
              </a:rPr>
              <a:t>جریان بازگشت به هویت اسلامی اصیل پس از سرکوب دوران کمونیستی و انقلاب فرهنگی،</a:t>
            </a:r>
          </a:p>
          <a:p>
            <a:pPr marL="285750" indent="-285750" algn="r" rtl="1">
              <a:buFont typeface="Arial" panose="020B0604020202020204" pitchFamily="34" charset="0"/>
              <a:buChar char="•"/>
            </a:pPr>
            <a:r>
              <a:rPr lang="fa-IR" sz="2400" b="1" dirty="0">
                <a:cs typeface="B Nazanin" panose="00000400000000000000" pitchFamily="2" charset="-78"/>
              </a:rPr>
              <a:t>موج ضعیف و کوتاه گرایش به تشیع.</a:t>
            </a:r>
            <a:endParaRPr lang="en-US" sz="2400" b="1" dirty="0">
              <a:cs typeface="B Nazanin" panose="00000400000000000000" pitchFamily="2" charset="-78"/>
            </a:endParaRPr>
          </a:p>
        </p:txBody>
      </p:sp>
    </p:spTree>
    <p:extLst>
      <p:ext uri="{BB962C8B-B14F-4D97-AF65-F5344CB8AC3E}">
        <p14:creationId xmlns:p14="http://schemas.microsoft.com/office/powerpoint/2010/main" val="265462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AC38-13E3-4F13-B1F0-BC38370827B1}"/>
              </a:ext>
            </a:extLst>
          </p:cNvPr>
          <p:cNvSpPr>
            <a:spLocks noGrp="1"/>
          </p:cNvSpPr>
          <p:nvPr>
            <p:ph type="title"/>
          </p:nvPr>
        </p:nvSpPr>
        <p:spPr>
          <a:xfrm>
            <a:off x="914400" y="852408"/>
            <a:ext cx="6622815" cy="661084"/>
          </a:xfrm>
        </p:spPr>
        <p:txBody>
          <a:bodyPr>
            <a:normAutofit fontScale="90000"/>
          </a:bodyPr>
          <a:lstStyle/>
          <a:p>
            <a:r>
              <a:rPr lang="fa-IR" b="1" dirty="0">
                <a:solidFill>
                  <a:srgbClr val="00B050"/>
                </a:solidFill>
                <a:cs typeface="B Nazanin" panose="00000400000000000000" pitchFamily="2" charset="-78"/>
              </a:rPr>
              <a:t>مساجد در چین و نقش آنها در حفظ هویت دینی مسلمانان</a:t>
            </a:r>
            <a:endParaRPr lang="en-US" b="1" dirty="0">
              <a:solidFill>
                <a:srgbClr val="00B050"/>
              </a:solidFill>
              <a:cs typeface="B Nazanin" panose="00000400000000000000" pitchFamily="2" charset="-78"/>
            </a:endParaRPr>
          </a:p>
        </p:txBody>
      </p:sp>
      <p:pic>
        <p:nvPicPr>
          <p:cNvPr id="8194" name="Picture 2">
            <a:extLst>
              <a:ext uri="{FF2B5EF4-FFF2-40B4-BE49-F238E27FC236}">
                <a16:creationId xmlns:a16="http://schemas.microsoft.com/office/drawing/2014/main" id="{025E7576-552F-4C44-93A5-DB045EAAB48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8613" r="28613"/>
          <a:stretch>
            <a:fillRect/>
          </a:stretch>
        </p:blipFill>
        <p:spPr bwMode="auto">
          <a:xfrm>
            <a:off x="7594169" y="1041400"/>
            <a:ext cx="3564009" cy="477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EF1DC52-79D0-4853-8E1B-D8B29A1FEDAE}"/>
              </a:ext>
            </a:extLst>
          </p:cNvPr>
          <p:cNvSpPr>
            <a:spLocks noGrp="1"/>
          </p:cNvSpPr>
          <p:nvPr>
            <p:ph type="body" sz="half" idx="2"/>
          </p:nvPr>
        </p:nvSpPr>
        <p:spPr>
          <a:xfrm>
            <a:off x="1295399" y="1923393"/>
            <a:ext cx="6241816" cy="3893207"/>
          </a:xfrm>
        </p:spPr>
        <p:txBody>
          <a:bodyPr>
            <a:normAutofit fontScale="92500"/>
          </a:bodyPr>
          <a:lstStyle/>
          <a:p>
            <a:pPr marL="285750" indent="-285750" algn="r" rtl="1">
              <a:buFont typeface="Arial" panose="020B0604020202020204" pitchFamily="34" charset="0"/>
              <a:buChar char="•"/>
            </a:pPr>
            <a:r>
              <a:rPr lang="fa-IR" b="1" dirty="0">
                <a:cs typeface="B Nazanin" panose="00000400000000000000" pitchFamily="2" charset="-78"/>
              </a:rPr>
              <a:t>مساجد تاریخی دوران سلسله های تانگ و سونگ همچون مساجد جامع شهرهای شی اَن، یانگجو، هانگجو، گوانگجو، چوانجو و مسجد نیوجیه در پکن،</a:t>
            </a:r>
          </a:p>
          <a:p>
            <a:pPr marL="285750" indent="-285750" algn="r" rtl="1">
              <a:buFont typeface="Arial" panose="020B0604020202020204" pitchFamily="34" charset="0"/>
              <a:buChar char="•"/>
            </a:pPr>
            <a:r>
              <a:rPr lang="fa-IR" b="1" dirty="0">
                <a:cs typeface="B Nazanin" panose="00000400000000000000" pitchFamily="2" charset="-78"/>
              </a:rPr>
              <a:t>مساجد تاریخی دوران سلسله یوان، مانند مسجد دینگ شو در استان خه بی سونگ جیانگ در شانگهای،</a:t>
            </a:r>
          </a:p>
          <a:p>
            <a:pPr marL="285750" indent="-285750" algn="r" rtl="1">
              <a:buFont typeface="Arial" panose="020B0604020202020204" pitchFamily="34" charset="0"/>
              <a:buChar char="•"/>
            </a:pPr>
            <a:r>
              <a:rPr lang="fa-IR" b="1" dirty="0">
                <a:cs typeface="B Nazanin" panose="00000400000000000000" pitchFamily="2" charset="-78"/>
              </a:rPr>
              <a:t> و بسیاری از مساجدی که در اقضی نقاط چین بویژه در پادگان های نظامی احداث و سپس یا تبدیل به شهر شده و یا از بین رفتند،</a:t>
            </a:r>
          </a:p>
          <a:p>
            <a:pPr marL="285750" indent="-285750" algn="r" rtl="1">
              <a:buFont typeface="Arial" panose="020B0604020202020204" pitchFamily="34" charset="0"/>
              <a:buChar char="•"/>
            </a:pPr>
            <a:r>
              <a:rPr lang="fa-IR" b="1" dirty="0">
                <a:cs typeface="B Nazanin" panose="00000400000000000000" pitchFamily="2" charset="-78"/>
              </a:rPr>
              <a:t>مهمترین مساجد دوران سلسله مینگ عبارتند از: خواجووِ در شی اَن، دونگ سی در پکن، بوچِن در شهر بوتو، عیدگاه در کاشغر، </a:t>
            </a:r>
          </a:p>
          <a:p>
            <a:pPr marL="285750" indent="-285750" algn="r" rtl="1">
              <a:buFont typeface="Arial" panose="020B0604020202020204" pitchFamily="34" charset="0"/>
              <a:buChar char="•"/>
            </a:pPr>
            <a:r>
              <a:rPr lang="fa-IR" b="1" dirty="0">
                <a:cs typeface="B Nazanin" panose="00000400000000000000" pitchFamily="2" charset="-78"/>
              </a:rPr>
              <a:t>مساجد متعددی نیز در دوران سلسله مینگ، عصر جمهوری، و پس از تأسیس جمهوری خلق چین احداث شده است که ضرورت ندارد اینجا اشاره شود.</a:t>
            </a:r>
          </a:p>
          <a:p>
            <a:pPr marL="285750" indent="-285750" algn="r" rtl="1">
              <a:buFont typeface="Arial" panose="020B0604020202020204" pitchFamily="34" charset="0"/>
              <a:buChar char="•"/>
            </a:pPr>
            <a:r>
              <a:rPr lang="fa-IR" b="1" dirty="0">
                <a:cs typeface="B Nazanin" panose="00000400000000000000" pitchFamily="2" charset="-78"/>
              </a:rPr>
              <a:t>در سرتا سر چین بیش از 34 هزار باب مسجد با سبک های مختلف معماری فعال هست که نادرترین آنها پدیده مساجد ویژه زنان هست.</a:t>
            </a:r>
            <a:endParaRPr lang="en-US" b="1" dirty="0">
              <a:cs typeface="B Nazanin" panose="00000400000000000000" pitchFamily="2" charset="-78"/>
            </a:endParaRPr>
          </a:p>
        </p:txBody>
      </p:sp>
    </p:spTree>
    <p:extLst>
      <p:ext uri="{BB962C8B-B14F-4D97-AF65-F5344CB8AC3E}">
        <p14:creationId xmlns:p14="http://schemas.microsoft.com/office/powerpoint/2010/main" val="178979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82C4-F883-4622-BF12-3B3BE9C39C3D}"/>
              </a:ext>
            </a:extLst>
          </p:cNvPr>
          <p:cNvSpPr>
            <a:spLocks noGrp="1"/>
          </p:cNvSpPr>
          <p:nvPr>
            <p:ph type="title"/>
          </p:nvPr>
        </p:nvSpPr>
        <p:spPr>
          <a:xfrm>
            <a:off x="1084882" y="813662"/>
            <a:ext cx="4936210" cy="574869"/>
          </a:xfrm>
        </p:spPr>
        <p:txBody>
          <a:bodyPr>
            <a:normAutofit/>
          </a:bodyPr>
          <a:lstStyle/>
          <a:p>
            <a:r>
              <a:rPr lang="fa-IR" sz="2800" b="1" dirty="0">
                <a:solidFill>
                  <a:srgbClr val="00B050"/>
                </a:solidFill>
                <a:cs typeface="B Nazanin" panose="00000400000000000000" pitchFamily="2" charset="-78"/>
              </a:rPr>
              <a:t>وضعیت کنونی مسلمانان در چین</a:t>
            </a:r>
            <a:endParaRPr lang="en-US" sz="2800" b="1" dirty="0">
              <a:solidFill>
                <a:srgbClr val="00B050"/>
              </a:solidFill>
              <a:cs typeface="B Nazanin" panose="00000400000000000000" pitchFamily="2" charset="-78"/>
            </a:endParaRPr>
          </a:p>
        </p:txBody>
      </p:sp>
      <p:pic>
        <p:nvPicPr>
          <p:cNvPr id="1026" name="Picture 2">
            <a:extLst>
              <a:ext uri="{FF2B5EF4-FFF2-40B4-BE49-F238E27FC236}">
                <a16:creationId xmlns:a16="http://schemas.microsoft.com/office/drawing/2014/main" id="{B7F51109-E74F-47F6-9C6C-8257D0E4B7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5505" y="1046133"/>
            <a:ext cx="2052095" cy="2505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52CE8BBA-2BDF-4904-9872-5D0C4A6D7F5A}"/>
              </a:ext>
            </a:extLst>
          </p:cNvPr>
          <p:cNvSpPr>
            <a:spLocks noGrp="1"/>
          </p:cNvSpPr>
          <p:nvPr>
            <p:ph type="body" sz="half" idx="2"/>
          </p:nvPr>
        </p:nvSpPr>
        <p:spPr>
          <a:xfrm>
            <a:off x="914400" y="1388530"/>
            <a:ext cx="5181599" cy="4893735"/>
          </a:xfrm>
        </p:spPr>
        <p:txBody>
          <a:bodyPr>
            <a:noAutofit/>
          </a:bodyPr>
          <a:lstStyle/>
          <a:p>
            <a:pPr marL="285750" indent="-285750" algn="r" rtl="1">
              <a:buFont typeface="Arial" panose="020B0604020202020204" pitchFamily="34" charset="0"/>
              <a:buChar char="•"/>
            </a:pPr>
            <a:r>
              <a:rPr lang="fa-IR" sz="1800" b="1" dirty="0">
                <a:cs typeface="B Nazanin" panose="00000400000000000000" pitchFamily="2" charset="-78"/>
              </a:rPr>
              <a:t>دارای دو استان و حدود 200 شهر و شهرستان خود مختار،</a:t>
            </a:r>
          </a:p>
          <a:p>
            <a:pPr marL="285750" indent="-285750" algn="r" rtl="1">
              <a:buFont typeface="Arial" panose="020B0604020202020204" pitchFamily="34" charset="0"/>
              <a:buChar char="•"/>
            </a:pPr>
            <a:r>
              <a:rPr lang="fa-IR" sz="1800" b="1" dirty="0">
                <a:cs typeface="B Nazanin" panose="00000400000000000000" pitchFamily="2" charset="-78"/>
              </a:rPr>
              <a:t>دایر بودن 10 دانشگاه اسلامی دولتی و صدها مدرسه علمیه بزرگ و کوچک در مناطق مختلف چین،</a:t>
            </a:r>
          </a:p>
          <a:p>
            <a:pPr marL="285750" indent="-285750" algn="r" rtl="1">
              <a:buFont typeface="Arial" panose="020B0604020202020204" pitchFamily="34" charset="0"/>
              <a:buChar char="•"/>
            </a:pPr>
            <a:r>
              <a:rPr lang="fa-IR" sz="1800" b="1" dirty="0">
                <a:cs typeface="B Nazanin" panose="00000400000000000000" pitchFamily="2" charset="-78"/>
              </a:rPr>
              <a:t>حضور نمایندگان مسلمانان در کنگره ملی خلق و شورای مشورتی خلق و مجالس محلی استانی و شهر و شهرستان،</a:t>
            </a:r>
          </a:p>
          <a:p>
            <a:pPr marL="285750" indent="-285750" algn="r" rtl="1">
              <a:buFont typeface="Arial" panose="020B0604020202020204" pitchFamily="34" charset="0"/>
              <a:buChar char="•"/>
            </a:pPr>
            <a:r>
              <a:rPr lang="fa-IR" sz="1800" b="1" dirty="0">
                <a:cs typeface="B Nazanin" panose="00000400000000000000" pitchFamily="2" charset="-78"/>
              </a:rPr>
              <a:t>برخورداری از تعطیلات رسمی اعیاد اسلامی،</a:t>
            </a:r>
          </a:p>
          <a:p>
            <a:pPr marL="285750" indent="-285750" algn="r" rtl="1">
              <a:buFont typeface="Arial" panose="020B0604020202020204" pitchFamily="34" charset="0"/>
              <a:buChar char="•"/>
            </a:pPr>
            <a:r>
              <a:rPr lang="fa-IR" sz="1800" b="1" dirty="0">
                <a:cs typeface="B Nazanin" panose="00000400000000000000" pitchFamily="2" charset="-78"/>
              </a:rPr>
              <a:t>فعالیت دهها مؤسسه و مرگز پژوهشهای اسلامی با بودجه دولت،</a:t>
            </a:r>
          </a:p>
          <a:p>
            <a:pPr marL="285750" indent="-285750" algn="r" rtl="1">
              <a:buFont typeface="Arial" panose="020B0604020202020204" pitchFamily="34" charset="0"/>
              <a:buChar char="•"/>
            </a:pPr>
            <a:r>
              <a:rPr lang="fa-IR" sz="1800" b="1" dirty="0">
                <a:cs typeface="B Nazanin" panose="00000400000000000000" pitchFamily="2" charset="-78"/>
              </a:rPr>
              <a:t>فعالیت انجمن اسلامی سراسری چین به عنوان پل ارتباطی میان مسلمانان و دولت، </a:t>
            </a:r>
          </a:p>
          <a:p>
            <a:pPr marL="285750" indent="-285750" algn="r" rtl="1">
              <a:buFont typeface="Arial" panose="020B0604020202020204" pitchFamily="34" charset="0"/>
              <a:buChar char="•"/>
            </a:pPr>
            <a:r>
              <a:rPr lang="fa-IR" sz="1800" b="1" dirty="0">
                <a:cs typeface="B Nazanin" panose="00000400000000000000" pitchFamily="2" charset="-78"/>
              </a:rPr>
              <a:t>جضور فعال در بخشهای اقتصادی و آموزشی در مناطق مسلمان نشین،</a:t>
            </a:r>
          </a:p>
          <a:p>
            <a:pPr marL="285750" indent="-285750" algn="r" rtl="1">
              <a:buFont typeface="Arial" panose="020B0604020202020204" pitchFamily="34" charset="0"/>
              <a:buChar char="•"/>
            </a:pPr>
            <a:r>
              <a:rPr lang="fa-IR" sz="1800" b="1" dirty="0">
                <a:cs typeface="B Nazanin" panose="00000400000000000000" pitchFamily="2" charset="-78"/>
              </a:rPr>
              <a:t>انجام نسبتا آزادانه مناسک دینی و فعالیتهای آموزشی دینی در چارچوب قوانین و مقررات کشور.</a:t>
            </a:r>
          </a:p>
          <a:p>
            <a:pPr marL="285750" indent="-285750" algn="r" rtl="1">
              <a:buFont typeface="Arial" panose="020B0604020202020204" pitchFamily="34" charset="0"/>
              <a:buChar char="•"/>
            </a:pPr>
            <a:endParaRPr lang="en-US" sz="1800" b="1" dirty="0">
              <a:cs typeface="B Nazanin" panose="00000400000000000000" pitchFamily="2" charset="-78"/>
            </a:endParaRPr>
          </a:p>
        </p:txBody>
      </p:sp>
      <p:pic>
        <p:nvPicPr>
          <p:cNvPr id="1028" name="Picture 4">
            <a:extLst>
              <a:ext uri="{FF2B5EF4-FFF2-40B4-BE49-F238E27FC236}">
                <a16:creationId xmlns:a16="http://schemas.microsoft.com/office/drawing/2014/main" id="{320754B6-7F00-4DCD-BCC3-3B3B652E5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005" y="164665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ld Beautiful Mosques Pictures">
            <a:extLst>
              <a:ext uri="{FF2B5EF4-FFF2-40B4-BE49-F238E27FC236}">
                <a16:creationId xmlns:a16="http://schemas.microsoft.com/office/drawing/2014/main" id="{786759F0-FBC0-496E-AE28-4279AA46A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223" y="3583520"/>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ception to celebrate Corban Festival held by IAC in Beijing - Global Times">
            <a:extLst>
              <a:ext uri="{FF2B5EF4-FFF2-40B4-BE49-F238E27FC236}">
                <a16:creationId xmlns:a16="http://schemas.microsoft.com/office/drawing/2014/main" id="{D59ED2B4-AFF0-44A7-B7E6-DD2B7BB039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005" y="3429000"/>
            <a:ext cx="2721497" cy="236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41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4809-4DED-4E81-A0E9-A94F06F1B43D}"/>
              </a:ext>
            </a:extLst>
          </p:cNvPr>
          <p:cNvSpPr>
            <a:spLocks noGrp="1"/>
          </p:cNvSpPr>
          <p:nvPr>
            <p:ph type="ctrTitle"/>
          </p:nvPr>
        </p:nvSpPr>
        <p:spPr>
          <a:xfrm>
            <a:off x="2692398" y="1945038"/>
            <a:ext cx="6815669" cy="829160"/>
          </a:xfrm>
        </p:spPr>
        <p:txBody>
          <a:bodyPr/>
          <a:lstStyle/>
          <a:p>
            <a:r>
              <a:rPr lang="fa-IR" sz="4000" b="1" dirty="0">
                <a:solidFill>
                  <a:srgbClr val="FF0000"/>
                </a:solidFill>
                <a:cs typeface="B Nazanin" panose="00000400000000000000" pitchFamily="2" charset="-78"/>
              </a:rPr>
              <a:t>با سپاس از صبر و حوصله شما</a:t>
            </a:r>
            <a:endParaRPr lang="en-US" sz="4000" b="1" dirty="0">
              <a:solidFill>
                <a:srgbClr val="FF0000"/>
              </a:solidFill>
              <a:cs typeface="B Nazanin" panose="00000400000000000000" pitchFamily="2" charset="-78"/>
            </a:endParaRPr>
          </a:p>
        </p:txBody>
      </p:sp>
      <p:sp>
        <p:nvSpPr>
          <p:cNvPr id="3" name="Subtitle 2">
            <a:extLst>
              <a:ext uri="{FF2B5EF4-FFF2-40B4-BE49-F238E27FC236}">
                <a16:creationId xmlns:a16="http://schemas.microsoft.com/office/drawing/2014/main" id="{C0EBF713-60D2-42E4-8D88-97EDB41F4A8A}"/>
              </a:ext>
            </a:extLst>
          </p:cNvPr>
          <p:cNvSpPr>
            <a:spLocks noGrp="1"/>
          </p:cNvSpPr>
          <p:nvPr>
            <p:ph type="subTitle" idx="1"/>
          </p:nvPr>
        </p:nvSpPr>
        <p:spPr>
          <a:xfrm>
            <a:off x="2692398" y="4083803"/>
            <a:ext cx="6815669" cy="894596"/>
          </a:xfrm>
        </p:spPr>
        <p:txBody>
          <a:bodyPr>
            <a:normAutofit/>
          </a:bodyPr>
          <a:lstStyle/>
          <a:p>
            <a:r>
              <a:rPr lang="fa-IR" sz="4400" dirty="0">
                <a:solidFill>
                  <a:srgbClr val="00B050"/>
                </a:solidFill>
              </a:rPr>
              <a:t>والسلام علیکم و رحمه الله و برکاته</a:t>
            </a:r>
            <a:endParaRPr lang="en-US" sz="4400" dirty="0">
              <a:solidFill>
                <a:srgbClr val="00B050"/>
              </a:solidFill>
            </a:endParaRPr>
          </a:p>
        </p:txBody>
      </p:sp>
    </p:spTree>
    <p:extLst>
      <p:ext uri="{BB962C8B-B14F-4D97-AF65-F5344CB8AC3E}">
        <p14:creationId xmlns:p14="http://schemas.microsoft.com/office/powerpoint/2010/main" val="334222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ig. 1 Invocation drawn in a single stroke, by Ma Jinhua, Cangzhou, Hebei, 2002. ">
            <a:extLst>
              <a:ext uri="{FF2B5EF4-FFF2-40B4-BE49-F238E27FC236}">
                <a16:creationId xmlns:a16="http://schemas.microsoft.com/office/drawing/2014/main" id="{C16EA48B-3FE0-400A-B8FF-975B6EC61D92}"/>
              </a:ext>
            </a:extLst>
          </p:cNvPr>
          <p:cNvPicPr>
            <a:picLocks/>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07" t="1882" r="485" b="1901"/>
          <a:stretch/>
        </p:blipFill>
        <p:spPr bwMode="auto">
          <a:xfrm>
            <a:off x="1057013" y="1048624"/>
            <a:ext cx="9899009" cy="4823670"/>
          </a:xfrm>
          <a:prstGeom prst="rect">
            <a:avLst/>
          </a:prstGeom>
          <a:noFill/>
          <a:ln>
            <a:noFill/>
          </a:ln>
        </p:spPr>
      </p:pic>
    </p:spTree>
    <p:extLst>
      <p:ext uri="{BB962C8B-B14F-4D97-AF65-F5344CB8AC3E}">
        <p14:creationId xmlns:p14="http://schemas.microsoft.com/office/powerpoint/2010/main" val="190259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351F55B-E84C-45B3-BF18-AE692FE32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765" y="1007390"/>
            <a:ext cx="7694910" cy="500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93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5AB4-6B62-44C8-B7C1-9FF525A228DA}"/>
              </a:ext>
            </a:extLst>
          </p:cNvPr>
          <p:cNvSpPr>
            <a:spLocks noGrp="1"/>
          </p:cNvSpPr>
          <p:nvPr>
            <p:ph type="title"/>
          </p:nvPr>
        </p:nvSpPr>
        <p:spPr/>
        <p:txBody>
          <a:bodyPr/>
          <a:lstStyle/>
          <a:p>
            <a:pPr algn="ctr"/>
            <a:r>
              <a:rPr lang="fa-IR" dirty="0">
                <a:solidFill>
                  <a:srgbClr val="0070C0"/>
                </a:solidFill>
                <a:cs typeface="B Nazanin" panose="00000400000000000000" pitchFamily="2" charset="-78"/>
              </a:rPr>
              <a:t>ناشناخته بودن مسلمانان چین</a:t>
            </a:r>
            <a:endParaRPr lang="en-US" dirty="0">
              <a:solidFill>
                <a:srgbClr val="0070C0"/>
              </a:solidFill>
              <a:cs typeface="B Nazanin" panose="00000400000000000000" pitchFamily="2" charset="-78"/>
            </a:endParaRPr>
          </a:p>
        </p:txBody>
      </p:sp>
      <p:sp>
        <p:nvSpPr>
          <p:cNvPr id="3" name="Content Placeholder 2">
            <a:extLst>
              <a:ext uri="{FF2B5EF4-FFF2-40B4-BE49-F238E27FC236}">
                <a16:creationId xmlns:a16="http://schemas.microsoft.com/office/drawing/2014/main" id="{320A3F5E-442D-4FBB-B9AC-B73455EFB802}"/>
              </a:ext>
            </a:extLst>
          </p:cNvPr>
          <p:cNvSpPr>
            <a:spLocks noGrp="1"/>
          </p:cNvSpPr>
          <p:nvPr>
            <p:ph idx="1"/>
          </p:nvPr>
        </p:nvSpPr>
        <p:spPr/>
        <p:txBody>
          <a:bodyPr>
            <a:normAutofit/>
          </a:bodyPr>
          <a:lstStyle/>
          <a:p>
            <a:pPr algn="r" rtl="1"/>
            <a:r>
              <a:rPr lang="fa-IR" sz="2800" dirty="0">
                <a:cs typeface="B Nazanin" panose="00000400000000000000" pitchFamily="2" charset="-78"/>
              </a:rPr>
              <a:t>جامعه اسلامی و مسلمانان چین، به دلایل زیر هنوز ناشناخته هستند:</a:t>
            </a:r>
          </a:p>
          <a:p>
            <a:pPr algn="r" rtl="1"/>
            <a:r>
              <a:rPr lang="fa-IR" sz="2800" dirty="0">
                <a:cs typeface="B Nazanin" panose="00000400000000000000" pitchFamily="2" charset="-78"/>
              </a:rPr>
              <a:t>بعد مسافت و دوری جامعه مسلمانان چین از مرکز جهان اسلام،</a:t>
            </a:r>
          </a:p>
          <a:p>
            <a:pPr algn="r" rtl="1"/>
            <a:r>
              <a:rPr lang="fa-IR" sz="2800" dirty="0">
                <a:cs typeface="B Nazanin" panose="00000400000000000000" pitchFamily="2" charset="-78"/>
              </a:rPr>
              <a:t>اجرای سیاستهای منزوی کردن مسلمانان در طول تاریخ، به ویژه از اواخر قرن هفدهم تا نیمه دوم قرن بیستم،</a:t>
            </a:r>
          </a:p>
          <a:p>
            <a:pPr algn="r" rtl="1"/>
            <a:r>
              <a:rPr lang="fa-IR" sz="2800" dirty="0">
                <a:cs typeface="B Nazanin" panose="00000400000000000000" pitchFamily="2" charset="-78"/>
              </a:rPr>
              <a:t>دشواری فراگیری زبان چینی برای محققان و پژوهشگران مسلمان،</a:t>
            </a:r>
          </a:p>
          <a:p>
            <a:pPr algn="r" rtl="1"/>
            <a:r>
              <a:rPr lang="fa-IR" sz="2800" dirty="0">
                <a:cs typeface="B Nazanin" panose="00000400000000000000" pitchFamily="2" charset="-78"/>
              </a:rPr>
              <a:t>کمبود اطلاعات از وضعیت و شرایط زندگی مسلمانان در این بحش از جهان.</a:t>
            </a:r>
            <a:endParaRPr lang="en-US" sz="2800" dirty="0">
              <a:cs typeface="B Nazanin" panose="00000400000000000000" pitchFamily="2" charset="-78"/>
            </a:endParaRPr>
          </a:p>
        </p:txBody>
      </p:sp>
    </p:spTree>
    <p:extLst>
      <p:ext uri="{BB962C8B-B14F-4D97-AF65-F5344CB8AC3E}">
        <p14:creationId xmlns:p14="http://schemas.microsoft.com/office/powerpoint/2010/main" val="179228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7A35-05F2-48B5-82D2-DEF20B0F62E7}"/>
              </a:ext>
            </a:extLst>
          </p:cNvPr>
          <p:cNvSpPr>
            <a:spLocks noGrp="1"/>
          </p:cNvSpPr>
          <p:nvPr>
            <p:ph type="title"/>
          </p:nvPr>
        </p:nvSpPr>
        <p:spPr>
          <a:xfrm>
            <a:off x="2502976" y="982132"/>
            <a:ext cx="6772760" cy="1303867"/>
          </a:xfrm>
        </p:spPr>
        <p:txBody>
          <a:bodyPr/>
          <a:lstStyle/>
          <a:p>
            <a:pPr algn="ctr"/>
            <a:r>
              <a:rPr lang="fa-IR" dirty="0">
                <a:solidFill>
                  <a:srgbClr val="C00000"/>
                </a:solidFill>
                <a:cs typeface="B Nazanin" panose="00000400000000000000" pitchFamily="2" charset="-78"/>
              </a:rPr>
              <a:t>تاریخ و چگونگی ورود اسلام به چین</a:t>
            </a:r>
            <a:endParaRPr lang="en-US" dirty="0">
              <a:solidFill>
                <a:srgbClr val="C00000"/>
              </a:solidFill>
              <a:cs typeface="B Nazanin" panose="00000400000000000000" pitchFamily="2" charset="-78"/>
            </a:endParaRPr>
          </a:p>
        </p:txBody>
      </p:sp>
      <p:sp>
        <p:nvSpPr>
          <p:cNvPr id="3" name="Content Placeholder 2">
            <a:extLst>
              <a:ext uri="{FF2B5EF4-FFF2-40B4-BE49-F238E27FC236}">
                <a16:creationId xmlns:a16="http://schemas.microsoft.com/office/drawing/2014/main" id="{5F57DA9D-6D2F-49A5-9C91-D246E5FFF61D}"/>
              </a:ext>
            </a:extLst>
          </p:cNvPr>
          <p:cNvSpPr>
            <a:spLocks noGrp="1"/>
          </p:cNvSpPr>
          <p:nvPr>
            <p:ph idx="1"/>
          </p:nvPr>
        </p:nvSpPr>
        <p:spPr/>
        <p:txBody>
          <a:bodyPr>
            <a:normAutofit/>
          </a:bodyPr>
          <a:lstStyle/>
          <a:p>
            <a:pPr algn="r"/>
            <a:endParaRPr lang="fa-IR" dirty="0"/>
          </a:p>
          <a:p>
            <a:pPr algn="r" rtl="1"/>
            <a:r>
              <a:rPr lang="fa-IR" dirty="0">
                <a:cs typeface="B Nazanin" panose="00000400000000000000" pitchFamily="2" charset="-78"/>
              </a:rPr>
              <a:t>در اسناد و مدارک رسمی چین، ورود اسلام به چین به سال 31 هجری(651 میلادی) و در دوران حاکمیت امپراتور یونگ خوی از سلسله تانگ بر میگردد.</a:t>
            </a:r>
          </a:p>
          <a:p>
            <a:pPr algn="r" rtl="1"/>
            <a:r>
              <a:rPr lang="fa-IR" dirty="0">
                <a:cs typeface="B Nazanin" panose="00000400000000000000" pitchFamily="2" charset="-78"/>
              </a:rPr>
              <a:t>داستان های خیالی و افسانه ای مختلفی در مورد نحوه ورود اسلام به چین ذکر شده است،</a:t>
            </a:r>
          </a:p>
          <a:p>
            <a:pPr algn="r" rtl="1"/>
            <a:r>
              <a:rPr lang="fa-IR" dirty="0">
                <a:cs typeface="B Nazanin" panose="00000400000000000000" pitchFamily="2" charset="-78"/>
              </a:rPr>
              <a:t>روند گسترش اسلام در این کشور بصورت تدریجی بوده و در یک بازه زمانی 700 تا 800 ساله صورت گرفته است،</a:t>
            </a:r>
          </a:p>
          <a:p>
            <a:pPr algn="r" rtl="1"/>
            <a:r>
              <a:rPr lang="fa-IR" dirty="0">
                <a:cs typeface="B Nazanin" panose="00000400000000000000" pitchFamily="2" charset="-78"/>
              </a:rPr>
              <a:t>هیچگونه سازماندهی و برنامه ریزی تبلیغی و اجباری در معرفی اسلام وجود نداشته است،</a:t>
            </a:r>
          </a:p>
        </p:txBody>
      </p:sp>
    </p:spTree>
    <p:extLst>
      <p:ext uri="{BB962C8B-B14F-4D97-AF65-F5344CB8AC3E}">
        <p14:creationId xmlns:p14="http://schemas.microsoft.com/office/powerpoint/2010/main" val="114713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BE27-1D5A-4F4C-B2DA-9FA38234643C}"/>
              </a:ext>
            </a:extLst>
          </p:cNvPr>
          <p:cNvSpPr>
            <a:spLocks noGrp="1"/>
          </p:cNvSpPr>
          <p:nvPr>
            <p:ph type="title" idx="4294967295"/>
          </p:nvPr>
        </p:nvSpPr>
        <p:spPr>
          <a:xfrm>
            <a:off x="2069024" y="927100"/>
            <a:ext cx="3896801" cy="746717"/>
          </a:xfrm>
        </p:spPr>
        <p:txBody>
          <a:bodyPr>
            <a:noAutofit/>
          </a:bodyPr>
          <a:lstStyle/>
          <a:p>
            <a:r>
              <a:rPr lang="fa-IR" sz="3200" b="1" dirty="0">
                <a:solidFill>
                  <a:srgbClr val="00B050"/>
                </a:solidFill>
                <a:cs typeface="B Nazanin" panose="00000400000000000000" pitchFamily="2" charset="-78"/>
              </a:rPr>
              <a:t>راه های نفوذ اسلام در چین</a:t>
            </a:r>
            <a:endParaRPr lang="en-US" sz="3200" b="1" dirty="0">
              <a:solidFill>
                <a:srgbClr val="00B050"/>
              </a:solidFill>
              <a:cs typeface="B Nazanin" panose="00000400000000000000" pitchFamily="2" charset="-78"/>
            </a:endParaRPr>
          </a:p>
        </p:txBody>
      </p:sp>
      <p:sp>
        <p:nvSpPr>
          <p:cNvPr id="4" name="Text Placeholder 3">
            <a:extLst>
              <a:ext uri="{FF2B5EF4-FFF2-40B4-BE49-F238E27FC236}">
                <a16:creationId xmlns:a16="http://schemas.microsoft.com/office/drawing/2014/main" id="{68CBAC60-FC79-4FA9-86D7-A7C3783DCA95}"/>
              </a:ext>
            </a:extLst>
          </p:cNvPr>
          <p:cNvSpPr>
            <a:spLocks noGrp="1"/>
          </p:cNvSpPr>
          <p:nvPr>
            <p:ph type="body" idx="4294967295"/>
          </p:nvPr>
        </p:nvSpPr>
        <p:spPr>
          <a:xfrm>
            <a:off x="829159" y="2092325"/>
            <a:ext cx="6129579" cy="3572306"/>
          </a:xfrm>
        </p:spPr>
        <p:txBody>
          <a:bodyPr>
            <a:noAutofit/>
          </a:bodyPr>
          <a:lstStyle/>
          <a:p>
            <a:pPr marL="0" indent="0" algn="r" rtl="1">
              <a:buNone/>
            </a:pPr>
            <a:r>
              <a:rPr lang="fa-IR" sz="2000" b="1" dirty="0">
                <a:cs typeface="B Nazanin" panose="00000400000000000000" pitchFamily="2" charset="-78"/>
              </a:rPr>
              <a:t>اسلام بصورت آرام و طبیعی از راه های زیر در چین گسترش یافته است:</a:t>
            </a:r>
          </a:p>
          <a:p>
            <a:pPr marL="285750" indent="-285750" algn="r" rtl="1">
              <a:buFont typeface="Arial" panose="020B0604020202020204" pitchFamily="34" charset="0"/>
              <a:buChar char="•"/>
            </a:pPr>
            <a:r>
              <a:rPr lang="fa-IR" sz="2000" b="1" dirty="0">
                <a:cs typeface="B Nazanin" panose="00000400000000000000" pitchFamily="2" charset="-78"/>
              </a:rPr>
              <a:t>توسط تجار و بازرگانان ایرانی و مسلمانان سایر مناطق،</a:t>
            </a:r>
          </a:p>
          <a:p>
            <a:pPr marL="285750" indent="-285750" algn="r" rtl="1">
              <a:buFont typeface="Arial" panose="020B0604020202020204" pitchFamily="34" charset="0"/>
              <a:buChar char="•"/>
            </a:pPr>
            <a:r>
              <a:rPr lang="fa-IR" sz="2000" b="1" dirty="0">
                <a:cs typeface="B Nazanin" panose="00000400000000000000" pitchFamily="2" charset="-78"/>
              </a:rPr>
              <a:t>اقامت طولانی مدت و دائمی مسلمانان در چین،</a:t>
            </a:r>
          </a:p>
          <a:p>
            <a:pPr marL="285750" indent="-285750" algn="r" rtl="1">
              <a:buFont typeface="Arial" panose="020B0604020202020204" pitchFamily="34" charset="0"/>
              <a:buChar char="•"/>
            </a:pPr>
            <a:r>
              <a:rPr lang="fa-IR" sz="2000" b="1" dirty="0">
                <a:cs typeface="B Nazanin" panose="00000400000000000000" pitchFamily="2" charset="-78"/>
              </a:rPr>
              <a:t>ازدواج با زنان چینی و تشکیل خانواده،</a:t>
            </a:r>
          </a:p>
          <a:p>
            <a:pPr marL="285750" indent="-285750" algn="r" rtl="1">
              <a:buFont typeface="Arial" panose="020B0604020202020204" pitchFamily="34" charset="0"/>
              <a:buChar char="•"/>
            </a:pPr>
            <a:r>
              <a:rPr lang="fa-IR" sz="2000" b="1" dirty="0">
                <a:cs typeface="B Nazanin" panose="00000400000000000000" pitchFamily="2" charset="-78"/>
              </a:rPr>
              <a:t>سرپرستی کودکان و ایتام،</a:t>
            </a:r>
          </a:p>
          <a:p>
            <a:pPr marL="285750" indent="-285750" algn="r" rtl="1">
              <a:buFont typeface="Arial" panose="020B0604020202020204" pitchFamily="34" charset="0"/>
              <a:buChar char="•"/>
            </a:pPr>
            <a:r>
              <a:rPr lang="fa-IR" sz="2000" b="1" dirty="0">
                <a:cs typeface="B Nazanin" panose="00000400000000000000" pitchFamily="2" charset="-78"/>
              </a:rPr>
              <a:t>عملکرد، اخلاق و رفتار مثبت با مردم.</a:t>
            </a:r>
          </a:p>
          <a:p>
            <a:pPr marL="285750" indent="-285750" algn="r" rtl="1">
              <a:buFont typeface="Wingdings" panose="05000000000000000000" pitchFamily="2" charset="2"/>
              <a:buChar char="ü"/>
            </a:pPr>
            <a:endParaRPr lang="en-US" sz="2000" b="1" dirty="0">
              <a:cs typeface="B Nazanin" panose="00000400000000000000" pitchFamily="2" charset="-78"/>
            </a:endParaRPr>
          </a:p>
        </p:txBody>
      </p:sp>
      <p:pic>
        <p:nvPicPr>
          <p:cNvPr id="1026" name="Picture 2">
            <a:extLst>
              <a:ext uri="{FF2B5EF4-FFF2-40B4-BE49-F238E27FC236}">
                <a16:creationId xmlns:a16="http://schemas.microsoft.com/office/drawing/2014/main" id="{75535C66-E5C7-4AB9-8E4C-A7845D54819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062304" y="1817688"/>
            <a:ext cx="4300537"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13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DEA4-EC67-4607-9D6B-00CEECAAC2D1}"/>
              </a:ext>
            </a:extLst>
          </p:cNvPr>
          <p:cNvSpPr>
            <a:spLocks noGrp="1"/>
          </p:cNvSpPr>
          <p:nvPr>
            <p:ph type="title"/>
          </p:nvPr>
        </p:nvSpPr>
        <p:spPr>
          <a:xfrm>
            <a:off x="1295399" y="1041400"/>
            <a:ext cx="6241816" cy="629745"/>
          </a:xfrm>
        </p:spPr>
        <p:txBody>
          <a:bodyPr>
            <a:normAutofit fontScale="90000"/>
          </a:bodyPr>
          <a:lstStyle/>
          <a:p>
            <a:r>
              <a:rPr lang="fa-IR" sz="3200" b="1" dirty="0">
                <a:solidFill>
                  <a:srgbClr val="00B050"/>
                </a:solidFill>
                <a:cs typeface="B Nazanin" panose="00000400000000000000" pitchFamily="2" charset="-78"/>
              </a:rPr>
              <a:t>شکل گیری جامعه مسلمانان پیش از سلسله یوان</a:t>
            </a:r>
            <a:endParaRPr lang="en-US" sz="3200" b="1" dirty="0">
              <a:solidFill>
                <a:srgbClr val="00B050"/>
              </a:solidFill>
              <a:cs typeface="B Nazanin" panose="00000400000000000000" pitchFamily="2" charset="-78"/>
            </a:endParaRPr>
          </a:p>
        </p:txBody>
      </p:sp>
      <p:pic>
        <p:nvPicPr>
          <p:cNvPr id="2050" name="Picture 2" descr="قرآن در جهان|استقبال شرق دور از آیه‌های نور/ حضور قرآن در زندگی مسلمانان چینی">
            <a:extLst>
              <a:ext uri="{FF2B5EF4-FFF2-40B4-BE49-F238E27FC236}">
                <a16:creationId xmlns:a16="http://schemas.microsoft.com/office/drawing/2014/main" id="{6ABEA6AC-3E1A-4808-89AB-30EA41BFE7E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7664" r="27664"/>
          <a:stretch>
            <a:fillRect/>
          </a:stretch>
        </p:blipFill>
        <p:spPr bwMode="auto">
          <a:xfrm>
            <a:off x="7718157" y="1041400"/>
            <a:ext cx="3440022" cy="477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5D4BCBB6-621B-4D1F-9610-80FC5FCB0FDA}"/>
              </a:ext>
            </a:extLst>
          </p:cNvPr>
          <p:cNvSpPr>
            <a:spLocks noGrp="1"/>
          </p:cNvSpPr>
          <p:nvPr>
            <p:ph type="body" sz="half" idx="2"/>
          </p:nvPr>
        </p:nvSpPr>
        <p:spPr>
          <a:xfrm>
            <a:off x="1295399" y="1876097"/>
            <a:ext cx="6241816" cy="4020205"/>
          </a:xfrm>
        </p:spPr>
        <p:txBody>
          <a:bodyPr>
            <a:normAutofit/>
          </a:bodyPr>
          <a:lstStyle/>
          <a:p>
            <a:pPr marL="285750" indent="-285750" algn="r" rtl="1">
              <a:buFont typeface="Arial" panose="020B0604020202020204" pitchFamily="34" charset="0"/>
              <a:buChar char="•"/>
            </a:pPr>
            <a:r>
              <a:rPr lang="fa-IR" sz="2000" b="1" dirty="0">
                <a:cs typeface="B Nazanin" panose="00000400000000000000" pitchFamily="2" charset="-78"/>
              </a:rPr>
              <a:t>احداث محله های مسلمان نشین در مسیر تجاری جاده ابریشم،</a:t>
            </a:r>
          </a:p>
          <a:p>
            <a:pPr marL="285750" indent="-285750" algn="r" rtl="1">
              <a:buFont typeface="Arial" panose="020B0604020202020204" pitchFamily="34" charset="0"/>
              <a:buChar char="•"/>
            </a:pPr>
            <a:r>
              <a:rPr lang="fa-IR" sz="2000" b="1" dirty="0">
                <a:cs typeface="B Nazanin" panose="00000400000000000000" pitchFamily="2" charset="-78"/>
              </a:rPr>
              <a:t>عدم ارتباط با جوامع چینی غیر از روابط تجارت و بازرگانی،</a:t>
            </a:r>
          </a:p>
          <a:p>
            <a:pPr marL="285750" indent="-285750" algn="r" rtl="1">
              <a:buFont typeface="Arial" panose="020B0604020202020204" pitchFamily="34" charset="0"/>
              <a:buChar char="•"/>
            </a:pPr>
            <a:r>
              <a:rPr lang="fa-IR" sz="2000" b="1" dirty="0">
                <a:cs typeface="B Nazanin" panose="00000400000000000000" pitchFamily="2" charset="-78"/>
              </a:rPr>
              <a:t>ایجاد شبکه های مساجد و اماکن تأمین مایحتاج حلال زندگی،</a:t>
            </a:r>
          </a:p>
          <a:p>
            <a:pPr marL="285750" indent="-285750" algn="r" rtl="1">
              <a:buFont typeface="Arial" panose="020B0604020202020204" pitchFamily="34" charset="0"/>
              <a:buChar char="•"/>
            </a:pPr>
            <a:r>
              <a:rPr lang="fa-IR" sz="2000" b="1" dirty="0">
                <a:cs typeface="B Nazanin" panose="00000400000000000000" pitchFamily="2" charset="-78"/>
              </a:rPr>
              <a:t>مدیریت محله های مسلمان نشین توسط خود مسلمانان،</a:t>
            </a:r>
          </a:p>
          <a:p>
            <a:pPr marL="285750" indent="-285750" algn="r" rtl="1">
              <a:buFont typeface="Arial" panose="020B0604020202020204" pitchFamily="34" charset="0"/>
              <a:buChar char="•"/>
            </a:pPr>
            <a:r>
              <a:rPr lang="fa-IR" sz="2000" b="1" dirty="0">
                <a:cs typeface="B Nazanin" panose="00000400000000000000" pitchFamily="2" charset="-78"/>
              </a:rPr>
              <a:t>گسترش و رواج زبان فارسی در کلونی های مسلمان نشین،</a:t>
            </a:r>
          </a:p>
          <a:p>
            <a:pPr marL="285750" indent="-285750" algn="r" rtl="1">
              <a:buFont typeface="Arial" panose="020B0604020202020204" pitchFamily="34" charset="0"/>
              <a:buChar char="•"/>
            </a:pPr>
            <a:r>
              <a:rPr lang="fa-IR" sz="2000" b="1" dirty="0">
                <a:cs typeface="B Nazanin" panose="00000400000000000000" pitchFamily="2" charset="-78"/>
              </a:rPr>
              <a:t>عدم دخالت در امور داخلی و سیاسی جامعه چین.</a:t>
            </a:r>
            <a:endParaRPr lang="en-US" sz="2000" b="1" dirty="0">
              <a:cs typeface="B Nazanin" panose="00000400000000000000" pitchFamily="2" charset="-78"/>
            </a:endParaRPr>
          </a:p>
        </p:txBody>
      </p:sp>
    </p:spTree>
    <p:extLst>
      <p:ext uri="{BB962C8B-B14F-4D97-AF65-F5344CB8AC3E}">
        <p14:creationId xmlns:p14="http://schemas.microsoft.com/office/powerpoint/2010/main" val="98808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893B8-02DA-4F56-A0B7-3C17233AA40B}"/>
              </a:ext>
            </a:extLst>
          </p:cNvPr>
          <p:cNvSpPr>
            <a:spLocks noGrp="1"/>
          </p:cNvSpPr>
          <p:nvPr>
            <p:ph type="title"/>
          </p:nvPr>
        </p:nvSpPr>
        <p:spPr>
          <a:xfrm>
            <a:off x="1658319" y="844658"/>
            <a:ext cx="5463152" cy="1023556"/>
          </a:xfrm>
        </p:spPr>
        <p:txBody>
          <a:bodyPr>
            <a:noAutofit/>
          </a:bodyPr>
          <a:lstStyle/>
          <a:p>
            <a:r>
              <a:rPr lang="fa-IR" sz="3200" b="1" dirty="0">
                <a:solidFill>
                  <a:srgbClr val="0070C0"/>
                </a:solidFill>
                <a:cs typeface="B Nazanin" panose="00000400000000000000" pitchFamily="2" charset="-78"/>
              </a:rPr>
              <a:t>جایگاه اسلام و مسلمانان در دوران </a:t>
            </a:r>
            <a:br>
              <a:rPr lang="fa-IR" sz="3200" b="1" dirty="0">
                <a:solidFill>
                  <a:srgbClr val="0070C0"/>
                </a:solidFill>
                <a:cs typeface="B Nazanin" panose="00000400000000000000" pitchFamily="2" charset="-78"/>
              </a:rPr>
            </a:br>
            <a:r>
              <a:rPr lang="fa-IR" sz="3200" b="1" dirty="0">
                <a:solidFill>
                  <a:srgbClr val="0070C0"/>
                </a:solidFill>
                <a:cs typeface="B Nazanin" panose="00000400000000000000" pitchFamily="2" charset="-78"/>
              </a:rPr>
              <a:t>سلسله یوان</a:t>
            </a:r>
            <a:endParaRPr lang="en-US" sz="3200" b="1" dirty="0">
              <a:solidFill>
                <a:srgbClr val="0070C0"/>
              </a:solidFill>
              <a:cs typeface="B Nazanin" panose="00000400000000000000" pitchFamily="2" charset="-78"/>
            </a:endParaRPr>
          </a:p>
        </p:txBody>
      </p:sp>
      <p:pic>
        <p:nvPicPr>
          <p:cNvPr id="3074" name="Picture 2">
            <a:extLst>
              <a:ext uri="{FF2B5EF4-FFF2-40B4-BE49-F238E27FC236}">
                <a16:creationId xmlns:a16="http://schemas.microsoft.com/office/drawing/2014/main" id="{2C1D3509-7473-4884-ABDB-7288FC02140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8987" r="289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4BDE9E4F-E22C-4B18-BA87-41157EF173E0}"/>
              </a:ext>
            </a:extLst>
          </p:cNvPr>
          <p:cNvSpPr>
            <a:spLocks noGrp="1"/>
          </p:cNvSpPr>
          <p:nvPr>
            <p:ph type="body" sz="half" idx="2"/>
          </p:nvPr>
        </p:nvSpPr>
        <p:spPr>
          <a:xfrm>
            <a:off x="1295399" y="2049517"/>
            <a:ext cx="6241816" cy="3823138"/>
          </a:xfrm>
        </p:spPr>
        <p:txBody>
          <a:bodyPr>
            <a:normAutofit/>
          </a:bodyPr>
          <a:lstStyle/>
          <a:p>
            <a:pPr marL="285750" indent="-285750" algn="r" rtl="1">
              <a:buFont typeface="Arial" panose="020B0604020202020204" pitchFamily="34" charset="0"/>
              <a:buChar char="•"/>
            </a:pPr>
            <a:r>
              <a:rPr lang="fa-IR" sz="2400" b="1" dirty="0">
                <a:cs typeface="B Nazanin" panose="00000400000000000000" pitchFamily="2" charset="-78"/>
              </a:rPr>
              <a:t>انتقال جمعیت گسترده ای از مسلمانان از ایران و آسیای مرکزی به چین،</a:t>
            </a:r>
          </a:p>
          <a:p>
            <a:pPr marL="285750" indent="-285750" algn="r" rtl="1">
              <a:buFont typeface="Arial" panose="020B0604020202020204" pitchFamily="34" charset="0"/>
              <a:buChar char="•"/>
            </a:pPr>
            <a:r>
              <a:rPr lang="fa-IR" sz="2400" b="1" dirty="0">
                <a:cs typeface="B Nazanin" panose="00000400000000000000" pitchFamily="2" charset="-78"/>
              </a:rPr>
              <a:t>اوج گسترش اسلام و جمعیت مسلمانان در سرتا سر چین،</a:t>
            </a:r>
          </a:p>
          <a:p>
            <a:pPr marL="285750" indent="-285750" algn="r" rtl="1">
              <a:buFont typeface="Arial" panose="020B0604020202020204" pitchFamily="34" charset="0"/>
              <a:buChar char="•"/>
            </a:pPr>
            <a:r>
              <a:rPr lang="fa-IR" sz="2400" b="1" dirty="0">
                <a:cs typeface="B Nazanin" panose="00000400000000000000" pitchFamily="2" charset="-78"/>
              </a:rPr>
              <a:t>ورود مسلمانان در عرصه های مدیریتی و سیاسی،</a:t>
            </a:r>
          </a:p>
          <a:p>
            <a:pPr marL="285750" indent="-285750" algn="r" rtl="1">
              <a:buFont typeface="Arial" panose="020B0604020202020204" pitchFamily="34" charset="0"/>
              <a:buChar char="•"/>
            </a:pPr>
            <a:r>
              <a:rPr lang="fa-IR" sz="2400" b="1" dirty="0">
                <a:cs typeface="B Nazanin" panose="00000400000000000000" pitchFamily="2" charset="-78"/>
              </a:rPr>
              <a:t>رسمیت یافتن زبان فارسی در دربار امپراتوری سلسله یوان(مغول ها)،</a:t>
            </a:r>
          </a:p>
          <a:p>
            <a:pPr marL="285750" indent="-285750" algn="r" rtl="1">
              <a:buFont typeface="Arial" panose="020B0604020202020204" pitchFamily="34" charset="0"/>
              <a:buChar char="•"/>
            </a:pPr>
            <a:r>
              <a:rPr lang="fa-IR" sz="2400" b="1" dirty="0">
                <a:cs typeface="B Nazanin" panose="00000400000000000000" pitchFamily="2" charset="-78"/>
              </a:rPr>
              <a:t>توسعه مساجد در اقصی نقاط چین.</a:t>
            </a:r>
            <a:endParaRPr lang="en-US" sz="2400" b="1" dirty="0">
              <a:cs typeface="B Nazanin" panose="00000400000000000000" pitchFamily="2" charset="-78"/>
            </a:endParaRPr>
          </a:p>
        </p:txBody>
      </p:sp>
    </p:spTree>
    <p:extLst>
      <p:ext uri="{BB962C8B-B14F-4D97-AF65-F5344CB8AC3E}">
        <p14:creationId xmlns:p14="http://schemas.microsoft.com/office/powerpoint/2010/main" val="85235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A311-29E5-4E54-9638-E7D76DD5BD57}"/>
              </a:ext>
            </a:extLst>
          </p:cNvPr>
          <p:cNvSpPr>
            <a:spLocks noGrp="1"/>
          </p:cNvSpPr>
          <p:nvPr>
            <p:ph type="title"/>
          </p:nvPr>
        </p:nvSpPr>
        <p:spPr>
          <a:xfrm>
            <a:off x="1295399" y="1041400"/>
            <a:ext cx="6241816" cy="606097"/>
          </a:xfrm>
        </p:spPr>
        <p:txBody>
          <a:bodyPr>
            <a:noAutofit/>
          </a:bodyPr>
          <a:lstStyle/>
          <a:p>
            <a:r>
              <a:rPr lang="fa-IR" sz="3600" b="1" dirty="0">
                <a:solidFill>
                  <a:srgbClr val="FF0000"/>
                </a:solidFill>
                <a:cs typeface="B Nazanin" panose="00000400000000000000" pitchFamily="2" charset="-78"/>
              </a:rPr>
              <a:t>5 دوره مهاجرت مسلمانان به و از چین</a:t>
            </a:r>
            <a:endParaRPr lang="en-US" sz="3600" b="1" dirty="0">
              <a:solidFill>
                <a:srgbClr val="FF0000"/>
              </a:solidFill>
              <a:cs typeface="B Nazanin" panose="00000400000000000000" pitchFamily="2" charset="-78"/>
            </a:endParaRPr>
          </a:p>
        </p:txBody>
      </p:sp>
      <p:pic>
        <p:nvPicPr>
          <p:cNvPr id="4098" name="Picture 2">
            <a:extLst>
              <a:ext uri="{FF2B5EF4-FFF2-40B4-BE49-F238E27FC236}">
                <a16:creationId xmlns:a16="http://schemas.microsoft.com/office/drawing/2014/main" id="{C36AF40C-92C1-4CE1-8895-2C30C0FB95F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25" r="16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00AA934-B99C-44BE-8E3B-FFD4382FF904}"/>
              </a:ext>
            </a:extLst>
          </p:cNvPr>
          <p:cNvSpPr>
            <a:spLocks noGrp="1"/>
          </p:cNvSpPr>
          <p:nvPr>
            <p:ph type="body" sz="half" idx="2"/>
          </p:nvPr>
        </p:nvSpPr>
        <p:spPr>
          <a:xfrm>
            <a:off x="1295399" y="1828800"/>
            <a:ext cx="6241816" cy="3987799"/>
          </a:xfrm>
        </p:spPr>
        <p:txBody>
          <a:bodyPr>
            <a:normAutofit fontScale="92500"/>
          </a:bodyPr>
          <a:lstStyle/>
          <a:p>
            <a:pPr marL="285750" indent="-285750" algn="r" rtl="1">
              <a:buFont typeface="Arial" panose="020B0604020202020204" pitchFamily="34" charset="0"/>
              <a:buChar char="•"/>
            </a:pPr>
            <a:r>
              <a:rPr lang="fa-IR" sz="2400" b="1" dirty="0">
                <a:cs typeface="B Nazanin" panose="00000400000000000000" pitchFamily="2" charset="-78"/>
              </a:rPr>
              <a:t>پس از پیدایش اسلام در شبه جزیره عربستان تا آغاز دوران حاکمیت مغول ها،</a:t>
            </a:r>
          </a:p>
          <a:p>
            <a:pPr marL="285750" indent="-285750" algn="r" rtl="1">
              <a:buFont typeface="Arial" panose="020B0604020202020204" pitchFamily="34" charset="0"/>
              <a:buChar char="•"/>
            </a:pPr>
            <a:r>
              <a:rPr lang="fa-IR" sz="2400" b="1" dirty="0">
                <a:cs typeface="B Nazanin" panose="00000400000000000000" pitchFamily="2" charset="-78"/>
              </a:rPr>
              <a:t>کوچ انبوهی از مسلمانان( بین 300 تا 500 هزار) از ایران و آسیای مرکزی توسط مغول ها،</a:t>
            </a:r>
          </a:p>
          <a:p>
            <a:pPr marL="285750" indent="-285750" algn="r" rtl="1">
              <a:buFont typeface="Arial" panose="020B0604020202020204" pitchFamily="34" charset="0"/>
              <a:buChar char="•"/>
            </a:pPr>
            <a:r>
              <a:rPr lang="fa-IR" sz="2400" b="1" dirty="0">
                <a:cs typeface="B Nazanin" panose="00000400000000000000" pitchFamily="2" charset="-78"/>
              </a:rPr>
              <a:t>مهاجرت درون سرزمینی در عصر حاکمیت سلسله مینگ، </a:t>
            </a:r>
          </a:p>
          <a:p>
            <a:pPr marL="285750" indent="-285750" algn="r" rtl="1">
              <a:buFont typeface="Arial" panose="020B0604020202020204" pitchFamily="34" charset="0"/>
              <a:buChar char="•"/>
            </a:pPr>
            <a:r>
              <a:rPr lang="fa-IR" sz="2400" b="1" dirty="0">
                <a:cs typeface="B Nazanin" panose="00000400000000000000" pitchFamily="2" charset="-78"/>
              </a:rPr>
              <a:t>مهاجرت اجباری مسلمانان به خاطر شورش فراگیر علیه حاکمیت سلسله چینگ،</a:t>
            </a:r>
          </a:p>
          <a:p>
            <a:pPr marL="285750" indent="-285750" algn="r" rtl="1">
              <a:buFont typeface="Arial" panose="020B0604020202020204" pitchFamily="34" charset="0"/>
              <a:buChar char="•"/>
            </a:pPr>
            <a:r>
              <a:rPr lang="fa-IR" sz="2400" b="1" dirty="0">
                <a:cs typeface="B Nazanin" panose="00000400000000000000" pitchFamily="2" charset="-78"/>
              </a:rPr>
              <a:t>مهاجرت به خارج از سرزمین چین پیش از تأسیس چین جدید و شکست حرب ملی کومین تانک ار کمونیست ها.</a:t>
            </a:r>
            <a:endParaRPr lang="en-US" sz="2400" b="1" dirty="0">
              <a:cs typeface="B Nazanin" panose="00000400000000000000" pitchFamily="2" charset="-78"/>
            </a:endParaRPr>
          </a:p>
        </p:txBody>
      </p:sp>
    </p:spTree>
    <p:extLst>
      <p:ext uri="{BB962C8B-B14F-4D97-AF65-F5344CB8AC3E}">
        <p14:creationId xmlns:p14="http://schemas.microsoft.com/office/powerpoint/2010/main" val="41453179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261</TotalTime>
  <Words>1216</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Wingdings</vt:lpstr>
      <vt:lpstr>Organic</vt:lpstr>
      <vt:lpstr>مسلمانان چین؛  گذشته، حال و آینده </vt:lpstr>
      <vt:lpstr>PowerPoint Presentation</vt:lpstr>
      <vt:lpstr>PowerPoint Presentation</vt:lpstr>
      <vt:lpstr>ناشناخته بودن مسلمانان چین</vt:lpstr>
      <vt:lpstr>تاریخ و چگونگی ورود اسلام به چین</vt:lpstr>
      <vt:lpstr>راه های نفوذ اسلام در چین</vt:lpstr>
      <vt:lpstr>شکل گیری جامعه مسلمانان پیش از سلسله یوان</vt:lpstr>
      <vt:lpstr>جایگاه اسلام و مسلمانان در دوران  سلسله یوان</vt:lpstr>
      <vt:lpstr>5 دوره مهاجرت مسلمانان به و از چین</vt:lpstr>
      <vt:lpstr>بر سر دوراهی سرنوشت ساز؛ به خطر افتادن هویت مسلمانان پس از حاکمیت سلسله مینگ</vt:lpstr>
      <vt:lpstr>بروز چالش گسترده با حاکمیت سلسله چینگ</vt:lpstr>
      <vt:lpstr>وضعیت مسلمانان پس از سقوط امپراتوری در چین</vt:lpstr>
      <vt:lpstr>جمعیت و اقلیت های نژادی و قومی مسلمانان</vt:lpstr>
      <vt:lpstr>جریان های فکری اسلامی حاکم بر جامعه مسلمانان</vt:lpstr>
      <vt:lpstr>مساجد در چین و نقش آنها در حفظ هویت دینی مسلمانان</vt:lpstr>
      <vt:lpstr>وضعیت کنونی مسلمانان در چین</vt:lpstr>
      <vt:lpstr>با سپاس از صبر و حوصله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مسلمانان چین؛ گذشته، حال و آینده </dc:title>
  <dc:creator>Ali Mohammad Sabeghi</dc:creator>
  <cp:lastModifiedBy>Ali Mohammad Sabeghi</cp:lastModifiedBy>
  <cp:revision>37</cp:revision>
  <dcterms:created xsi:type="dcterms:W3CDTF">2022-01-20T07:40:56Z</dcterms:created>
  <dcterms:modified xsi:type="dcterms:W3CDTF">2022-01-23T15:12:17Z</dcterms:modified>
</cp:coreProperties>
</file>