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 id="2147483793" r:id="rId2"/>
    <p:sldMasterId id="2147483805" r:id="rId3"/>
    <p:sldMasterId id="2147483817" r:id="rId4"/>
  </p:sldMasterIdLst>
  <p:notesMasterIdLst>
    <p:notesMasterId r:id="rId23"/>
  </p:notesMasterIdLst>
  <p:sldIdLst>
    <p:sldId id="409" r:id="rId5"/>
    <p:sldId id="553" r:id="rId6"/>
    <p:sldId id="487" r:id="rId7"/>
    <p:sldId id="485" r:id="rId8"/>
    <p:sldId id="533" r:id="rId9"/>
    <p:sldId id="517" r:id="rId10"/>
    <p:sldId id="540" r:id="rId11"/>
    <p:sldId id="543" r:id="rId12"/>
    <p:sldId id="556" r:id="rId13"/>
    <p:sldId id="491" r:id="rId14"/>
    <p:sldId id="492" r:id="rId15"/>
    <p:sldId id="493" r:id="rId16"/>
    <p:sldId id="550" r:id="rId17"/>
    <p:sldId id="551" r:id="rId18"/>
    <p:sldId id="554" r:id="rId19"/>
    <p:sldId id="555" r:id="rId20"/>
    <p:sldId id="552" r:id="rId21"/>
    <p:sldId id="508"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CD7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323" autoAdjust="0"/>
  </p:normalViewPr>
  <p:slideViewPr>
    <p:cSldViewPr>
      <p:cViewPr varScale="1">
        <p:scale>
          <a:sx n="121" d="100"/>
          <a:sy n="121" d="100"/>
        </p:scale>
        <p:origin x="29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8902E9-64EE-4D90-AE54-31DD5FE2F3C6}" type="datetimeFigureOut">
              <a:rPr lang="fa-IR" smtClean="0"/>
              <a:pPr/>
              <a:t>26/01/1445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C441A0F-D3D5-4176-81FE-08E76566FE7F}" type="slidenum">
              <a:rPr lang="fa-IR" smtClean="0"/>
              <a:pPr/>
              <a:t>‹#›</a:t>
            </a:fld>
            <a:endParaRPr lang="fa-IR"/>
          </a:p>
        </p:txBody>
      </p:sp>
    </p:spTree>
    <p:extLst>
      <p:ext uri="{BB962C8B-B14F-4D97-AF65-F5344CB8AC3E}">
        <p14:creationId xmlns:p14="http://schemas.microsoft.com/office/powerpoint/2010/main" val="21202289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A654071-BD26-40E9-A7CA-36FC81BE8FA4}" type="datetimeFigureOut">
              <a:rPr lang="fa-IR" smtClean="0"/>
              <a:pPr/>
              <a:t>26/01/1445</a:t>
            </a:fld>
            <a:endParaRPr lang="fa-IR"/>
          </a:p>
        </p:txBody>
      </p:sp>
      <p:sp>
        <p:nvSpPr>
          <p:cNvPr id="17" name="Footer Placeholder 16"/>
          <p:cNvSpPr>
            <a:spLocks noGrp="1"/>
          </p:cNvSpPr>
          <p:nvPr>
            <p:ph type="ftr" sz="quarter" idx="11"/>
          </p:nvPr>
        </p:nvSpPr>
        <p:spPr>
          <a:xfrm>
            <a:off x="5410200" y="4205288"/>
            <a:ext cx="1295400" cy="457200"/>
          </a:xfrm>
        </p:spPr>
        <p:txBody>
          <a:bodyPr/>
          <a:lstStyle/>
          <a:p>
            <a:endParaRPr lang="fa-I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B81A7C-1E8D-423D-80DB-07D3A27BFCB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215"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33"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3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1"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1"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953"/>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fa-IR">
              <a:solidFill>
                <a:srgbClr val="DD8047"/>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B81A7C-1E8D-423D-80DB-07D3A27BFCBB}" type="slidenum">
              <a:rPr lang="fa-IR" smtClean="0">
                <a:solidFill>
                  <a:prstClr val="white"/>
                </a:solidFill>
              </a:rPr>
              <a:pPr/>
              <a:t>‹#›</a:t>
            </a:fld>
            <a:endParaRPr lang="fa-IR">
              <a:solidFill>
                <a:prstClr val="white"/>
              </a:solidFill>
            </a:endParaRPr>
          </a:p>
        </p:txBody>
      </p:sp>
    </p:spTree>
    <p:extLst>
      <p:ext uri="{BB962C8B-B14F-4D97-AF65-F5344CB8AC3E}">
        <p14:creationId xmlns:p14="http://schemas.microsoft.com/office/powerpoint/2010/main" val="419912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34790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66"/>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30131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9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9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405748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1"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1"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A654071-BD26-40E9-A7CA-36FC81BE8FA4}" type="datetimeFigureOut">
              <a:rPr lang="fa-IR" smtClean="0">
                <a:solidFill>
                  <a:srgbClr val="DD8047"/>
                </a:solidFill>
              </a:rPr>
              <a:pPr/>
              <a:t>26/01/1445</a:t>
            </a:fld>
            <a:endParaRPr lang="fa-IR">
              <a:solidFill>
                <a:srgbClr val="DD8047"/>
              </a:solidFill>
            </a:endParaRPr>
          </a:p>
        </p:txBody>
      </p:sp>
      <p:sp>
        <p:nvSpPr>
          <p:cNvPr id="27" name="Slide Number Placeholder 26"/>
          <p:cNvSpPr>
            <a:spLocks noGrp="1"/>
          </p:cNvSpPr>
          <p:nvPr>
            <p:ph type="sldNum" sz="quarter" idx="11"/>
          </p:nvPr>
        </p:nvSpPr>
        <p:spPr/>
        <p:txBody>
          <a:bodyPr rtlCol="0"/>
          <a:lstStyle/>
          <a:p>
            <a:fld id="{C1B81A7C-1E8D-423D-80DB-07D3A27BFCBB}"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solidFill>
                <a:srgbClr val="DD8047"/>
              </a:solidFill>
            </a:endParaRPr>
          </a:p>
        </p:txBody>
      </p:sp>
    </p:spTree>
    <p:extLst>
      <p:ext uri="{BB962C8B-B14F-4D97-AF65-F5344CB8AC3E}">
        <p14:creationId xmlns:p14="http://schemas.microsoft.com/office/powerpoint/2010/main" val="162701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fa-IR">
              <a:solidFill>
                <a:srgbClr val="DD8047"/>
              </a:solidFill>
            </a:endParaRPr>
          </a:p>
        </p:txBody>
      </p:sp>
      <p:sp>
        <p:nvSpPr>
          <p:cNvPr id="5" name="Slide Number Placeholder 4"/>
          <p:cNvSpPr>
            <a:spLocks noGrp="1"/>
          </p:cNvSpPr>
          <p:nvPr>
            <p:ph type="sldNum" sz="quarter" idx="12"/>
          </p:nvPr>
        </p:nvSpPr>
        <p:spPr>
          <a:xfrm>
            <a:off x="8174737" y="2272"/>
            <a:ext cx="762000" cy="365760"/>
          </a:xfrm>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30573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11"/>
          </p:nvPr>
        </p:nvSpPr>
        <p:spPr/>
        <p:txBody>
          <a:bodyPr/>
          <a:lstStyle/>
          <a:p>
            <a:endParaRPr lang="fa-IR">
              <a:solidFill>
                <a:srgbClr val="DD8047"/>
              </a:solidFill>
            </a:endParaRPr>
          </a:p>
        </p:txBody>
      </p:sp>
      <p:sp>
        <p:nvSpPr>
          <p:cNvPr id="4" name="Slide Number Placeholder 3"/>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68843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09938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2"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74"/>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246844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506185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207735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215" y="381000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33"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3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1"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1"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953"/>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fa-IR">
              <a:solidFill>
                <a:srgbClr val="DD8047"/>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B81A7C-1E8D-423D-80DB-07D3A27BFCBB}" type="slidenum">
              <a:rPr lang="fa-IR" smtClean="0">
                <a:solidFill>
                  <a:prstClr val="white"/>
                </a:solidFill>
              </a:rPr>
              <a:pPr/>
              <a:t>‹#›</a:t>
            </a:fld>
            <a:endParaRPr lang="fa-IR">
              <a:solidFill>
                <a:prstClr val="white"/>
              </a:solidFill>
            </a:endParaRPr>
          </a:p>
        </p:txBody>
      </p:sp>
    </p:spTree>
    <p:extLst>
      <p:ext uri="{BB962C8B-B14F-4D97-AF65-F5344CB8AC3E}">
        <p14:creationId xmlns:p14="http://schemas.microsoft.com/office/powerpoint/2010/main" val="355904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4000739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66"/>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993084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9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9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312171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1"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1"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A654071-BD26-40E9-A7CA-36FC81BE8FA4}" type="datetimeFigureOut">
              <a:rPr lang="fa-IR" smtClean="0">
                <a:solidFill>
                  <a:srgbClr val="DD8047"/>
                </a:solidFill>
              </a:rPr>
              <a:pPr/>
              <a:t>26/01/1445</a:t>
            </a:fld>
            <a:endParaRPr lang="fa-IR">
              <a:solidFill>
                <a:srgbClr val="DD8047"/>
              </a:solidFill>
            </a:endParaRPr>
          </a:p>
        </p:txBody>
      </p:sp>
      <p:sp>
        <p:nvSpPr>
          <p:cNvPr id="27" name="Slide Number Placeholder 26"/>
          <p:cNvSpPr>
            <a:spLocks noGrp="1"/>
          </p:cNvSpPr>
          <p:nvPr>
            <p:ph type="sldNum" sz="quarter" idx="11"/>
          </p:nvPr>
        </p:nvSpPr>
        <p:spPr/>
        <p:txBody>
          <a:bodyPr rtlCol="0"/>
          <a:lstStyle/>
          <a:p>
            <a:fld id="{C1B81A7C-1E8D-423D-80DB-07D3A27BFCBB}"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solidFill>
                <a:srgbClr val="DD8047"/>
              </a:solidFill>
            </a:endParaRPr>
          </a:p>
        </p:txBody>
      </p:sp>
    </p:spTree>
    <p:extLst>
      <p:ext uri="{BB962C8B-B14F-4D97-AF65-F5344CB8AC3E}">
        <p14:creationId xmlns:p14="http://schemas.microsoft.com/office/powerpoint/2010/main" val="467705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fa-IR">
              <a:solidFill>
                <a:srgbClr val="DD8047"/>
              </a:solidFill>
            </a:endParaRPr>
          </a:p>
        </p:txBody>
      </p:sp>
      <p:sp>
        <p:nvSpPr>
          <p:cNvPr id="5" name="Slide Number Placeholder 4"/>
          <p:cNvSpPr>
            <a:spLocks noGrp="1"/>
          </p:cNvSpPr>
          <p:nvPr>
            <p:ph type="sldNum" sz="quarter" idx="12"/>
          </p:nvPr>
        </p:nvSpPr>
        <p:spPr>
          <a:xfrm>
            <a:off x="8174737" y="2272"/>
            <a:ext cx="762000" cy="365760"/>
          </a:xfrm>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771783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11"/>
          </p:nvPr>
        </p:nvSpPr>
        <p:spPr/>
        <p:txBody>
          <a:bodyPr/>
          <a:lstStyle/>
          <a:p>
            <a:endParaRPr lang="fa-IR">
              <a:solidFill>
                <a:srgbClr val="DD8047"/>
              </a:solidFill>
            </a:endParaRPr>
          </a:p>
        </p:txBody>
      </p:sp>
      <p:sp>
        <p:nvSpPr>
          <p:cNvPr id="4" name="Slide Number Placeholder 3"/>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415268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28462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2"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74"/>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045061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05219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481219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fa-IR">
              <a:solidFill>
                <a:srgbClr val="DD8047"/>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1B81A7C-1E8D-423D-80DB-07D3A27BFCBB}" type="slidenum">
              <a:rPr lang="fa-IR" smtClean="0">
                <a:solidFill>
                  <a:prstClr val="white"/>
                </a:solidFill>
              </a:rPr>
              <a:pPr/>
              <a:t>‹#›</a:t>
            </a:fld>
            <a:endParaRPr lang="fa-IR">
              <a:solidFill>
                <a:prstClr val="white"/>
              </a:solidFill>
            </a:endParaRPr>
          </a:p>
        </p:txBody>
      </p:sp>
    </p:spTree>
    <p:extLst>
      <p:ext uri="{BB962C8B-B14F-4D97-AF65-F5344CB8AC3E}">
        <p14:creationId xmlns:p14="http://schemas.microsoft.com/office/powerpoint/2010/main" val="2771376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174528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28461079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639271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A654071-BD26-40E9-A7CA-36FC81BE8FA4}" type="datetimeFigureOut">
              <a:rPr lang="fa-IR" smtClean="0">
                <a:solidFill>
                  <a:srgbClr val="DD8047"/>
                </a:solidFill>
              </a:rPr>
              <a:pPr/>
              <a:t>26/01/1445</a:t>
            </a:fld>
            <a:endParaRPr lang="fa-IR">
              <a:solidFill>
                <a:srgbClr val="DD8047"/>
              </a:solidFill>
            </a:endParaRPr>
          </a:p>
        </p:txBody>
      </p:sp>
      <p:sp>
        <p:nvSpPr>
          <p:cNvPr id="27" name="Slide Number Placeholder 26"/>
          <p:cNvSpPr>
            <a:spLocks noGrp="1"/>
          </p:cNvSpPr>
          <p:nvPr>
            <p:ph type="sldNum" sz="quarter" idx="11"/>
          </p:nvPr>
        </p:nvSpPr>
        <p:spPr/>
        <p:txBody>
          <a:bodyPr rtlCol="0"/>
          <a:lstStyle/>
          <a:p>
            <a:fld id="{C1B81A7C-1E8D-423D-80DB-07D3A27BFCBB}"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solidFill>
                <a:srgbClr val="DD8047"/>
              </a:solidFill>
            </a:endParaRPr>
          </a:p>
        </p:txBody>
      </p:sp>
    </p:spTree>
    <p:extLst>
      <p:ext uri="{BB962C8B-B14F-4D97-AF65-F5344CB8AC3E}">
        <p14:creationId xmlns:p14="http://schemas.microsoft.com/office/powerpoint/2010/main" val="3367834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fa-IR">
              <a:solidFill>
                <a:srgbClr val="DD8047"/>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6576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11"/>
          </p:nvPr>
        </p:nvSpPr>
        <p:spPr/>
        <p:txBody>
          <a:bodyPr/>
          <a:lstStyle/>
          <a:p>
            <a:endParaRPr lang="fa-IR">
              <a:solidFill>
                <a:srgbClr val="DD8047"/>
              </a:solidFill>
            </a:endParaRPr>
          </a:p>
        </p:txBody>
      </p:sp>
      <p:sp>
        <p:nvSpPr>
          <p:cNvPr id="4" name="Slide Number Placeholder 3"/>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242198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263069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6" name="Footer Placeholder 5"/>
          <p:cNvSpPr>
            <a:spLocks noGrp="1"/>
          </p:cNvSpPr>
          <p:nvPr>
            <p:ph type="ftr" sz="quarter" idx="11"/>
          </p:nvPr>
        </p:nvSpPr>
        <p:spPr/>
        <p:txBody>
          <a:bodyPr/>
          <a:lstStyle/>
          <a:p>
            <a:endParaRPr lang="fa-IR">
              <a:solidFill>
                <a:srgbClr val="DD8047"/>
              </a:solidFill>
            </a:endParaRP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2160015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3302594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5" name="Footer Placeholder 4"/>
          <p:cNvSpPr>
            <a:spLocks noGrp="1"/>
          </p:cNvSpPr>
          <p:nvPr>
            <p:ph type="ftr" sz="quarter" idx="11"/>
          </p:nvPr>
        </p:nvSpPr>
        <p:spPr/>
        <p:txBody>
          <a:bodyPr/>
          <a:lstStyle/>
          <a:p>
            <a:endParaRPr lang="fa-IR">
              <a:solidFill>
                <a:srgbClr val="DD8047"/>
              </a:solidFill>
            </a:endParaRPr>
          </a:p>
        </p:txBody>
      </p:sp>
      <p:sp>
        <p:nvSpPr>
          <p:cNvPr id="6" name="Slide Number Placeholder 5"/>
          <p:cNvSpPr>
            <a:spLocks noGrp="1"/>
          </p:cNvSpPr>
          <p:nvPr>
            <p:ph type="sldNum" sz="quarter" idx="12"/>
          </p:nvPr>
        </p:nvSpPr>
        <p:spPr/>
        <p:txBody>
          <a:bodyPr/>
          <a:lstStyle/>
          <a:p>
            <a:fld id="{C1B81A7C-1E8D-423D-80DB-07D3A27BFCBB}" type="slidenum">
              <a:rPr lang="fa-IR" smtClean="0"/>
              <a:pPr/>
              <a:t>‹#›</a:t>
            </a:fld>
            <a:endParaRPr lang="fa-IR"/>
          </a:p>
        </p:txBody>
      </p:sp>
    </p:spTree>
    <p:extLst>
      <p:ext uri="{BB962C8B-B14F-4D97-AF65-F5344CB8AC3E}">
        <p14:creationId xmlns:p14="http://schemas.microsoft.com/office/powerpoint/2010/main" val="124930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A654071-BD26-40E9-A7CA-36FC81BE8FA4}" type="datetimeFigureOut">
              <a:rPr lang="fa-IR" smtClean="0"/>
              <a:pPr/>
              <a:t>26/01/1445</a:t>
            </a:fld>
            <a:endParaRPr lang="fa-IR"/>
          </a:p>
        </p:txBody>
      </p:sp>
      <p:sp>
        <p:nvSpPr>
          <p:cNvPr id="27" name="Slide Number Placeholder 26"/>
          <p:cNvSpPr>
            <a:spLocks noGrp="1"/>
          </p:cNvSpPr>
          <p:nvPr>
            <p:ph type="sldNum" sz="quarter" idx="11"/>
          </p:nvPr>
        </p:nvSpPr>
        <p:spPr/>
        <p:txBody>
          <a:bodyPr rtlCol="0"/>
          <a:lstStyle/>
          <a:p>
            <a:fld id="{C1B81A7C-1E8D-423D-80DB-07D3A27BFCBB}" type="slidenum">
              <a:rPr lang="fa-IR" smtClean="0"/>
              <a:pPr/>
              <a:t>‹#›</a:t>
            </a:fld>
            <a:endParaRPr lang="fa-IR"/>
          </a:p>
        </p:txBody>
      </p:sp>
      <p:sp>
        <p:nvSpPr>
          <p:cNvPr id="28" name="Footer Placeholder 27"/>
          <p:cNvSpPr>
            <a:spLocks noGrp="1"/>
          </p:cNvSpPr>
          <p:nvPr>
            <p:ph type="ftr" sz="quarter" idx="12"/>
          </p:nvPr>
        </p:nvSpPr>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A654071-BD26-40E9-A7CA-36FC81BE8FA4}" type="datetimeFigureOut">
              <a:rPr lang="fa-IR" smtClean="0"/>
              <a:pPr/>
              <a:t>26/01/1445</a:t>
            </a:fld>
            <a:endParaRPr lang="fa-IR"/>
          </a:p>
        </p:txBody>
      </p:sp>
      <p:sp>
        <p:nvSpPr>
          <p:cNvPr id="4" name="Footer Placeholder 3"/>
          <p:cNvSpPr>
            <a:spLocks noGrp="1"/>
          </p:cNvSpPr>
          <p:nvPr>
            <p:ph type="ftr" sz="quarter" idx="11"/>
          </p:nvPr>
        </p:nvSpPr>
        <p:spPr>
          <a:xfrm>
            <a:off x="5257800" y="612648"/>
            <a:ext cx="1325880" cy="457200"/>
          </a:xfrm>
        </p:spPr>
        <p:txBody>
          <a:bodyPr/>
          <a:lstStyle/>
          <a:p>
            <a:endParaRPr lang="fa-IR"/>
          </a:p>
        </p:txBody>
      </p:sp>
      <p:sp>
        <p:nvSpPr>
          <p:cNvPr id="5" name="Slide Number Placeholder 4"/>
          <p:cNvSpPr>
            <a:spLocks noGrp="1"/>
          </p:cNvSpPr>
          <p:nvPr>
            <p:ph type="sldNum" sz="quarter" idx="12"/>
          </p:nvPr>
        </p:nvSpPr>
        <p:spPr>
          <a:xfrm>
            <a:off x="8174736" y="2272"/>
            <a:ext cx="762000" cy="365760"/>
          </a:xfrm>
        </p:spPr>
        <p:txBody>
          <a:bodyPr/>
          <a:lstStyle/>
          <a:p>
            <a:fld id="{C1B81A7C-1E8D-423D-80DB-07D3A27BFCB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A654071-BD26-40E9-A7CA-36FC81BE8FA4}" type="datetimeFigureOut">
              <a:rPr lang="fa-IR" smtClean="0"/>
              <a:pPr/>
              <a:t>26/01/1445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1B81A7C-1E8D-423D-80DB-07D3A27BFCB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A654071-BD26-40E9-A7CA-36FC81BE8FA4}" type="datetimeFigureOut">
              <a:rPr lang="fa-IR" smtClean="0"/>
              <a:pPr/>
              <a:t>26/01/1445</a:t>
            </a:fld>
            <a:endParaRPr lang="fa-I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1B81A7C-1E8D-423D-80DB-07D3A27BFCB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8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1" y="30834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215" y="36031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33" y="440178"/>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8"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solidFill>
                <a:srgbClr val="DD8047"/>
              </a:solidFill>
            </a:endParaRPr>
          </a:p>
        </p:txBody>
      </p:sp>
      <p:sp>
        <p:nvSpPr>
          <p:cNvPr id="23" name="Slide Number Placeholder 22"/>
          <p:cNvSpPr>
            <a:spLocks noGrp="1"/>
          </p:cNvSpPr>
          <p:nvPr>
            <p:ph type="sldNum" sz="quarter" idx="4"/>
          </p:nvPr>
        </p:nvSpPr>
        <p:spPr>
          <a:xfrm>
            <a:off x="8174737" y="2272"/>
            <a:ext cx="762000" cy="365760"/>
          </a:xfrm>
          <a:prstGeom prst="rect">
            <a:avLst/>
          </a:prstGeom>
        </p:spPr>
        <p:txBody>
          <a:bodyPr vert="horz" anchor="b"/>
          <a:lstStyle>
            <a:lvl1pPr algn="r" eaLnBrk="1" latinLnBrk="0" hangingPunct="1">
              <a:defRPr kumimoji="0" sz="1800">
                <a:solidFill>
                  <a:srgbClr val="FFFFFF"/>
                </a:solidFill>
              </a:defRPr>
            </a:lvl1pPr>
          </a:lstStyle>
          <a:p>
            <a:fld id="{C1B81A7C-1E8D-423D-80DB-07D3A27BFCBB}" type="slidenum">
              <a:rPr lang="fa-IR" smtClean="0"/>
              <a:pPr/>
              <a:t>‹#›</a:t>
            </a:fld>
            <a:endParaRPr lang="fa-IR"/>
          </a:p>
        </p:txBody>
      </p:sp>
    </p:spTree>
    <p:extLst>
      <p:ext uri="{BB962C8B-B14F-4D97-AF65-F5344CB8AC3E}">
        <p14:creationId xmlns:p14="http://schemas.microsoft.com/office/powerpoint/2010/main" val="18368949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8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1" y="30834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215" y="36031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33" y="440178"/>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8"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solidFill>
                <a:srgbClr val="DD8047"/>
              </a:solidFill>
            </a:endParaRPr>
          </a:p>
        </p:txBody>
      </p:sp>
      <p:sp>
        <p:nvSpPr>
          <p:cNvPr id="23" name="Slide Number Placeholder 22"/>
          <p:cNvSpPr>
            <a:spLocks noGrp="1"/>
          </p:cNvSpPr>
          <p:nvPr>
            <p:ph type="sldNum" sz="quarter" idx="4"/>
          </p:nvPr>
        </p:nvSpPr>
        <p:spPr>
          <a:xfrm>
            <a:off x="8174737" y="2272"/>
            <a:ext cx="762000" cy="365760"/>
          </a:xfrm>
          <a:prstGeom prst="rect">
            <a:avLst/>
          </a:prstGeom>
        </p:spPr>
        <p:txBody>
          <a:bodyPr vert="horz" anchor="b"/>
          <a:lstStyle>
            <a:lvl1pPr algn="r" eaLnBrk="1" latinLnBrk="0" hangingPunct="1">
              <a:defRPr kumimoji="0" sz="1800">
                <a:solidFill>
                  <a:srgbClr val="FFFFFF"/>
                </a:solidFill>
              </a:defRPr>
            </a:lvl1pPr>
          </a:lstStyle>
          <a:p>
            <a:fld id="{C1B81A7C-1E8D-423D-80DB-07D3A27BFCBB}" type="slidenum">
              <a:rPr lang="fa-IR" smtClean="0"/>
              <a:pPr/>
              <a:t>‹#›</a:t>
            </a:fld>
            <a:endParaRPr lang="fa-IR"/>
          </a:p>
        </p:txBody>
      </p:sp>
    </p:spTree>
    <p:extLst>
      <p:ext uri="{BB962C8B-B14F-4D97-AF65-F5344CB8AC3E}">
        <p14:creationId xmlns:p14="http://schemas.microsoft.com/office/powerpoint/2010/main" val="16755949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A654071-BD26-40E9-A7CA-36FC81BE8FA4}" type="datetimeFigureOut">
              <a:rPr lang="fa-IR" smtClean="0">
                <a:solidFill>
                  <a:srgbClr val="DD8047"/>
                </a:solidFill>
              </a:rPr>
              <a:pPr/>
              <a:t>26/01/1445</a:t>
            </a:fld>
            <a:endParaRPr lang="fa-IR">
              <a:solidFill>
                <a:srgbClr val="DD8047"/>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solidFill>
                <a:srgbClr val="DD8047"/>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1B81A7C-1E8D-423D-80DB-07D3A27BFCBB}" type="slidenum">
              <a:rPr lang="fa-IR" smtClean="0"/>
              <a:pPr/>
              <a:t>‹#›</a:t>
            </a:fld>
            <a:endParaRPr lang="fa-IR"/>
          </a:p>
        </p:txBody>
      </p:sp>
    </p:spTree>
    <p:extLst>
      <p:ext uri="{BB962C8B-B14F-4D97-AF65-F5344CB8AC3E}">
        <p14:creationId xmlns:p14="http://schemas.microsoft.com/office/powerpoint/2010/main" val="202675585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CD7506-134E-4C00-ADAF-37A618148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476671"/>
            <a:ext cx="6652846" cy="3772401"/>
          </a:xfrm>
          <a:prstGeom prst="rect">
            <a:avLst/>
          </a:prstGeom>
        </p:spPr>
      </p:pic>
      <p:pic>
        <p:nvPicPr>
          <p:cNvPr id="5" name="Picture 4">
            <a:extLst>
              <a:ext uri="{FF2B5EF4-FFF2-40B4-BE49-F238E27FC236}">
                <a16:creationId xmlns:a16="http://schemas.microsoft.com/office/drawing/2014/main" id="{A064D51E-66D3-4ECA-81E9-44F2CAF7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6" y="6237312"/>
            <a:ext cx="5148064" cy="360040"/>
          </a:xfrm>
          <a:prstGeom prst="rect">
            <a:avLst/>
          </a:prstGeom>
        </p:spPr>
      </p:pic>
      <p:sp>
        <p:nvSpPr>
          <p:cNvPr id="2" name="Rectangle 1"/>
          <p:cNvSpPr/>
          <p:nvPr/>
        </p:nvSpPr>
        <p:spPr>
          <a:xfrm>
            <a:off x="1259632" y="4379083"/>
            <a:ext cx="7184979" cy="769441"/>
          </a:xfrm>
          <a:prstGeom prst="rect">
            <a:avLst/>
          </a:prstGeom>
        </p:spPr>
        <p:txBody>
          <a:bodyPr wrap="none">
            <a:spAutoFit/>
          </a:bodyPr>
          <a:lstStyle/>
          <a:p>
            <a:pPr lvl="0"/>
            <a:r>
              <a:rPr lang="fa-IR" sz="4400" b="1" dirty="0">
                <a:latin typeface="Century Gothic"/>
                <a:cs typeface="B Titr" panose="00000700000000000000" pitchFamily="2" charset="-78"/>
              </a:rPr>
              <a:t>دشمن شناسی با محورجنگ ترکیبی</a:t>
            </a:r>
            <a:r>
              <a:rPr lang="en-US" sz="3200" b="1" dirty="0">
                <a:latin typeface="Century Gothic"/>
                <a:cs typeface="B Titr" panose="00000700000000000000" pitchFamily="2" charset="-78"/>
              </a:rPr>
              <a:t> </a:t>
            </a:r>
            <a:r>
              <a:rPr lang="fa-IR" sz="3200" b="1" dirty="0">
                <a:latin typeface="Century Gothic"/>
                <a:cs typeface="B Titr" panose="00000700000000000000" pitchFamily="2" charset="-78"/>
              </a:rPr>
              <a:t> </a:t>
            </a:r>
            <a:endParaRPr lang="en-US" sz="3600" dirty="0"/>
          </a:p>
        </p:txBody>
      </p:sp>
      <p:sp>
        <p:nvSpPr>
          <p:cNvPr id="6" name="Rectangle 5"/>
          <p:cNvSpPr/>
          <p:nvPr/>
        </p:nvSpPr>
        <p:spPr>
          <a:xfrm>
            <a:off x="251520" y="5837202"/>
            <a:ext cx="1473480" cy="400110"/>
          </a:xfrm>
          <a:prstGeom prst="rect">
            <a:avLst/>
          </a:prstGeom>
        </p:spPr>
        <p:txBody>
          <a:bodyPr wrap="none">
            <a:spAutoFit/>
          </a:bodyPr>
          <a:lstStyle/>
          <a:p>
            <a:pPr lvl="0"/>
            <a:r>
              <a:rPr lang="fa-IR" sz="2000" b="1" dirty="0">
                <a:latin typeface="Century Gothic"/>
                <a:cs typeface="B Zar" pitchFamily="2" charset="-78"/>
              </a:rPr>
              <a:t>حسین عباسیان</a:t>
            </a:r>
            <a:endParaRPr lang="en-US" sz="2000" dirty="0">
              <a:cs typeface="B Zar" pitchFamily="2" charset="-78"/>
            </a:endParaRPr>
          </a:p>
        </p:txBody>
      </p:sp>
    </p:spTree>
    <p:extLst>
      <p:ext uri="{BB962C8B-B14F-4D97-AF65-F5344CB8AC3E}">
        <p14:creationId xmlns:p14="http://schemas.microsoft.com/office/powerpoint/2010/main" val="197722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618869" y="2612339"/>
            <a:ext cx="618238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fa-IR" altLang="fa-IR" sz="2400" b="1" dirty="0">
                <a:solidFill>
                  <a:prstClr val="black"/>
                </a:solidFill>
                <a:cs typeface="B Titr" pitchFamily="2" charset="-78"/>
              </a:rPr>
              <a:t>در این تحقیق به خطای راهبردی آمریکا اشـاره دارد که آن : </a:t>
            </a:r>
            <a:r>
              <a:rPr lang="fa-IR" altLang="fa-IR" sz="2400" b="1" dirty="0">
                <a:solidFill>
                  <a:prstClr val="black"/>
                </a:solidFill>
                <a:effectLst/>
                <a:cs typeface="B Titr" pitchFamily="2" charset="-78"/>
              </a:rPr>
              <a:t>ضعـف شناخت آمریـکا از نقـش و جایگاه رهبری در سیاست خارجی ایران </a:t>
            </a:r>
            <a:r>
              <a:rPr lang="fa-IR" altLang="fa-IR" sz="2400" b="1" dirty="0">
                <a:solidFill>
                  <a:prstClr val="black"/>
                </a:solidFill>
                <a:cs typeface="B Titr" pitchFamily="2" charset="-78"/>
              </a:rPr>
              <a:t>است .</a:t>
            </a:r>
          </a:p>
        </p:txBody>
      </p:sp>
      <p:sp>
        <p:nvSpPr>
          <p:cNvPr id="10" name="Rectangle 8"/>
          <p:cNvSpPr>
            <a:spLocks noChangeArrowheads="1"/>
          </p:cNvSpPr>
          <p:nvPr/>
        </p:nvSpPr>
        <p:spPr bwMode="auto">
          <a:xfrm>
            <a:off x="899592" y="4716688"/>
            <a:ext cx="7575550" cy="1754188"/>
          </a:xfrm>
          <a:prstGeom prst="rect">
            <a:avLst/>
          </a:prstGeom>
          <a:solidFill>
            <a:sysClr val="window" lastClr="FFFFFF"/>
          </a:solidFill>
          <a:ln w="38100" cap="flat" cmpd="sng" algn="ctr">
            <a:solidFill>
              <a:sysClr val="windowText" lastClr="000000"/>
            </a:solidFill>
            <a:prstDash val="solid"/>
          </a:ln>
          <a:effectLst/>
        </p:spPr>
        <p:txBody>
          <a:bodyPr>
            <a:spAutoFit/>
          </a:bodyPr>
          <a:lstStyle/>
          <a:p>
            <a:pPr>
              <a:defRPr/>
            </a:pPr>
            <a:r>
              <a:rPr lang="fa-IR" altLang="fa-IR" sz="2400" b="1" kern="0" dirty="0">
                <a:solidFill>
                  <a:prstClr val="black"/>
                </a:solidFill>
                <a:latin typeface="Constantia"/>
                <a:cs typeface="B Zar" pitchFamily="2" charset="-78"/>
              </a:rPr>
              <a:t>وی به بررسی تمامی مواضع سخنرانی ها و نوشته های رهبر معظم انقلاب با نگاه تحقیقی پرداخته واذعان میکندكه </a:t>
            </a:r>
            <a:r>
              <a:rPr lang="fa-IR" altLang="fa-IR" sz="2400" b="1" kern="0" dirty="0">
                <a:solidFill>
                  <a:srgbClr val="FF0000"/>
                </a:solidFill>
                <a:latin typeface="Constantia"/>
                <a:cs typeface="B Zar" pitchFamily="2" charset="-78"/>
              </a:rPr>
              <a:t>"</a:t>
            </a:r>
            <a:r>
              <a:rPr lang="fa-IR" altLang="fa-IR" sz="2800" b="1" kern="0" dirty="0">
                <a:solidFill>
                  <a:srgbClr val="FF0000"/>
                </a:solidFill>
                <a:latin typeface="Constantia"/>
                <a:cs typeface="B Zar" pitchFamily="2" charset="-78"/>
              </a:rPr>
              <a:t>شاید درجهان هیچ رهبری وجود نداشته باشدكه به اندازه آیت الله خامنه ای به مسائل جاری جهان اهمیت بدهد</a:t>
            </a:r>
            <a:r>
              <a:rPr lang="fa-IR" altLang="fa-IR" sz="2400" b="1" kern="0" dirty="0">
                <a:solidFill>
                  <a:srgbClr val="FF0000"/>
                </a:solidFill>
                <a:latin typeface="Constantia"/>
                <a:cs typeface="B Zar" pitchFamily="2" charset="-78"/>
              </a:rPr>
              <a:t>."</a:t>
            </a: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92" y="620688"/>
            <a:ext cx="2387191" cy="1595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87" y="2431325"/>
            <a:ext cx="1877665" cy="19953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2556512" y="1277216"/>
            <a:ext cx="6307104" cy="1200329"/>
          </a:xfrm>
          <a:prstGeom prst="rect">
            <a:avLst/>
          </a:prstGeom>
        </p:spPr>
        <p:txBody>
          <a:bodyPr wrap="square">
            <a:spAutoFit/>
          </a:bodyPr>
          <a:lstStyle/>
          <a:p>
            <a:pPr>
              <a:defRPr/>
            </a:pPr>
            <a:r>
              <a:rPr lang="fa-IR" altLang="fa-IR" sz="2400" b="1" kern="0" dirty="0">
                <a:solidFill>
                  <a:prstClr val="black"/>
                </a:solidFill>
                <a:latin typeface="Constantia"/>
                <a:cs typeface="B Lotus" pitchFamily="2" charset="-78"/>
              </a:rPr>
              <a:t>از پژوهشـگران ایرانی اندیشـکده کـارنِگی آمریکاسـت </a:t>
            </a:r>
          </a:p>
          <a:p>
            <a:pPr>
              <a:defRPr/>
            </a:pPr>
            <a:r>
              <a:rPr lang="fa-IR" altLang="fa-IR" sz="2400" b="1" kern="0" dirty="0">
                <a:solidFill>
                  <a:prstClr val="black"/>
                </a:solidFill>
                <a:latin typeface="Constantia"/>
                <a:cs typeface="B Lotus" pitchFamily="2" charset="-78"/>
              </a:rPr>
              <a:t>به سفارش این اندیشـکده ، تحقیـقی را با عنوان </a:t>
            </a:r>
            <a:r>
              <a:rPr lang="fa-IR" altLang="fa-IR" sz="2400" b="1" kern="0" dirty="0">
                <a:solidFill>
                  <a:srgbClr val="FF0000"/>
                </a:solidFill>
                <a:latin typeface="Constantia"/>
                <a:cs typeface="B Titr" pitchFamily="2" charset="-78"/>
              </a:rPr>
              <a:t>" نگاه </a:t>
            </a:r>
          </a:p>
          <a:p>
            <a:pPr>
              <a:defRPr/>
            </a:pPr>
            <a:r>
              <a:rPr lang="fa-IR" altLang="fa-IR" sz="2400" b="1" kern="0" dirty="0">
                <a:solidFill>
                  <a:srgbClr val="FF0000"/>
                </a:solidFill>
                <a:latin typeface="Constantia"/>
                <a:cs typeface="B Titr" pitchFamily="2" charset="-78"/>
              </a:rPr>
              <a:t>جهان به قدرتمند ترین رهبر ایران </a:t>
            </a:r>
            <a:r>
              <a:rPr lang="fa-IR" altLang="fa-IR" sz="2400" b="1" kern="0" dirty="0">
                <a:solidFill>
                  <a:prstClr val="black"/>
                </a:solidFill>
                <a:latin typeface="Constantia"/>
                <a:cs typeface="B Lotus" pitchFamily="2" charset="-78"/>
              </a:rPr>
              <a:t>" ارائه کرده است. </a:t>
            </a:r>
          </a:p>
        </p:txBody>
      </p:sp>
      <p:sp>
        <p:nvSpPr>
          <p:cNvPr id="14" name="Rectangle 13"/>
          <p:cNvSpPr/>
          <p:nvPr/>
        </p:nvSpPr>
        <p:spPr>
          <a:xfrm>
            <a:off x="2771800" y="456965"/>
            <a:ext cx="2387192" cy="584775"/>
          </a:xfrm>
          <a:prstGeom prst="rect">
            <a:avLst/>
          </a:prstGeom>
        </p:spPr>
        <p:txBody>
          <a:bodyPr wrap="none">
            <a:spAutoFit/>
          </a:bodyPr>
          <a:lstStyle/>
          <a:p>
            <a:pPr>
              <a:defRPr/>
            </a:pPr>
            <a:r>
              <a:rPr lang="fa-IR" altLang="fa-IR" sz="3200" b="1" kern="0" dirty="0">
                <a:solidFill>
                  <a:prstClr val="black"/>
                </a:solidFill>
                <a:latin typeface="Calibri" pitchFamily="34" charset="0"/>
                <a:cs typeface="B Zar" pitchFamily="2" charset="-78"/>
              </a:rPr>
              <a:t>کریم سجاد پور</a:t>
            </a:r>
            <a:endParaRPr lang="fa-IR" altLang="fa-IR" sz="3200" b="1" kern="0" dirty="0">
              <a:solidFill>
                <a:prstClr val="black"/>
              </a:solidFill>
              <a:latin typeface="Constantia"/>
              <a:cs typeface="B Lotus" pitchFamily="2" charset="-78"/>
            </a:endParaRPr>
          </a:p>
        </p:txBody>
      </p:sp>
    </p:spTree>
    <p:extLst>
      <p:ext uri="{BB962C8B-B14F-4D97-AF65-F5344CB8AC3E}">
        <p14:creationId xmlns:p14="http://schemas.microsoft.com/office/powerpoint/2010/main" val="15582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0039" y="755739"/>
            <a:ext cx="849592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fa-IR" altLang="fa-IR" sz="2800" dirty="0">
                <a:solidFill>
                  <a:prstClr val="black"/>
                </a:solidFill>
                <a:effectLst/>
                <a:cs typeface="B Titr" pitchFamily="2" charset="-78"/>
              </a:rPr>
              <a:t>کریم سجاد پور تاکید می کند : </a:t>
            </a:r>
          </a:p>
          <a:p>
            <a:pPr>
              <a:defRPr/>
            </a:pPr>
            <a:endParaRPr lang="fa-IR" altLang="fa-IR" sz="1050" dirty="0">
              <a:solidFill>
                <a:prstClr val="black"/>
              </a:solidFill>
              <a:effectLst/>
              <a:cs typeface="B Titr" pitchFamily="2" charset="-78"/>
            </a:endParaRPr>
          </a:p>
          <a:p>
            <a:pPr>
              <a:defRPr/>
            </a:pPr>
            <a:r>
              <a:rPr lang="fa-IR" altLang="fa-IR" sz="2800" dirty="0">
                <a:solidFill>
                  <a:prstClr val="black"/>
                </a:solidFill>
                <a:effectLst/>
                <a:cs typeface="B Titr" pitchFamily="2" charset="-78"/>
              </a:rPr>
              <a:t>«هر طرحی که آمریکائی ها برای ایران طراحی کنند و آیت الله خامنه ای را در نظر نیاورند پیشاپیش محکوم به شکست است.»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4614"/>
            <a:ext cx="4680520" cy="355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1716372" y="2356177"/>
            <a:ext cx="5783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a-IR" sz="2800" kern="0" dirty="0">
                <a:solidFill>
                  <a:srgbClr val="FF0000"/>
                </a:solidFill>
                <a:latin typeface="Calibri" pitchFamily="34" charset="0"/>
                <a:ea typeface="Calibri" pitchFamily="34" charset="0"/>
                <a:cs typeface="B Titr" pitchFamily="2" charset="-78"/>
              </a:rPr>
              <a:t>چند خیزش مردمی را به خوبی مدیریت کرد.</a:t>
            </a:r>
            <a:endParaRPr lang="en-US" sz="2800" kern="0" dirty="0">
              <a:solidFill>
                <a:srgbClr val="FF0000"/>
              </a:solidFill>
              <a:ea typeface="Calibri" pitchFamily="34" charset="0"/>
              <a:cs typeface="B Titr" pitchFamily="2" charset="-78"/>
            </a:endParaRPr>
          </a:p>
        </p:txBody>
      </p:sp>
    </p:spTree>
    <p:extLst>
      <p:ext uri="{BB962C8B-B14F-4D97-AF65-F5344CB8AC3E}">
        <p14:creationId xmlns:p14="http://schemas.microsoft.com/office/powerpoint/2010/main" val="23886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3557" y="683105"/>
            <a:ext cx="5880135" cy="57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defRPr/>
            </a:pPr>
            <a:r>
              <a:rPr lang="fa-IR" sz="2800" kern="0" dirty="0">
                <a:solidFill>
                  <a:sysClr val="windowText" lastClr="000000"/>
                </a:solidFill>
                <a:latin typeface="Calibri" pitchFamily="34" charset="0"/>
                <a:ea typeface="Calibri" pitchFamily="34" charset="0"/>
                <a:cs typeface="B Titr" pitchFamily="2" charset="-78"/>
              </a:rPr>
              <a:t>مقاله ای تحت عنوان:" پیروزی توخالی ایران"</a:t>
            </a:r>
            <a:endParaRPr lang="en-US" sz="2800" kern="0" dirty="0">
              <a:solidFill>
                <a:sysClr val="windowText" lastClr="000000"/>
              </a:solidFill>
              <a:latin typeface="Calibri" pitchFamily="34" charset="0"/>
              <a:ea typeface="Calibri" pitchFamily="34" charset="0"/>
              <a:cs typeface="B Titr" pitchFamily="2" charset="-78"/>
            </a:endParaRPr>
          </a:p>
        </p:txBody>
      </p:sp>
      <p:sp>
        <p:nvSpPr>
          <p:cNvPr id="5" name="Straight Connector 3"/>
          <p:cNvSpPr/>
          <p:nvPr/>
        </p:nvSpPr>
        <p:spPr>
          <a:xfrm>
            <a:off x="3500723" y="2258749"/>
            <a:ext cx="3958843" cy="414006"/>
          </a:xfrm>
          <a:custGeom>
            <a:avLst/>
            <a:gdLst/>
            <a:ahLst/>
            <a:cxnLst/>
            <a:rect l="0" t="0" r="0" b="0"/>
            <a:pathLst>
              <a:path>
                <a:moveTo>
                  <a:pt x="0" y="0"/>
                </a:moveTo>
                <a:lnTo>
                  <a:pt x="0" y="299448"/>
                </a:lnTo>
                <a:lnTo>
                  <a:pt x="3958843" y="299448"/>
                </a:lnTo>
                <a:lnTo>
                  <a:pt x="3958843" y="414006"/>
                </a:lnTo>
              </a:path>
            </a:pathLst>
          </a:custGeom>
          <a:ln/>
        </p:spPr>
        <p:style>
          <a:lnRef idx="2">
            <a:schemeClr val="dk1"/>
          </a:lnRef>
          <a:fillRef idx="0">
            <a:schemeClr val="dk1"/>
          </a:fillRef>
          <a:effectRef idx="1">
            <a:schemeClr val="dk1"/>
          </a:effectRef>
          <a:fontRef idx="minor">
            <a:schemeClr val="tx1"/>
          </a:fontRef>
        </p:style>
      </p:sp>
      <p:sp>
        <p:nvSpPr>
          <p:cNvPr id="6" name="Straight Connector 4"/>
          <p:cNvSpPr/>
          <p:nvPr/>
        </p:nvSpPr>
        <p:spPr>
          <a:xfrm flipH="1">
            <a:off x="2952198" y="2258334"/>
            <a:ext cx="514977" cy="846469"/>
          </a:xfrm>
          <a:custGeom>
            <a:avLst/>
            <a:gdLst/>
            <a:ahLst/>
            <a:cxnLst/>
            <a:rect l="0" t="0" r="0" b="0"/>
            <a:pathLst>
              <a:path>
                <a:moveTo>
                  <a:pt x="0" y="0"/>
                </a:moveTo>
                <a:lnTo>
                  <a:pt x="0" y="299448"/>
                </a:lnTo>
                <a:lnTo>
                  <a:pt x="2688289" y="299448"/>
                </a:lnTo>
                <a:lnTo>
                  <a:pt x="2688289" y="414006"/>
                </a:lnTo>
              </a:path>
            </a:pathLst>
          </a:custGeom>
          <a:ln/>
        </p:spPr>
        <p:style>
          <a:lnRef idx="2">
            <a:schemeClr val="dk1"/>
          </a:lnRef>
          <a:fillRef idx="0">
            <a:schemeClr val="dk1"/>
          </a:fillRef>
          <a:effectRef idx="1">
            <a:schemeClr val="dk1"/>
          </a:effectRef>
          <a:fontRef idx="minor">
            <a:schemeClr val="tx1"/>
          </a:fontRef>
        </p:style>
      </p:sp>
      <p:grpSp>
        <p:nvGrpSpPr>
          <p:cNvPr id="7" name="Group 6"/>
          <p:cNvGrpSpPr>
            <a:grpSpLocks/>
          </p:cNvGrpSpPr>
          <p:nvPr/>
        </p:nvGrpSpPr>
        <p:grpSpPr bwMode="auto">
          <a:xfrm>
            <a:off x="2317824" y="1672382"/>
            <a:ext cx="2336800" cy="568325"/>
            <a:chOff x="4459281" y="-1122089"/>
            <a:chExt cx="1091026" cy="568680"/>
          </a:xfrm>
          <a:solidFill>
            <a:schemeClr val="bg1"/>
          </a:solidFill>
        </p:grpSpPr>
        <p:sp>
          <p:nvSpPr>
            <p:cNvPr id="8" name="Rectangle 7"/>
            <p:cNvSpPr/>
            <p:nvPr/>
          </p:nvSpPr>
          <p:spPr>
            <a:xfrm>
              <a:off x="4459281" y="-1098922"/>
              <a:ext cx="1091026" cy="5455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sp>
        <p:sp>
          <p:nvSpPr>
            <p:cNvPr id="9" name="Rectangle 8"/>
            <p:cNvSpPr/>
            <p:nvPr/>
          </p:nvSpPr>
          <p:spPr>
            <a:xfrm>
              <a:off x="4459281" y="-1122089"/>
              <a:ext cx="1091026" cy="5455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txBody>
            <a:bodyPr lIns="12700" tIns="12700" rIns="12700" bIns="12700" spcCol="1270" anchor="ctr"/>
            <a:lstStyle/>
            <a:p>
              <a:pPr algn="ctr" defTabSz="889000">
                <a:lnSpc>
                  <a:spcPct val="150000"/>
                </a:lnSpc>
                <a:spcAft>
                  <a:spcPct val="35000"/>
                </a:spcAft>
                <a:defRPr/>
              </a:pPr>
              <a:r>
                <a:rPr lang="fa-IR" sz="2000" b="1" kern="0" dirty="0">
                  <a:solidFill>
                    <a:prstClr val="black"/>
                  </a:solidFill>
                  <a:latin typeface="Calibri"/>
                  <a:cs typeface="B Zar" pitchFamily="2" charset="-78"/>
                </a:rPr>
                <a:t>هدف نویسنده </a:t>
              </a:r>
              <a:endParaRPr lang="en-US" sz="2000" b="1" kern="0" dirty="0">
                <a:solidFill>
                  <a:prstClr val="black"/>
                </a:solidFill>
                <a:latin typeface="Calibri"/>
                <a:cs typeface="B Zar" pitchFamily="2" charset="-78"/>
              </a:endParaRPr>
            </a:p>
          </p:txBody>
        </p:sp>
      </p:grpSp>
      <p:grpSp>
        <p:nvGrpSpPr>
          <p:cNvPr id="10" name="Group 9"/>
          <p:cNvGrpSpPr>
            <a:grpSpLocks/>
          </p:cNvGrpSpPr>
          <p:nvPr/>
        </p:nvGrpSpPr>
        <p:grpSpPr bwMode="auto">
          <a:xfrm>
            <a:off x="766233" y="2780085"/>
            <a:ext cx="3962400" cy="1296987"/>
            <a:chOff x="6602057" y="1628132"/>
            <a:chExt cx="1091026" cy="1296613"/>
          </a:xfrm>
          <a:solidFill>
            <a:schemeClr val="bg1"/>
          </a:solidFill>
        </p:grpSpPr>
        <p:sp>
          <p:nvSpPr>
            <p:cNvPr id="11" name="Rectangle 10"/>
            <p:cNvSpPr/>
            <p:nvPr/>
          </p:nvSpPr>
          <p:spPr>
            <a:xfrm>
              <a:off x="6602057" y="1628132"/>
              <a:ext cx="1091026" cy="12966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sp>
        <p:sp>
          <p:nvSpPr>
            <p:cNvPr id="12" name="Rectangle 11"/>
            <p:cNvSpPr/>
            <p:nvPr/>
          </p:nvSpPr>
          <p:spPr>
            <a:xfrm>
              <a:off x="6602057" y="1628132"/>
              <a:ext cx="1091026" cy="12966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txBody>
            <a:bodyPr lIns="11430" tIns="11430" rIns="11430" bIns="11430" spcCol="1270" anchor="ctr"/>
            <a:lstStyle/>
            <a:p>
              <a:pPr algn="ctr" defTabSz="800100">
                <a:lnSpc>
                  <a:spcPct val="150000"/>
                </a:lnSpc>
                <a:spcAft>
                  <a:spcPct val="35000"/>
                </a:spcAft>
                <a:defRPr/>
              </a:pPr>
              <a:r>
                <a:rPr lang="fa-IR" sz="1400" b="1" kern="0" dirty="0">
                  <a:solidFill>
                    <a:prstClr val="black"/>
                  </a:solidFill>
                  <a:latin typeface="Calibri"/>
                  <a:cs typeface="B Zar" pitchFamily="2" charset="-78"/>
                </a:rPr>
                <a:t>در بعد خارجی: ایجاد اجماع نظر در میان جمهوری خواهان ودموکرات ها برای مهار جمهوری اسلامی ایران</a:t>
              </a:r>
              <a:endParaRPr lang="en-US" sz="1400" b="1" kern="0" dirty="0">
                <a:solidFill>
                  <a:prstClr val="black"/>
                </a:solidFill>
                <a:latin typeface="Calibri"/>
                <a:cs typeface="B Zar" pitchFamily="2" charset="-78"/>
              </a:endParaRPr>
            </a:p>
          </p:txBody>
        </p:sp>
      </p:grpSp>
      <p:grpSp>
        <p:nvGrpSpPr>
          <p:cNvPr id="13" name="Group 12"/>
          <p:cNvGrpSpPr>
            <a:grpSpLocks/>
          </p:cNvGrpSpPr>
          <p:nvPr/>
        </p:nvGrpSpPr>
        <p:grpSpPr bwMode="auto">
          <a:xfrm>
            <a:off x="5035624" y="2770002"/>
            <a:ext cx="3352800" cy="1307070"/>
            <a:chOff x="7922199" y="1628131"/>
            <a:chExt cx="991852" cy="1296614"/>
          </a:xfrm>
          <a:solidFill>
            <a:schemeClr val="bg1"/>
          </a:solidFill>
        </p:grpSpPr>
        <p:sp>
          <p:nvSpPr>
            <p:cNvPr id="14" name="Rectangle 13"/>
            <p:cNvSpPr/>
            <p:nvPr/>
          </p:nvSpPr>
          <p:spPr>
            <a:xfrm>
              <a:off x="7922199" y="1628132"/>
              <a:ext cx="991852" cy="12966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sp>
        <p:sp>
          <p:nvSpPr>
            <p:cNvPr id="15" name="Rectangle 14"/>
            <p:cNvSpPr/>
            <p:nvPr/>
          </p:nvSpPr>
          <p:spPr>
            <a:xfrm>
              <a:off x="7922199" y="1628131"/>
              <a:ext cx="991852" cy="1296613"/>
            </a:xfrm>
            <a:prstGeom prst="rect">
              <a:avLst/>
            </a:prstGeom>
            <a:grpFill/>
            <a:ln w="63500" cap="flat" cmpd="sng" algn="ctr">
              <a:solidFill>
                <a:sysClr val="window" lastClr="FFFFFF"/>
              </a:solidFill>
              <a:prstDash val="solid"/>
            </a:ln>
            <a:effectLst>
              <a:outerShdw blurRad="95000" rotWithShape="0">
                <a:srgbClr val="000000">
                  <a:alpha val="50000"/>
                </a:srgbClr>
              </a:outerShdw>
              <a:softEdge rad="12700"/>
            </a:effectLst>
          </p:spPr>
          <p:txBody>
            <a:bodyPr lIns="11430" tIns="11430" rIns="11430" bIns="11430" spcCol="1270" anchor="ctr"/>
            <a:lstStyle/>
            <a:p>
              <a:pPr algn="ctr" defTabSz="800100">
                <a:lnSpc>
                  <a:spcPct val="150000"/>
                </a:lnSpc>
                <a:spcAft>
                  <a:spcPct val="35000"/>
                </a:spcAft>
                <a:defRPr/>
              </a:pPr>
              <a:r>
                <a:rPr lang="fa-IR" sz="1400" b="1" kern="0" dirty="0">
                  <a:solidFill>
                    <a:prstClr val="black"/>
                  </a:solidFill>
                  <a:latin typeface="Calibri"/>
                  <a:cs typeface="B Zar" pitchFamily="2" charset="-78"/>
                </a:rPr>
                <a:t>در بعد داخلی: شوراندن مردم برنظام اسلامی با طرح دوگانه سازی های متعدد</a:t>
              </a:r>
              <a:endParaRPr lang="en-US" sz="1400" b="1" kern="0" dirty="0">
                <a:solidFill>
                  <a:prstClr val="black"/>
                </a:solidFill>
                <a:latin typeface="Calibri"/>
                <a:cs typeface="B Zar" pitchFamily="2" charset="-78"/>
              </a:endParaRPr>
            </a:p>
          </p:txBody>
        </p:sp>
      </p:grpSp>
      <p:sp>
        <p:nvSpPr>
          <p:cNvPr id="3" name="Rectangle 2"/>
          <p:cNvSpPr/>
          <p:nvPr/>
        </p:nvSpPr>
        <p:spPr>
          <a:xfrm>
            <a:off x="186654" y="4287380"/>
            <a:ext cx="8337891" cy="446276"/>
          </a:xfrm>
          <a:prstGeom prst="rect">
            <a:avLst/>
          </a:prstGeom>
        </p:spPr>
        <p:txBody>
          <a:bodyPr wrap="square">
            <a:spAutoFit/>
          </a:bodyPr>
          <a:lstStyle/>
          <a:p>
            <a:pPr>
              <a:lnSpc>
                <a:spcPct val="115000"/>
              </a:lnSpc>
              <a:spcAft>
                <a:spcPts val="1000"/>
              </a:spcAft>
            </a:pPr>
            <a:r>
              <a:rPr lang="fa-IR" sz="2000" b="1" dirty="0">
                <a:latin typeface="Calibri"/>
                <a:ea typeface="Calibri"/>
                <a:cs typeface="B Zar" pitchFamily="2" charset="-78"/>
              </a:rPr>
              <a:t>باید توجه داشت برای فروپاشی یک رژیم همواره دو پیش نیاز وجود دارد </a:t>
            </a:r>
            <a:endParaRPr lang="en-US" sz="2000" b="1" dirty="0">
              <a:effectLst/>
              <a:latin typeface="Calibri"/>
              <a:ea typeface="Calibri"/>
              <a:cs typeface="B Zar" pitchFamily="2" charset="-78"/>
            </a:endParaRPr>
          </a:p>
        </p:txBody>
      </p:sp>
      <p:sp>
        <p:nvSpPr>
          <p:cNvPr id="18" name="Rectangle 17"/>
          <p:cNvSpPr/>
          <p:nvPr/>
        </p:nvSpPr>
        <p:spPr>
          <a:xfrm>
            <a:off x="1835696" y="4805049"/>
            <a:ext cx="3999664" cy="446276"/>
          </a:xfrm>
          <a:prstGeom prst="rect">
            <a:avLst/>
          </a:prstGeom>
        </p:spPr>
        <p:txBody>
          <a:bodyPr wrap="square">
            <a:spAutoFit/>
          </a:bodyPr>
          <a:lstStyle/>
          <a:p>
            <a:pPr>
              <a:lnSpc>
                <a:spcPct val="115000"/>
              </a:lnSpc>
              <a:spcAft>
                <a:spcPts val="1000"/>
              </a:spcAft>
            </a:pPr>
            <a:r>
              <a:rPr lang="fa-IR" sz="2000" b="1" dirty="0">
                <a:effectLst/>
                <a:latin typeface="Calibri"/>
                <a:ea typeface="Calibri"/>
                <a:cs typeface="B Zar" pitchFamily="2" charset="-78"/>
              </a:rPr>
              <a:t>فشار از پایین و اختلاف در بالا</a:t>
            </a:r>
            <a:endParaRPr lang="en-US" sz="2000" b="1" dirty="0">
              <a:effectLst>
                <a:glow rad="228600">
                  <a:schemeClr val="accent2">
                    <a:satMod val="175000"/>
                    <a:alpha val="40000"/>
                  </a:schemeClr>
                </a:glow>
              </a:effectLst>
              <a:latin typeface="Calibri"/>
              <a:ea typeface="Calibri"/>
              <a:cs typeface="B Zar" pitchFamily="2" charset="-78"/>
            </a:endParaRPr>
          </a:p>
        </p:txBody>
      </p:sp>
      <p:sp>
        <p:nvSpPr>
          <p:cNvPr id="19" name="Rectangle 18"/>
          <p:cNvSpPr/>
          <p:nvPr/>
        </p:nvSpPr>
        <p:spPr>
          <a:xfrm>
            <a:off x="341617" y="5242638"/>
            <a:ext cx="8182928" cy="1154162"/>
          </a:xfrm>
          <a:prstGeom prst="rect">
            <a:avLst/>
          </a:prstGeom>
        </p:spPr>
        <p:txBody>
          <a:bodyPr wrap="square">
            <a:spAutoFit/>
          </a:bodyPr>
          <a:lstStyle/>
          <a:p>
            <a:pPr>
              <a:lnSpc>
                <a:spcPct val="115000"/>
              </a:lnSpc>
              <a:spcAft>
                <a:spcPts val="1000"/>
              </a:spcAft>
            </a:pPr>
            <a:r>
              <a:rPr lang="fa-IR" sz="2000" b="1" dirty="0">
                <a:latin typeface="Calibri"/>
                <a:ea typeface="Calibri"/>
                <a:cs typeface="B Zar" pitchFamily="2" charset="-78"/>
              </a:rPr>
              <a:t>با اینکه اعتراض های مردمی در ایران رو به رشد بوده اما فاقد رهبری واحد و متفـرقند . مهـمتر از آن، اختـلاف در بالا  بعنـوان یکی از پیـش نیازها برقـرار نیست و این راهبرد کلان با درایت رهـبر ایران کنتـرل و مدیریـت می شود.  </a:t>
            </a:r>
            <a:endParaRPr lang="en-US" sz="2000" b="1" dirty="0">
              <a:effectLst/>
              <a:latin typeface="Calibri"/>
              <a:ea typeface="Calibri"/>
              <a:cs typeface="B Zar" pitchFamily="2" charset="-78"/>
            </a:endParaRPr>
          </a:p>
        </p:txBody>
      </p:sp>
    </p:spTree>
    <p:extLst>
      <p:ext uri="{BB962C8B-B14F-4D97-AF65-F5344CB8AC3E}">
        <p14:creationId xmlns:p14="http://schemas.microsoft.com/office/powerpoint/2010/main" val="208384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883" y="657773"/>
            <a:ext cx="6655989" cy="584775"/>
          </a:xfrm>
          <a:prstGeom prst="rect">
            <a:avLst/>
          </a:prstGeom>
        </p:spPr>
        <p:txBody>
          <a:bodyPr wrap="none">
            <a:spAutoFit/>
          </a:bodyPr>
          <a:lstStyle/>
          <a:p>
            <a:r>
              <a:rPr lang="fa-IR" sz="3200" b="1" dirty="0">
                <a:solidFill>
                  <a:srgbClr val="FF0000"/>
                </a:solidFill>
                <a:latin typeface="Calibri"/>
                <a:ea typeface="Calibri"/>
                <a:cs typeface="B Zar"/>
              </a:rPr>
              <a:t>راهبرد اندیشکده های غربی برای سال 1402 </a:t>
            </a:r>
            <a:endParaRPr lang="en-US" sz="3200" dirty="0">
              <a:solidFill>
                <a:srgbClr val="FF0000"/>
              </a:solidFill>
            </a:endParaRPr>
          </a:p>
        </p:txBody>
      </p:sp>
      <p:sp>
        <p:nvSpPr>
          <p:cNvPr id="5" name="Rectangle 4"/>
          <p:cNvSpPr/>
          <p:nvPr/>
        </p:nvSpPr>
        <p:spPr>
          <a:xfrm>
            <a:off x="6588224" y="1689946"/>
            <a:ext cx="2217274" cy="729430"/>
          </a:xfrm>
          <a:prstGeom prst="rect">
            <a:avLst/>
          </a:prstGeom>
        </p:spPr>
        <p:txBody>
          <a:bodyPr wrap="none">
            <a:spAutoFit/>
          </a:bodyPr>
          <a:lstStyle/>
          <a:p>
            <a:pPr>
              <a:lnSpc>
                <a:spcPct val="115000"/>
              </a:lnSpc>
              <a:spcAft>
                <a:spcPts val="1000"/>
              </a:spcAft>
            </a:pPr>
            <a:r>
              <a:rPr lang="fa-IR" sz="3600" b="1" dirty="0">
                <a:latin typeface="Calibri"/>
                <a:ea typeface="Calibri"/>
                <a:cs typeface="B Zar"/>
              </a:rPr>
              <a:t>الف) معیشتی</a:t>
            </a:r>
            <a:endParaRPr lang="en-US" sz="2800" dirty="0">
              <a:effectLst/>
              <a:latin typeface="Calibri"/>
              <a:ea typeface="Calibri"/>
              <a:cs typeface="Arial"/>
            </a:endParaRPr>
          </a:p>
        </p:txBody>
      </p:sp>
      <p:sp>
        <p:nvSpPr>
          <p:cNvPr id="6" name="Rectangle 5"/>
          <p:cNvSpPr/>
          <p:nvPr/>
        </p:nvSpPr>
        <p:spPr>
          <a:xfrm>
            <a:off x="827584" y="2491210"/>
            <a:ext cx="7835242" cy="1154162"/>
          </a:xfrm>
          <a:prstGeom prst="rect">
            <a:avLst/>
          </a:prstGeom>
        </p:spPr>
        <p:txBody>
          <a:bodyPr wrap="square">
            <a:spAutoFit/>
          </a:bodyPr>
          <a:lstStyle/>
          <a:p>
            <a:pPr>
              <a:lnSpc>
                <a:spcPct val="150000"/>
              </a:lnSpc>
            </a:pPr>
            <a:r>
              <a:rPr lang="fa-IR" sz="2400" b="1" dirty="0">
                <a:latin typeface="Calibri"/>
                <a:ea typeface="Calibri"/>
                <a:cs typeface="B Zar"/>
              </a:rPr>
              <a:t>- پمپاژ رسانه ای مبنی بر افزایش لحظه ای قیمت ها حتی اگر نباشد باید به گونه ای کار صورت پذیرد تا  احساس گرانی نهادینه شود</a:t>
            </a:r>
            <a:endParaRPr lang="en-US" sz="2400" b="1" dirty="0"/>
          </a:p>
        </p:txBody>
      </p:sp>
      <p:sp>
        <p:nvSpPr>
          <p:cNvPr id="7" name="Rectangle 6"/>
          <p:cNvSpPr/>
          <p:nvPr/>
        </p:nvSpPr>
        <p:spPr>
          <a:xfrm>
            <a:off x="6461582" y="3923441"/>
            <a:ext cx="2201244" cy="729430"/>
          </a:xfrm>
          <a:prstGeom prst="rect">
            <a:avLst/>
          </a:prstGeom>
        </p:spPr>
        <p:txBody>
          <a:bodyPr wrap="none">
            <a:spAutoFit/>
          </a:bodyPr>
          <a:lstStyle/>
          <a:p>
            <a:pPr>
              <a:lnSpc>
                <a:spcPct val="115000"/>
              </a:lnSpc>
              <a:spcAft>
                <a:spcPts val="1000"/>
              </a:spcAft>
            </a:pPr>
            <a:r>
              <a:rPr lang="fa-IR" sz="3600" b="1" dirty="0">
                <a:latin typeface="Calibri"/>
                <a:ea typeface="Calibri"/>
                <a:cs typeface="B Zar"/>
              </a:rPr>
              <a:t>ب) مدیریتی</a:t>
            </a:r>
            <a:endParaRPr lang="en-US" sz="3600" b="1" dirty="0">
              <a:effectLst/>
              <a:latin typeface="Calibri"/>
              <a:ea typeface="Calibri"/>
              <a:cs typeface="Arial"/>
            </a:endParaRPr>
          </a:p>
        </p:txBody>
      </p:sp>
      <p:sp>
        <p:nvSpPr>
          <p:cNvPr id="8" name="Rectangle 7"/>
          <p:cNvSpPr/>
          <p:nvPr/>
        </p:nvSpPr>
        <p:spPr>
          <a:xfrm>
            <a:off x="349606" y="4652871"/>
            <a:ext cx="8172400" cy="1154162"/>
          </a:xfrm>
          <a:prstGeom prst="rect">
            <a:avLst/>
          </a:prstGeom>
        </p:spPr>
        <p:txBody>
          <a:bodyPr wrap="square">
            <a:spAutoFit/>
          </a:bodyPr>
          <a:lstStyle/>
          <a:p>
            <a:pPr>
              <a:lnSpc>
                <a:spcPct val="150000"/>
              </a:lnSpc>
            </a:pPr>
            <a:r>
              <a:rPr lang="fa-IR" sz="2400" b="1" dirty="0">
                <a:latin typeface="Calibri"/>
                <a:ea typeface="Calibri"/>
                <a:cs typeface="B Zar"/>
              </a:rPr>
              <a:t>- عملیات روانی سنگین با طرح : بی دولتی و لجام گسیختگی مدیریتی و شکست حاکمیت یکدست </a:t>
            </a:r>
            <a:endParaRPr lang="en-US" sz="2400" b="1" dirty="0"/>
          </a:p>
        </p:txBody>
      </p:sp>
    </p:spTree>
    <p:extLst>
      <p:ext uri="{BB962C8B-B14F-4D97-AF65-F5344CB8AC3E}">
        <p14:creationId xmlns:p14="http://schemas.microsoft.com/office/powerpoint/2010/main" val="108067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982" y="1594934"/>
            <a:ext cx="8625244" cy="517065"/>
          </a:xfrm>
          <a:prstGeom prst="rect">
            <a:avLst/>
          </a:prstGeom>
        </p:spPr>
        <p:txBody>
          <a:bodyPr wrap="square">
            <a:spAutoFit/>
          </a:bodyPr>
          <a:lstStyle/>
          <a:p>
            <a:pPr>
              <a:lnSpc>
                <a:spcPct val="115000"/>
              </a:lnSpc>
              <a:spcAft>
                <a:spcPts val="1000"/>
              </a:spcAft>
            </a:pPr>
            <a:r>
              <a:rPr lang="fa-IR" sz="2400" b="1" dirty="0">
                <a:latin typeface="Calibri"/>
                <a:ea typeface="Calibri"/>
                <a:cs typeface="B Zar"/>
              </a:rPr>
              <a:t>- زنان ایران باید به این نتیجه برسند حجاب به اندازه اقتصاد مهم است </a:t>
            </a:r>
            <a:endParaRPr lang="en-US" b="1" dirty="0">
              <a:effectLst/>
              <a:latin typeface="Calibri"/>
              <a:ea typeface="Calibri"/>
              <a:cs typeface="Arial"/>
            </a:endParaRPr>
          </a:p>
        </p:txBody>
      </p:sp>
      <p:sp>
        <p:nvSpPr>
          <p:cNvPr id="5" name="Rectangle 4"/>
          <p:cNvSpPr/>
          <p:nvPr/>
        </p:nvSpPr>
        <p:spPr>
          <a:xfrm>
            <a:off x="275134" y="2112234"/>
            <a:ext cx="8600092" cy="517065"/>
          </a:xfrm>
          <a:prstGeom prst="rect">
            <a:avLst/>
          </a:prstGeom>
        </p:spPr>
        <p:txBody>
          <a:bodyPr wrap="square">
            <a:spAutoFit/>
          </a:bodyPr>
          <a:lstStyle/>
          <a:p>
            <a:pPr>
              <a:lnSpc>
                <a:spcPct val="115000"/>
              </a:lnSpc>
              <a:spcAft>
                <a:spcPts val="1000"/>
              </a:spcAft>
            </a:pPr>
            <a:r>
              <a:rPr lang="fa-IR" sz="2400" b="1" dirty="0">
                <a:latin typeface="Calibri"/>
                <a:ea typeface="Calibri"/>
                <a:cs typeface="B Zar"/>
              </a:rPr>
              <a:t>- القاء اینکه حجاب مربوط به شرایط ابتدای انقلاب بود و وضعیت تغییر کرده</a:t>
            </a:r>
            <a:endParaRPr lang="en-US" b="1" dirty="0">
              <a:effectLst/>
              <a:latin typeface="Calibri"/>
              <a:ea typeface="Calibri"/>
              <a:cs typeface="Arial"/>
            </a:endParaRPr>
          </a:p>
        </p:txBody>
      </p:sp>
      <p:sp>
        <p:nvSpPr>
          <p:cNvPr id="6" name="Rectangle 5"/>
          <p:cNvSpPr/>
          <p:nvPr/>
        </p:nvSpPr>
        <p:spPr>
          <a:xfrm>
            <a:off x="275134" y="2660523"/>
            <a:ext cx="8593731" cy="517065"/>
          </a:xfrm>
          <a:prstGeom prst="rect">
            <a:avLst/>
          </a:prstGeom>
        </p:spPr>
        <p:txBody>
          <a:bodyPr wrap="square">
            <a:spAutoFit/>
          </a:bodyPr>
          <a:lstStyle/>
          <a:p>
            <a:pPr>
              <a:lnSpc>
                <a:spcPct val="115000"/>
              </a:lnSpc>
              <a:spcAft>
                <a:spcPts val="1000"/>
              </a:spcAft>
            </a:pPr>
            <a:r>
              <a:rPr lang="fa-IR" sz="2400" b="1" dirty="0">
                <a:latin typeface="Calibri"/>
                <a:ea typeface="Calibri"/>
                <a:cs typeface="B Zar"/>
              </a:rPr>
              <a:t>- القاء اینکه دیگر حجاب در جامعه ایران یک 'هنجار'(ارزش) نیست</a:t>
            </a:r>
            <a:endParaRPr lang="en-US" b="1" dirty="0">
              <a:effectLst/>
              <a:latin typeface="Calibri"/>
              <a:ea typeface="Calibri"/>
              <a:cs typeface="Arial"/>
            </a:endParaRPr>
          </a:p>
        </p:txBody>
      </p:sp>
      <p:sp>
        <p:nvSpPr>
          <p:cNvPr id="7" name="Rectangle 6"/>
          <p:cNvSpPr/>
          <p:nvPr/>
        </p:nvSpPr>
        <p:spPr>
          <a:xfrm>
            <a:off x="3977126" y="785296"/>
            <a:ext cx="4870244" cy="658642"/>
          </a:xfrm>
          <a:prstGeom prst="rect">
            <a:avLst/>
          </a:prstGeom>
        </p:spPr>
        <p:txBody>
          <a:bodyPr wrap="none">
            <a:spAutoFit/>
          </a:bodyPr>
          <a:lstStyle/>
          <a:p>
            <a:pPr>
              <a:lnSpc>
                <a:spcPct val="115000"/>
              </a:lnSpc>
              <a:spcAft>
                <a:spcPts val="1000"/>
              </a:spcAft>
            </a:pPr>
            <a:r>
              <a:rPr lang="fa-IR" sz="3200" b="1" dirty="0">
                <a:latin typeface="Calibri"/>
                <a:ea typeface="Calibri"/>
                <a:cs typeface="B Zar"/>
              </a:rPr>
              <a:t>ج) سیاسی‌سازی حجاب در ایران</a:t>
            </a:r>
            <a:endParaRPr lang="en-US" sz="3200" dirty="0">
              <a:effectLst/>
              <a:latin typeface="Calibri"/>
              <a:ea typeface="Calibri"/>
              <a:cs typeface="Arial"/>
            </a:endParaRPr>
          </a:p>
        </p:txBody>
      </p:sp>
      <p:sp>
        <p:nvSpPr>
          <p:cNvPr id="8" name="Rectangle 7"/>
          <p:cNvSpPr/>
          <p:nvPr/>
        </p:nvSpPr>
        <p:spPr>
          <a:xfrm>
            <a:off x="3563888" y="3680413"/>
            <a:ext cx="5001395" cy="2246769"/>
          </a:xfrm>
          <a:prstGeom prst="rect">
            <a:avLst/>
          </a:prstGeom>
        </p:spPr>
        <p:txBody>
          <a:bodyPr wrap="square">
            <a:spAutoFit/>
          </a:bodyPr>
          <a:lstStyle/>
          <a:p>
            <a:pPr algn="just"/>
            <a:r>
              <a:rPr lang="fa-IR" sz="2000" b="1" dirty="0">
                <a:latin typeface="Calibri"/>
                <a:ea typeface="Calibri"/>
                <a:cs typeface="B Zar"/>
              </a:rPr>
              <a:t> تاکید دارند که این تلاش ها باید در شرایطی صورت بگیرد تا گروه ها، اصناف و طبقاتی همچون</a:t>
            </a:r>
            <a:r>
              <a:rPr lang="fa-IR" sz="1600" b="1" dirty="0">
                <a:latin typeface="Calibri"/>
                <a:ea typeface="Calibri"/>
              </a:rPr>
              <a:t> </a:t>
            </a:r>
            <a:r>
              <a:rPr lang="fa-IR" sz="2000" b="1" dirty="0">
                <a:latin typeface="Calibri"/>
                <a:ea typeface="Calibri"/>
                <a:cs typeface="B Zar"/>
              </a:rPr>
              <a:t>توده های دانشجویی، دانش آموزی، جوانان و زنان، سوختی سیاسی در بدنه اجتماعی خود برای کنش های سیاسی و در </a:t>
            </a:r>
            <a:r>
              <a:rPr lang="fa-IR" sz="2000" b="1" dirty="0">
                <a:solidFill>
                  <a:srgbClr val="FF0000"/>
                </a:solidFill>
                <a:latin typeface="Calibri"/>
                <a:ea typeface="Calibri"/>
                <a:cs typeface="B Zar"/>
              </a:rPr>
              <a:t>آستانه اننخابات مجلس شورای اسلامی وخبرگان</a:t>
            </a:r>
            <a:r>
              <a:rPr lang="fa-IR" sz="2000" b="1" dirty="0">
                <a:latin typeface="Calibri"/>
                <a:ea typeface="Calibri"/>
                <a:cs typeface="B Zar"/>
              </a:rPr>
              <a:t>، تدارک ببینند.</a:t>
            </a:r>
          </a:p>
          <a:p>
            <a:pPr algn="just"/>
            <a:endParaRPr lang="en-US" sz="2000" b="1" dirty="0"/>
          </a:p>
        </p:txBody>
      </p:sp>
      <p:pic>
        <p:nvPicPr>
          <p:cNvPr id="11" name="Picture 3" descr="C:\Documents and Settings\Hosein\Desktop\برای انتخابات 1400\تصاویر\قشرخاکستری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1008"/>
            <a:ext cx="3083479" cy="1853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2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s4128"/>
          <p:cNvSpPr txBox="1">
            <a:spLocks noChangeArrowheads="1"/>
          </p:cNvSpPr>
          <p:nvPr/>
        </p:nvSpPr>
        <p:spPr bwMode="auto">
          <a:xfrm>
            <a:off x="2483768" y="882979"/>
            <a:ext cx="6311674" cy="9906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lstStyle/>
          <a:p>
            <a:pPr algn="ctr" eaLnBrk="0" hangingPunct="0">
              <a:spcBef>
                <a:spcPct val="20000"/>
              </a:spcBef>
              <a:defRPr/>
            </a:pPr>
            <a:r>
              <a:rPr lang="fa-IR" sz="2800" b="1" kern="0" dirty="0">
                <a:ln w="19050">
                  <a:solidFill>
                    <a:sysClr val="windowText" lastClr="000000"/>
                  </a:solidFill>
                  <a:prstDash val="solid"/>
                </a:ln>
                <a:solidFill>
                  <a:prstClr val="black"/>
                </a:solidFill>
                <a:effectLst>
                  <a:outerShdw blurRad="50000" dist="50800" dir="7500000" algn="tl">
                    <a:srgbClr val="000000">
                      <a:shade val="5000"/>
                      <a:alpha val="35000"/>
                    </a:srgbClr>
                  </a:outerShdw>
                </a:effectLst>
                <a:latin typeface="Constantia"/>
                <a:cs typeface="0 Titr Bold" panose="00000700000000000000" pitchFamily="2" charset="-78"/>
              </a:rPr>
              <a:t>فرمول قوی شدن دربرابر جنگ ترکیبی دشمن</a:t>
            </a:r>
          </a:p>
        </p:txBody>
      </p:sp>
      <p:sp>
        <p:nvSpPr>
          <p:cNvPr id="3" name="_s4128"/>
          <p:cNvSpPr txBox="1">
            <a:spLocks noChangeArrowheads="1"/>
          </p:cNvSpPr>
          <p:nvPr/>
        </p:nvSpPr>
        <p:spPr bwMode="auto">
          <a:xfrm>
            <a:off x="1043608" y="4102968"/>
            <a:ext cx="3143250" cy="8382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lstStyle/>
          <a:p>
            <a:pPr marL="342900" indent="-342900" algn="ctr" eaLnBrk="0" hangingPunct="0">
              <a:spcBef>
                <a:spcPct val="20000"/>
              </a:spcBef>
              <a:buClr>
                <a:srgbClr val="F49100"/>
              </a:buClr>
              <a:buSzPct val="90000"/>
              <a:defRPr/>
            </a:pP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Zar" panose="00000400000000000000" pitchFamily="2" charset="-78"/>
              </a:rPr>
              <a:t>عزم و اراده پولادین</a:t>
            </a:r>
          </a:p>
          <a:p>
            <a:pPr marL="342900" indent="-342900" algn="ctr" eaLnBrk="0" hangingPunct="0">
              <a:spcBef>
                <a:spcPct val="20000"/>
              </a:spcBef>
              <a:buClr>
                <a:srgbClr val="F49100"/>
              </a:buClr>
              <a:buSzPct val="90000"/>
              <a:defRPr/>
            </a:pP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Zar" panose="00000400000000000000" pitchFamily="2" charset="-78"/>
              </a:rPr>
              <a:t> وثبات قدم </a:t>
            </a:r>
          </a:p>
        </p:txBody>
      </p:sp>
      <p:sp>
        <p:nvSpPr>
          <p:cNvPr id="4" name="_s4128"/>
          <p:cNvSpPr txBox="1">
            <a:spLocks noChangeArrowheads="1"/>
          </p:cNvSpPr>
          <p:nvPr/>
        </p:nvSpPr>
        <p:spPr bwMode="auto">
          <a:xfrm>
            <a:off x="1979712" y="3090664"/>
            <a:ext cx="3143250" cy="9144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lstStyle/>
          <a:p>
            <a:pPr marL="342900" indent="-342900" algn="ctr" eaLnBrk="0" hangingPunct="0">
              <a:spcBef>
                <a:spcPct val="20000"/>
              </a:spcBef>
              <a:buClr>
                <a:srgbClr val="F49100"/>
              </a:buClr>
              <a:buSzPct val="90000"/>
              <a:defRPr/>
            </a:pP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Titr" panose="00000700000000000000" pitchFamily="2" charset="-78"/>
              </a:rPr>
              <a:t>	</a:t>
            </a: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Zar" panose="00000400000000000000" pitchFamily="2" charset="-78"/>
              </a:rPr>
              <a:t>تکلیف شناسی در</a:t>
            </a:r>
          </a:p>
          <a:p>
            <a:pPr marL="342900" indent="-342900" algn="ctr" eaLnBrk="0" hangingPunct="0">
              <a:spcBef>
                <a:spcPct val="20000"/>
              </a:spcBef>
              <a:buClr>
                <a:srgbClr val="F49100"/>
              </a:buClr>
              <a:buSzPct val="90000"/>
              <a:defRPr/>
            </a:pP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Zar" panose="00000400000000000000" pitchFamily="2" charset="-78"/>
              </a:rPr>
              <a:t> هرموقعیت</a:t>
            </a:r>
          </a:p>
        </p:txBody>
      </p:sp>
      <p:sp>
        <p:nvSpPr>
          <p:cNvPr id="5" name="_s4128"/>
          <p:cNvSpPr txBox="1">
            <a:spLocks noChangeArrowheads="1"/>
          </p:cNvSpPr>
          <p:nvPr/>
        </p:nvSpPr>
        <p:spPr bwMode="auto">
          <a:xfrm>
            <a:off x="3000375" y="2022761"/>
            <a:ext cx="3143250" cy="990600"/>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nchor="ctr"/>
          <a:lstStyle/>
          <a:p>
            <a:pPr marL="342900" indent="-342900" algn="ctr" eaLnBrk="0" hangingPunct="0">
              <a:spcBef>
                <a:spcPct val="20000"/>
              </a:spcBef>
              <a:buClr>
                <a:srgbClr val="F49100"/>
              </a:buClr>
              <a:buSzPct val="90000"/>
              <a:defRPr/>
            </a:pPr>
            <a:r>
              <a:rPr lang="fa-IR"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Zar" panose="00000400000000000000" pitchFamily="2" charset="-78"/>
              </a:rPr>
              <a:t>فهم درست از واقعیت</a:t>
            </a:r>
            <a:endParaRPr lang="en-US" sz="2400" b="1" kern="0" spc="200" dirty="0">
              <a:ln w="29210">
                <a:solidFill>
                  <a:sysClr val="windowText" lastClr="000000"/>
                </a:solidFill>
              </a:ln>
              <a:solidFill>
                <a:prstClr val="black">
                  <a:alpha val="50000"/>
                </a:prstClr>
              </a:solidFill>
              <a:effectLst>
                <a:innerShdw blurRad="50800" dist="50800" dir="8100000">
                  <a:srgbClr val="7D7D7D">
                    <a:alpha val="73000"/>
                  </a:srgbClr>
                </a:innerShdw>
              </a:effectLst>
              <a:latin typeface="Constantia"/>
              <a:cs typeface="B Titr" panose="00000700000000000000" pitchFamily="2" charset="-78"/>
            </a:endParaRPr>
          </a:p>
        </p:txBody>
      </p:sp>
      <p:sp>
        <p:nvSpPr>
          <p:cNvPr id="49" name="Rectangle 48"/>
          <p:cNvSpPr>
            <a:spLocks noChangeArrowheads="1"/>
          </p:cNvSpPr>
          <p:nvPr/>
        </p:nvSpPr>
        <p:spPr bwMode="auto">
          <a:xfrm>
            <a:off x="171200" y="5203818"/>
            <a:ext cx="8640960" cy="13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fa-IR" altLang="fa-IR" sz="2000" b="1" dirty="0">
                <a:solidFill>
                  <a:srgbClr val="000000"/>
                </a:solidFill>
                <a:latin typeface="DroidNaskh"/>
                <a:ea typeface="Times New Roman" pitchFamily="18" charset="0"/>
                <a:cs typeface="B Titr" pitchFamily="2" charset="-78"/>
              </a:rPr>
              <a:t>راهی که پیش ‌روی ما است، یک اتوبان آسفالته‌ی بی‌مانع نیست. راه پیشرفت به روی ما باز است امّا راه پُرپیچ‌و‌خمی است، راه دارای فراز‌و‌نشیبی است.</a:t>
            </a:r>
            <a:r>
              <a:rPr lang="fa-IR" altLang="fa-IR" sz="1600" dirty="0">
                <a:solidFill>
                  <a:srgbClr val="000000"/>
                </a:solidFill>
                <a:latin typeface="Franklin Gothic Book" pitchFamily="34" charset="0"/>
                <a:ea typeface="Times New Roman" pitchFamily="18" charset="0"/>
                <a:cs typeface="Tahoma" pitchFamily="34" charset="0"/>
              </a:rPr>
              <a:t> ۱۳۹۷/۰۷/۱۲</a:t>
            </a:r>
            <a:endParaRPr lang="fa-IR" altLang="fa-IR" sz="1600" dirty="0">
              <a:solidFill>
                <a:srgbClr val="000000"/>
              </a:solidFill>
              <a:latin typeface="Franklin Gothic Book" pitchFamily="34" charset="0"/>
              <a:ea typeface="Times New Roman" pitchFamily="18" charset="0"/>
              <a:cs typeface="B Titr" pitchFamily="2" charset="-78"/>
            </a:endParaRPr>
          </a:p>
          <a:p>
            <a:pPr>
              <a:lnSpc>
                <a:spcPct val="150000"/>
              </a:lnSpc>
              <a:spcBef>
                <a:spcPts val="375"/>
              </a:spcBef>
              <a:spcAft>
                <a:spcPts val="750"/>
              </a:spcAft>
            </a:pPr>
            <a:endParaRPr lang="en-US" altLang="fa-IR" sz="1400" dirty="0">
              <a:solidFill>
                <a:srgbClr val="FFFFFF"/>
              </a:solidFill>
              <a:latin typeface="Calibri" pitchFamily="34" charset="0"/>
              <a:ea typeface="Calibri" pitchFamily="34" charset="0"/>
              <a:cs typeface="B Titr" pitchFamily="2" charset="-78"/>
            </a:endParaRPr>
          </a:p>
        </p:txBody>
      </p:sp>
    </p:spTree>
    <p:extLst>
      <p:ext uri="{BB962C8B-B14F-4D97-AF65-F5344CB8AC3E}">
        <p14:creationId xmlns:p14="http://schemas.microsoft.com/office/powerpoint/2010/main" val="35697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circle(in)">
                                      <p:cBhvr>
                                        <p:cTn id="28"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7025" y="1172988"/>
            <a:ext cx="5159375" cy="234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rtl="1" eaLnBrk="1" hangingPunct="1">
              <a:lnSpc>
                <a:spcPct val="115000"/>
              </a:lnSpc>
              <a:spcBef>
                <a:spcPct val="0"/>
              </a:spcBef>
              <a:spcAft>
                <a:spcPts val="1000"/>
              </a:spcAft>
              <a:buFontTx/>
              <a:buNone/>
              <a:defRPr/>
            </a:pPr>
            <a:r>
              <a:rPr lang="fa-IR" altLang="fa-IR" sz="2400" b="1" dirty="0">
                <a:solidFill>
                  <a:prstClr val="black"/>
                </a:solidFill>
                <a:cs typeface="B Zar" panose="00000400000000000000" pitchFamily="2" charset="-78"/>
              </a:rPr>
              <a:t>امّـا راه طـی‌شـده فقـط قـطعـه‌ای از مسـیر افتـخارآمیـز به سـوی آرمـانـهای بلنـد نظـام جمـهـوری اسلامی است. </a:t>
            </a:r>
            <a:r>
              <a:rPr lang="fa-IR" altLang="fa-IR" sz="2400" b="1" u="sng" dirty="0">
                <a:solidFill>
                  <a:prstClr val="black"/>
                </a:solidFill>
                <a:effectLst/>
                <a:cs typeface="B Zar" panose="00000400000000000000" pitchFamily="2" charset="-78"/>
              </a:rPr>
              <a:t>دنبـاله‌ی این مسیر به گمان زیاد، به دشواریِ گذشته‌ها نیست</a:t>
            </a:r>
            <a:r>
              <a:rPr lang="fa-IR" altLang="fa-IR" sz="2400" b="1" dirty="0">
                <a:solidFill>
                  <a:prstClr val="black"/>
                </a:solidFill>
                <a:effectLst/>
                <a:cs typeface="B Zar" panose="00000400000000000000" pitchFamily="2" charset="-78"/>
              </a:rPr>
              <a:t>.  </a:t>
            </a:r>
          </a:p>
          <a:p>
            <a:pPr algn="just" rtl="1" eaLnBrk="1" hangingPunct="1">
              <a:lnSpc>
                <a:spcPct val="115000"/>
              </a:lnSpc>
              <a:spcBef>
                <a:spcPct val="0"/>
              </a:spcBef>
              <a:spcAft>
                <a:spcPts val="1000"/>
              </a:spcAft>
              <a:buFontTx/>
              <a:buNone/>
              <a:defRPr/>
            </a:pPr>
            <a:r>
              <a:rPr lang="fa-IR" altLang="fa-IR" sz="2400" b="1" dirty="0">
                <a:solidFill>
                  <a:prstClr val="black"/>
                </a:solidFill>
                <a:cs typeface="B Zar" panose="00000400000000000000" pitchFamily="2" charset="-78"/>
              </a:rPr>
              <a:t> </a:t>
            </a:r>
            <a:r>
              <a:rPr lang="fa-IR" altLang="fa-IR" sz="1800" b="1" dirty="0">
                <a:solidFill>
                  <a:prstClr val="black"/>
                </a:solidFill>
                <a:cs typeface="B Zar" panose="00000400000000000000" pitchFamily="2" charset="-78"/>
              </a:rPr>
              <a:t>۱۳۹۷/۱۱/۲۲ بیانیه «گام دوم انقلاب» خطاب به ملت ایران</a:t>
            </a:r>
            <a:endParaRPr lang="en-US" altLang="fa-IR" sz="1800" b="1" dirty="0">
              <a:solidFill>
                <a:prstClr val="black"/>
              </a:solidFill>
              <a:cs typeface="B Zar" panose="00000400000000000000" pitchFamily="2" charset="-78"/>
            </a:endParaRPr>
          </a:p>
        </p:txBody>
      </p:sp>
      <p:pic>
        <p:nvPicPr>
          <p:cNvPr id="6" name="Picture 5" descr="C:\Documents and Settings\Hosein\Desktop\تدریس 98\تصاویر\بیانیه گام دوم انقلاب\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9630"/>
            <a:ext cx="3714749" cy="29989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95250" y="4068588"/>
            <a:ext cx="8972550" cy="274478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altLang="fa-IR" sz="2400" b="1" i="0" u="none" strike="noStrike" kern="0" cap="none" spc="0" normalizeH="0" baseline="0" noProof="0" dirty="0">
                <a:ln>
                  <a:noFill/>
                </a:ln>
                <a:solidFill>
                  <a:srgbClr val="FF0000"/>
                </a:solidFill>
                <a:effectLst/>
                <a:uLnTx/>
                <a:uFillTx/>
                <a:latin typeface="Calibri"/>
                <a:ea typeface="+mn-ea"/>
                <a:cs typeface="B Zar" panose="00000400000000000000" pitchFamily="2" charset="-78"/>
              </a:rPr>
              <a:t>دشمن را شکست خواهیم داد امّا این کافی نیست</a:t>
            </a:r>
            <a:r>
              <a:rPr kumimoji="0" lang="fa-IR" altLang="fa-IR" sz="2400" b="1" i="0" u="none" strike="noStrike" kern="0" cap="none" spc="0" normalizeH="0" baseline="0" noProof="0" dirty="0">
                <a:ln>
                  <a:noFill/>
                </a:ln>
                <a:solidFill>
                  <a:prstClr val="black"/>
                </a:solidFill>
                <a:effectLst/>
                <a:uLnTx/>
                <a:uFillTx/>
                <a:latin typeface="Calibri"/>
                <a:ea typeface="+mn-ea"/>
                <a:cs typeface="B Zar" panose="00000400000000000000" pitchFamily="2" charset="-78"/>
              </a:rPr>
              <a:t>. حرف من و مطالبه‌ی من از مجموع فعّالان گوناگون کشور، </a:t>
            </a:r>
            <a:r>
              <a:rPr kumimoji="0" lang="fa-IR" altLang="fa-IR" sz="2400" b="1" i="0" u="sng" strike="noStrike" kern="0" cap="none" spc="0" normalizeH="0" baseline="0" noProof="0" dirty="0">
                <a:ln>
                  <a:noFill/>
                </a:ln>
                <a:solidFill>
                  <a:prstClr val="black"/>
                </a:solidFill>
                <a:effectLst/>
                <a:uLnTx/>
                <a:uFillTx/>
                <a:latin typeface="Calibri"/>
                <a:ea typeface="+mn-ea"/>
                <a:cs typeface="B Zar" panose="00000400000000000000" pitchFamily="2" charset="-78"/>
              </a:rPr>
              <a:t>چیز دیگری است؛ </a:t>
            </a:r>
            <a:r>
              <a:rPr kumimoji="0" lang="fa-IR" altLang="fa-IR" sz="2400" b="1" i="0" u="none" strike="noStrike" kern="0" cap="none" spc="0" normalizeH="0" baseline="0" noProof="0" dirty="0">
                <a:ln>
                  <a:noFill/>
                </a:ln>
                <a:solidFill>
                  <a:prstClr val="black"/>
                </a:solidFill>
                <a:effectLst/>
                <a:uLnTx/>
                <a:uFillTx/>
                <a:latin typeface="Calibri"/>
                <a:ea typeface="+mn-ea"/>
                <a:cs typeface="B Zar" panose="00000400000000000000" pitchFamily="2" charset="-78"/>
              </a:rPr>
              <a:t>من میگویم ما باید علاوه‌ی بر شکست دشمن، </a:t>
            </a:r>
            <a:r>
              <a:rPr kumimoji="0" lang="fa-IR" altLang="fa-IR" sz="2400" b="1" i="0" u="none" strike="noStrike" kern="0" cap="none" spc="0" normalizeH="0" baseline="0" noProof="0" dirty="0">
                <a:ln>
                  <a:noFill/>
                </a:ln>
                <a:solidFill>
                  <a:srgbClr val="FF0000"/>
                </a:solidFill>
                <a:effectLst/>
                <a:uLnTx/>
                <a:uFillTx/>
                <a:latin typeface="Calibri"/>
                <a:ea typeface="+mn-ea"/>
                <a:cs typeface="B Zar" panose="00000400000000000000" pitchFamily="2" charset="-78"/>
              </a:rPr>
              <a:t>بازدارندگی </a:t>
            </a:r>
            <a:r>
              <a:rPr kumimoji="0" lang="fa-IR" altLang="fa-IR" sz="2400" b="1" i="0" u="none" strike="noStrike" kern="0" cap="none" spc="0" normalizeH="0" baseline="0" noProof="0" dirty="0">
                <a:ln>
                  <a:noFill/>
                </a:ln>
                <a:solidFill>
                  <a:prstClr val="black"/>
                </a:solidFill>
                <a:effectLst/>
                <a:uLnTx/>
                <a:uFillTx/>
                <a:latin typeface="Calibri"/>
                <a:ea typeface="+mn-ea"/>
                <a:cs typeface="B Zar" panose="00000400000000000000" pitchFamily="2" charset="-78"/>
              </a:rPr>
              <a:t>ایجاد کنیم؛ گاهی شما دشمن را شکست میدهید امّا دشمن منتظر فرصتی میماند و یک ضربه‌ی دیگری بعداً وارد میکند؛ این فایده‌ای ندارد؛ ما باید به نقطه‌ای برسانیم خودمان را که بازدارنده باشد؛</a:t>
            </a:r>
          </a:p>
          <a:p>
            <a:pPr marL="0" marR="0" lvl="0" indent="0" algn="r" defTabSz="914400" rtl="1" eaLnBrk="1" fontAlgn="auto" latinLnBrk="0" hangingPunct="1">
              <a:lnSpc>
                <a:spcPct val="115000"/>
              </a:lnSpc>
              <a:spcBef>
                <a:spcPts val="0"/>
              </a:spcBef>
              <a:spcAft>
                <a:spcPts val="1000"/>
              </a:spcAft>
              <a:buClrTx/>
              <a:buSzTx/>
              <a:buFontTx/>
              <a:buNone/>
              <a:tabLst/>
              <a:defRPr/>
            </a:pPr>
            <a:r>
              <a:rPr kumimoji="0" lang="fa-IR" altLang="fa-IR" sz="2400" b="1" i="0" u="none" strike="noStrike" kern="0" cap="none" spc="0" normalizeH="0" baseline="0" noProof="0" dirty="0">
                <a:ln>
                  <a:noFill/>
                </a:ln>
                <a:solidFill>
                  <a:prstClr val="black"/>
                </a:solidFill>
                <a:effectLst/>
                <a:uLnTx/>
                <a:uFillTx/>
                <a:latin typeface="Calibri"/>
                <a:ea typeface="+mn-ea"/>
                <a:cs typeface="B Zar" panose="00000400000000000000" pitchFamily="2" charset="-78"/>
              </a:rPr>
              <a:t> بیانات مقام معظم رهبری در جمع زائران و مجاوران حریم رضوی 1|1|98</a:t>
            </a:r>
            <a:endParaRPr kumimoji="0" lang="en-US" altLang="fa-IR" sz="2400" b="1" i="0" u="none" strike="noStrike" kern="0" cap="none" spc="0" normalizeH="0" baseline="0" noProof="0" dirty="0">
              <a:ln>
                <a:noFill/>
              </a:ln>
              <a:solidFill>
                <a:prstClr val="black"/>
              </a:solidFill>
              <a:effectLst/>
              <a:uLnTx/>
              <a:uFillTx/>
              <a:latin typeface="Calibri"/>
              <a:ea typeface="+mn-ea"/>
              <a:cs typeface="B Zar" panose="00000400000000000000" pitchFamily="2" charset="-78"/>
            </a:endParaRPr>
          </a:p>
        </p:txBody>
      </p:sp>
    </p:spTree>
    <p:extLst>
      <p:ext uri="{BB962C8B-B14F-4D97-AF65-F5344CB8AC3E}">
        <p14:creationId xmlns:p14="http://schemas.microsoft.com/office/powerpoint/2010/main" val="21272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alphaModFix amt="20000"/>
            <a:extLst>
              <a:ext uri="{BEBA8EAE-BF5A-486C-A8C5-ECC9F3942E4B}">
                <a14:imgProps xmlns:a14="http://schemas.microsoft.com/office/drawing/2010/main">
                  <a14:imgLayer r:embed="rId3">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l="25146" r="14035" b="11007"/>
          <a:stretch/>
        </p:blipFill>
        <p:spPr bwMode="auto">
          <a:xfrm>
            <a:off x="611560" y="-99391"/>
            <a:ext cx="7488832" cy="6840760"/>
          </a:xfrm>
          <a:prstGeom prst="rect">
            <a:avLst/>
          </a:prstGeom>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5294A895-0E97-41A0-9E4B-BD01A95A432F}"/>
              </a:ext>
            </a:extLst>
          </p:cNvPr>
          <p:cNvSpPr>
            <a:spLocks noChangeArrowheads="1"/>
          </p:cNvSpPr>
          <p:nvPr/>
        </p:nvSpPr>
        <p:spPr bwMode="auto">
          <a:xfrm>
            <a:off x="1943100" y="1340768"/>
            <a:ext cx="5257800" cy="4607415"/>
          </a:xfrm>
          <a:prstGeom prst="rect">
            <a:avLst/>
          </a:prstGeom>
          <a:noFill/>
          <a:ln w="9525">
            <a:noFill/>
            <a:miter lim="800000"/>
            <a:headEnd/>
            <a:tailEnd/>
          </a:ln>
          <a:effectLst/>
        </p:spPr>
        <p:txBody>
          <a:bodyPr lIns="82292" tIns="41148" rIns="82292" bIns="41148"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defTabSz="822650" eaLnBrk="0" hangingPunct="0">
              <a:lnSpc>
                <a:spcPct val="150000"/>
              </a:lnSpc>
              <a:defRPr/>
            </a:pPr>
            <a:r>
              <a:rPr lang="fa-IR" sz="2800" b="1" kern="0" cap="all" dirty="0">
                <a:ln w="0"/>
                <a:solidFill>
                  <a:sysClr val="windowText" lastClr="000000"/>
                </a:solidFill>
                <a:latin typeface="Arial" pitchFamily="34" charset="0"/>
                <a:ea typeface="Times New Roman" pitchFamily="18" charset="0"/>
                <a:cs typeface="B Zar" pitchFamily="2" charset="-78"/>
              </a:rPr>
              <a:t>- امروز قرارگاه حسین‌بن علی، ایران است. </a:t>
            </a:r>
          </a:p>
          <a:p>
            <a:pPr algn="justLow" defTabSz="822650" eaLnBrk="0" hangingPunct="0">
              <a:lnSpc>
                <a:spcPct val="150000"/>
              </a:lnSpc>
              <a:defRPr/>
            </a:pPr>
            <a:r>
              <a:rPr lang="fa-IR" sz="2800" b="1" kern="0" cap="all" dirty="0">
                <a:ln w="0"/>
                <a:solidFill>
                  <a:sysClr val="windowText" lastClr="000000"/>
                </a:solidFill>
                <a:latin typeface="Arial" pitchFamily="34" charset="0"/>
                <a:ea typeface="Times New Roman" pitchFamily="18" charset="0"/>
                <a:cs typeface="B Zar" pitchFamily="2" charset="-78"/>
              </a:rPr>
              <a:t>- بدانید جمهوری اسلامی حرم است و این حرم اگر ماند، دیگر حرم‌ها می‌مانند. </a:t>
            </a:r>
          </a:p>
          <a:p>
            <a:pPr algn="justLow" defTabSz="822650" eaLnBrk="0" hangingPunct="0">
              <a:lnSpc>
                <a:spcPct val="150000"/>
              </a:lnSpc>
              <a:defRPr/>
            </a:pPr>
            <a:r>
              <a:rPr lang="fa-IR" sz="2800" b="1" kern="0" cap="all" dirty="0">
                <a:ln w="0"/>
                <a:solidFill>
                  <a:sysClr val="windowText" lastClr="000000"/>
                </a:solidFill>
                <a:latin typeface="Arial" pitchFamily="34" charset="0"/>
                <a:ea typeface="Times New Roman" pitchFamily="18" charset="0"/>
                <a:cs typeface="B Zar" pitchFamily="2" charset="-78"/>
              </a:rPr>
              <a:t>- ا گر دشمن، این حرم را از بین برد، حرمی باقی نمی‌ماند، نه حرم ابراهیمی و نه حرم محمّدی(ص)</a:t>
            </a:r>
          </a:p>
        </p:txBody>
      </p:sp>
    </p:spTree>
    <p:extLst>
      <p:ext uri="{BB962C8B-B14F-4D97-AF65-F5344CB8AC3E}">
        <p14:creationId xmlns:p14="http://schemas.microsoft.com/office/powerpoint/2010/main" val="273777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Hossein\Desktop\پلکان انقلابی گری\رهبری برا انته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4591050" y="4572000"/>
            <a:ext cx="419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0" fontAlgn="base">
              <a:spcBef>
                <a:spcPct val="0"/>
              </a:spcBef>
              <a:spcAft>
                <a:spcPct val="0"/>
              </a:spcAft>
            </a:pPr>
            <a:r>
              <a:rPr lang="fa-IR" altLang="fa-IR" sz="3200">
                <a:solidFill>
                  <a:srgbClr val="FF0000"/>
                </a:solidFill>
                <a:latin typeface="Arial" pitchFamily="34" charset="0"/>
                <a:cs typeface="B Titr" pitchFamily="2" charset="-78"/>
              </a:rPr>
              <a:t>شادی روح امام و شهیدان ، سلامتي رهبر فرزانه انقلاب اسلامی  وپیروزی رزمندگان اسلام  «صلوات »</a:t>
            </a:r>
            <a:endParaRPr lang="en-US" altLang="fa-IR" sz="3200">
              <a:solidFill>
                <a:srgbClr val="FF0000"/>
              </a:solidFill>
              <a:cs typeface="B Zar" pitchFamily="2" charset="-78"/>
            </a:endParaRPr>
          </a:p>
        </p:txBody>
      </p:sp>
    </p:spTree>
    <p:extLst>
      <p:ext uri="{BB962C8B-B14F-4D97-AF65-F5344CB8AC3E}">
        <p14:creationId xmlns:p14="http://schemas.microsoft.com/office/powerpoint/2010/main" val="30193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412776"/>
            <a:ext cx="8208912" cy="5237972"/>
          </a:xfrm>
          <a:prstGeom prst="rect">
            <a:avLst/>
          </a:prstGeom>
        </p:spPr>
        <p:txBody>
          <a:bodyPr wrap="square">
            <a:spAutoFit/>
          </a:bodyPr>
          <a:lstStyle/>
          <a:p>
            <a:pPr algn="justLow">
              <a:lnSpc>
                <a:spcPct val="150000"/>
              </a:lnSpc>
            </a:pPr>
            <a:r>
              <a:rPr lang="fa-IR" sz="2500" b="1" dirty="0">
                <a:solidFill>
                  <a:srgbClr val="1E5155"/>
                </a:solidFill>
                <a:latin typeface="Century Gothic"/>
                <a:cs typeface="B Titr" panose="00000700000000000000" pitchFamily="2" charset="-78"/>
              </a:rPr>
              <a:t>جنگ آمیخته یا جنگ ترکیبی یک راهبرد نظامی گفته می‌شود که آمیخته‌ای از جنگ سیاسی، جنگ کلاسیک، جنگ نامنظم، جنگ مجازی، خبررسانی جعلی، دیپلماسی، جنگ دادگاهی، مداخله در انتخابات کشورهای خارجی، برهم زدن بافت جمعیتی، مهاجرپذیری، یورش فرهنگی، ایجاد تضاد دینی و اینگونه موارد ساخته شده باشد.</a:t>
            </a:r>
          </a:p>
          <a:p>
            <a:pPr algn="justLow">
              <a:lnSpc>
                <a:spcPct val="150000"/>
              </a:lnSpc>
            </a:pPr>
            <a:r>
              <a:rPr lang="fa-IR" sz="2500" b="1" dirty="0">
                <a:solidFill>
                  <a:srgbClr val="1E5155"/>
                </a:solidFill>
                <a:latin typeface="Century Gothic"/>
                <a:cs typeface="B Titr" panose="00000700000000000000" pitchFamily="2" charset="-78"/>
              </a:rPr>
              <a:t>ابهام، پیچیدگی و چند بعدی بودن؛  مهم ترین ویژگی های مدرن ترین شیوه جنگی است.</a:t>
            </a:r>
          </a:p>
          <a:p>
            <a:pPr algn="justLow">
              <a:lnSpc>
                <a:spcPct val="150000"/>
              </a:lnSpc>
            </a:pPr>
            <a:r>
              <a:rPr lang="fa-IR" sz="2500" b="1" dirty="0">
                <a:solidFill>
                  <a:srgbClr val="1E5155"/>
                </a:solidFill>
                <a:latin typeface="Century Gothic"/>
                <a:cs typeface="B Titr" panose="00000700000000000000" pitchFamily="2" charset="-78"/>
              </a:rPr>
              <a:t> جنگی که در دنیا به آن </a:t>
            </a:r>
            <a:r>
              <a:rPr lang="en-US" sz="2500" b="1" dirty="0">
                <a:solidFill>
                  <a:srgbClr val="1E5155"/>
                </a:solidFill>
                <a:latin typeface="Century Gothic"/>
                <a:cs typeface="B Titr" panose="00000700000000000000" pitchFamily="2" charset="-78"/>
              </a:rPr>
              <a:t> Hybrid War</a:t>
            </a:r>
            <a:r>
              <a:rPr lang="fa-IR" sz="2500" b="1" dirty="0">
                <a:solidFill>
                  <a:srgbClr val="1E5155"/>
                </a:solidFill>
                <a:latin typeface="Century Gothic"/>
                <a:cs typeface="B Titr" panose="00000700000000000000" pitchFamily="2" charset="-78"/>
              </a:rPr>
              <a:t>و در ایران به آن جنگ ترکیبی می گویند. </a:t>
            </a:r>
          </a:p>
        </p:txBody>
      </p:sp>
      <p:sp>
        <p:nvSpPr>
          <p:cNvPr id="5" name="Rectangle 4"/>
          <p:cNvSpPr/>
          <p:nvPr/>
        </p:nvSpPr>
        <p:spPr>
          <a:xfrm>
            <a:off x="6026967" y="476672"/>
            <a:ext cx="2938625"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fa-IR" sz="4400" b="1" dirty="0">
                <a:solidFill>
                  <a:prstClr val="white"/>
                </a:solidFill>
                <a:latin typeface="Century Gothic"/>
                <a:cs typeface="B Titr" panose="00000700000000000000" pitchFamily="2" charset="-78"/>
              </a:rPr>
              <a:t>جنگ ترکیبی</a:t>
            </a:r>
            <a:r>
              <a:rPr lang="en-US" sz="3200" b="1" dirty="0">
                <a:solidFill>
                  <a:prstClr val="white"/>
                </a:solidFill>
                <a:latin typeface="Century Gothic"/>
                <a:cs typeface="B Titr" panose="00000700000000000000" pitchFamily="2" charset="-78"/>
              </a:rPr>
              <a:t> </a:t>
            </a:r>
            <a:r>
              <a:rPr lang="fa-IR" sz="3200" b="1" dirty="0">
                <a:solidFill>
                  <a:prstClr val="white"/>
                </a:solidFill>
                <a:latin typeface="Century Gothic"/>
                <a:cs typeface="B Titr" panose="00000700000000000000" pitchFamily="2" charset="-78"/>
              </a:rPr>
              <a:t> </a:t>
            </a:r>
            <a:endParaRPr lang="en-US" sz="3600" dirty="0">
              <a:solidFill>
                <a:prstClr val="white"/>
              </a:solidFill>
            </a:endParaRPr>
          </a:p>
        </p:txBody>
      </p:sp>
    </p:spTree>
    <p:extLst>
      <p:ext uri="{BB962C8B-B14F-4D97-AF65-F5344CB8AC3E}">
        <p14:creationId xmlns:p14="http://schemas.microsoft.com/office/powerpoint/2010/main" val="15401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a:alphaModFix amt="20000"/>
            <a:duotone>
              <a:prstClr val="black"/>
              <a:schemeClr val="accent2">
                <a:tint val="45000"/>
                <a:satMod val="400000"/>
              </a:schemeClr>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l="-160" t="11840" r="-1336" b="-11840"/>
          <a:stretch/>
        </p:blipFill>
        <p:spPr bwMode="auto">
          <a:xfrm>
            <a:off x="0" y="404664"/>
            <a:ext cx="9281184" cy="73377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E83492DC-7CEA-4F1D-BEE1-EA52B44011B4}"/>
              </a:ext>
            </a:extLst>
          </p:cNvPr>
          <p:cNvSpPr/>
          <p:nvPr/>
        </p:nvSpPr>
        <p:spPr>
          <a:xfrm>
            <a:off x="-180528" y="962725"/>
            <a:ext cx="8892480" cy="1077218"/>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fa-IR" altLang="fa-IR" sz="3200" b="1" i="0" u="none" strike="noStrike" kern="0" cap="none" spc="0" normalizeH="0" baseline="0" noProof="0" dirty="0">
                <a:ln>
                  <a:noFill/>
                </a:ln>
                <a:solidFill>
                  <a:prstClr val="black"/>
                </a:solidFill>
                <a:effectLst/>
                <a:uLnTx/>
                <a:uFillTx/>
                <a:latin typeface="Constantia" pitchFamily="18" charset="0"/>
                <a:cs typeface="B Zar" pitchFamily="2" charset="-78"/>
              </a:rPr>
              <a:t>موسسه رند آمریکا سندی رامنتشرکرده که دررابطه با</a:t>
            </a:r>
            <a:r>
              <a:rPr kumimoji="0" lang="en-US" altLang="fa-IR" sz="3200" b="1" i="0" u="none" strike="noStrike" kern="0" cap="none" spc="0" normalizeH="0" baseline="0" noProof="0" dirty="0">
                <a:ln>
                  <a:noFill/>
                </a:ln>
                <a:solidFill>
                  <a:prstClr val="black"/>
                </a:solidFill>
                <a:effectLst/>
                <a:uLnTx/>
                <a:uFillTx/>
                <a:latin typeface="Constantia" pitchFamily="18" charset="0"/>
                <a:cs typeface="B Zar" pitchFamily="2" charset="-78"/>
              </a:rPr>
              <a:t> </a:t>
            </a:r>
            <a:r>
              <a:rPr kumimoji="0" lang="fa-IR" altLang="fa-IR" sz="3200" b="1" i="0" u="none" strike="noStrike" kern="0" cap="none" spc="0" normalizeH="0" baseline="0" noProof="0" dirty="0">
                <a:ln>
                  <a:noFill/>
                </a:ln>
                <a:solidFill>
                  <a:srgbClr val="FF0000"/>
                </a:solidFill>
                <a:effectLst/>
                <a:uLnTx/>
                <a:uFillTx/>
                <a:latin typeface="Constantia" pitchFamily="18" charset="0"/>
                <a:cs typeface="B Zar" pitchFamily="2" charset="-78"/>
              </a:rPr>
              <a:t>ایران، چین و روسیه </a:t>
            </a:r>
            <a:r>
              <a:rPr kumimoji="0" lang="fa-IR" altLang="fa-IR" sz="3200" b="1" i="0" u="none" strike="noStrike" kern="0" cap="none" spc="0" normalizeH="0" baseline="0" noProof="0" dirty="0">
                <a:ln>
                  <a:noFill/>
                </a:ln>
                <a:solidFill>
                  <a:prstClr val="black"/>
                </a:solidFill>
                <a:effectLst/>
                <a:uLnTx/>
                <a:uFillTx/>
                <a:latin typeface="Constantia" pitchFamily="18" charset="0"/>
                <a:cs typeface="B Zar" pitchFamily="2" charset="-78"/>
              </a:rPr>
              <a:t>نوشته شده است:</a:t>
            </a: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Rectangle 9">
            <a:extLst>
              <a:ext uri="{FF2B5EF4-FFF2-40B4-BE49-F238E27FC236}">
                <a16:creationId xmlns:a16="http://schemas.microsoft.com/office/drawing/2014/main" id="{0F25BFCD-8481-456F-B373-AD116329C8DF}"/>
              </a:ext>
            </a:extLst>
          </p:cNvPr>
          <p:cNvSpPr/>
          <p:nvPr/>
        </p:nvSpPr>
        <p:spPr>
          <a:xfrm>
            <a:off x="510653" y="2401724"/>
            <a:ext cx="816580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altLang="fa-IR" sz="2800" b="1" i="0" u="none" strike="noStrike" kern="0" cap="none" spc="0" normalizeH="0" baseline="0" noProof="0" dirty="0">
                <a:ln>
                  <a:noFill/>
                </a:ln>
                <a:effectLst/>
                <a:uLnTx/>
                <a:uFillTx/>
                <a:latin typeface="Constantia"/>
                <a:cs typeface="B Mitra" pitchFamily="2" charset="-78"/>
              </a:rPr>
              <a:t>اگر ما نخواهیم با این کشورها وارد درگیریهای نظامی بشویم</a:t>
            </a:r>
            <a:endParaRPr kumimoji="0" lang="en-US" sz="1800" b="0" i="0" u="none" strike="noStrike" kern="0" cap="none" spc="0" normalizeH="0" baseline="0" noProof="0" dirty="0">
              <a:ln>
                <a:noFill/>
              </a:ln>
              <a:effectLst/>
              <a:uLnTx/>
              <a:uFillTx/>
              <a:cs typeface="B Mitra" pitchFamily="2" charset="-78"/>
            </a:endParaRPr>
          </a:p>
        </p:txBody>
      </p:sp>
      <p:sp>
        <p:nvSpPr>
          <p:cNvPr id="11" name="Rectangle 10">
            <a:extLst>
              <a:ext uri="{FF2B5EF4-FFF2-40B4-BE49-F238E27FC236}">
                <a16:creationId xmlns:a16="http://schemas.microsoft.com/office/drawing/2014/main" id="{859C3348-861E-4627-86BB-BE01EE560E78}"/>
              </a:ext>
            </a:extLst>
          </p:cNvPr>
          <p:cNvSpPr/>
          <p:nvPr/>
        </p:nvSpPr>
        <p:spPr>
          <a:xfrm>
            <a:off x="546149" y="3194973"/>
            <a:ext cx="8165803" cy="1765868"/>
          </a:xfrm>
          <a:prstGeom prst="rect">
            <a:avLst/>
          </a:prstGeom>
        </p:spPr>
        <p:txBody>
          <a:bodyPr wrap="square">
            <a:spAutoFit/>
          </a:bodyPr>
          <a:lstStyle/>
          <a:p>
            <a:pPr lvl="0" fontAlgn="base">
              <a:lnSpc>
                <a:spcPct val="150000"/>
              </a:lnSpc>
              <a:spcBef>
                <a:spcPct val="0"/>
              </a:spcBef>
              <a:spcAft>
                <a:spcPct val="0"/>
              </a:spcAft>
              <a:defRPr/>
            </a:pPr>
            <a:r>
              <a:rPr lang="fa-IR" altLang="fa-IR" sz="2800" b="1" dirty="0">
                <a:cs typeface="B Mitra" panose="00000400000000000000" pitchFamily="2" charset="-78"/>
              </a:rPr>
              <a:t>در عین حال بخواهیم دستاوردهای ناشی از یک درگیری نظامی را به دست بیاوریم؛</a:t>
            </a:r>
            <a:r>
              <a:rPr lang="en-US" altLang="fa-IR" sz="2800" b="1" dirty="0">
                <a:cs typeface="B Mitra" panose="00000400000000000000" pitchFamily="2" charset="-78"/>
              </a:rPr>
              <a:t> </a:t>
            </a:r>
            <a:r>
              <a:rPr lang="fa-IR" altLang="fa-IR" sz="2800" b="1" dirty="0">
                <a:cs typeface="B Mitra" panose="00000400000000000000" pitchFamily="2" charset="-78"/>
              </a:rPr>
              <a:t>باید چه کارهایی انجام بدهیم؟ </a:t>
            </a:r>
          </a:p>
          <a:p>
            <a:pPr lvl="0" fontAlgn="base">
              <a:lnSpc>
                <a:spcPct val="150000"/>
              </a:lnSpc>
              <a:spcBef>
                <a:spcPct val="0"/>
              </a:spcBef>
              <a:spcAft>
                <a:spcPct val="0"/>
              </a:spcAft>
              <a:defRPr/>
            </a:pPr>
            <a:endParaRPr lang="fa-IR" dirty="0">
              <a:latin typeface="Constantia"/>
              <a:cs typeface="B Mitra" pitchFamily="2" charset="-78"/>
            </a:endParaRPr>
          </a:p>
        </p:txBody>
      </p:sp>
      <p:sp>
        <p:nvSpPr>
          <p:cNvPr id="13" name="Rectangle 12">
            <a:extLst>
              <a:ext uri="{FF2B5EF4-FFF2-40B4-BE49-F238E27FC236}">
                <a16:creationId xmlns:a16="http://schemas.microsoft.com/office/drawing/2014/main" id="{8C879C0A-CD55-403A-BD67-25863ED34DBC}"/>
              </a:ext>
            </a:extLst>
          </p:cNvPr>
          <p:cNvSpPr>
            <a:spLocks noChangeArrowheads="1"/>
          </p:cNvSpPr>
          <p:nvPr/>
        </p:nvSpPr>
        <p:spPr bwMode="auto">
          <a:xfrm>
            <a:off x="-35603" y="4834170"/>
            <a:ext cx="8747555" cy="13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fa-IR" altLang="fa-IR" sz="2800" b="1" dirty="0">
                <a:cs typeface="B Zar" pitchFamily="2" charset="-78"/>
              </a:rPr>
              <a:t>باید بتوانيم به گونه‌ای اعمال فشار غیر نظامی بکنيم که گزینه های اقتصادی، دیپلماتیک، روانی، سایبری، اطلاعاتی و... را در بربگیرد.</a:t>
            </a:r>
          </a:p>
        </p:txBody>
      </p:sp>
    </p:spTree>
    <p:extLst>
      <p:ext uri="{BB962C8B-B14F-4D97-AF65-F5344CB8AC3E}">
        <p14:creationId xmlns:p14="http://schemas.microsoft.com/office/powerpoint/2010/main" val="126965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3283" y="1124744"/>
            <a:ext cx="7884368" cy="1331134"/>
          </a:xfrm>
          <a:prstGeom prst="rect">
            <a:avLst/>
          </a:prstGeom>
        </p:spPr>
        <p:txBody>
          <a:bodyPr wrap="square">
            <a:spAutoFit/>
          </a:bodyPr>
          <a:lstStyle/>
          <a:p>
            <a:pPr lvl="0" rtl="0" fontAlgn="base">
              <a:lnSpc>
                <a:spcPct val="150000"/>
              </a:lnSpc>
              <a:spcBef>
                <a:spcPct val="0"/>
              </a:spcBef>
              <a:spcAft>
                <a:spcPct val="0"/>
              </a:spcAft>
              <a:defRPr/>
            </a:pPr>
            <a:r>
              <a:rPr lang="fa-IR" sz="2400" b="1" dirty="0">
                <a:latin typeface="Calibri"/>
                <a:ea typeface="Calibri"/>
                <a:cs typeface="B Zar" pitchFamily="2" charset="-78"/>
              </a:rPr>
              <a:t>اندیشکده آمریکایی رند کتابی تحت عنوان: «</a:t>
            </a:r>
            <a:r>
              <a:rPr lang="fa-IR" sz="2800" b="1" dirty="0">
                <a:latin typeface="Calibri"/>
                <a:ea typeface="Calibri"/>
                <a:cs typeface="B Titr" panose="00000700000000000000" pitchFamily="2" charset="-78"/>
              </a:rPr>
              <a:t>شبکه ها و جنگ های شبکه ای» </a:t>
            </a:r>
            <a:r>
              <a:rPr lang="fa-IR" sz="2400" b="1" dirty="0">
                <a:latin typeface="Calibri"/>
                <a:ea typeface="Calibri"/>
                <a:cs typeface="B Zar" pitchFamily="2" charset="-78"/>
              </a:rPr>
              <a:t>منتشر کرده است. </a:t>
            </a:r>
            <a:endParaRPr lang="fa-IR" sz="2400" b="1" dirty="0">
              <a:latin typeface="Constantia"/>
              <a:cs typeface="B Zar" pitchFamily="2" charset="-78"/>
            </a:endParaRPr>
          </a:p>
        </p:txBody>
      </p:sp>
      <p:sp>
        <p:nvSpPr>
          <p:cNvPr id="6" name="Rectangle 5"/>
          <p:cNvSpPr>
            <a:spLocks noChangeArrowheads="1"/>
          </p:cNvSpPr>
          <p:nvPr/>
        </p:nvSpPr>
        <p:spPr bwMode="auto">
          <a:xfrm>
            <a:off x="467543" y="3068960"/>
            <a:ext cx="8208913" cy="236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lnSpc>
                <a:spcPct val="115000"/>
              </a:lnSpc>
              <a:spcAft>
                <a:spcPts val="1000"/>
              </a:spcAft>
            </a:pPr>
            <a:r>
              <a:rPr lang="fa-IR" altLang="fa-IR" sz="2400" b="1" dirty="0">
                <a:latin typeface="Calibri" pitchFamily="34" charset="0"/>
                <a:ea typeface="Calibri" pitchFamily="34" charset="0"/>
                <a:cs typeface="B Zar" pitchFamily="2" charset="-78"/>
              </a:rPr>
              <a:t>مهمترين نكته اين کتاب؛ </a:t>
            </a:r>
            <a:endParaRPr lang="en-US" altLang="fa-IR" sz="2400" b="1" dirty="0">
              <a:latin typeface="Calibri" pitchFamily="34" charset="0"/>
              <a:ea typeface="Calibri" pitchFamily="34" charset="0"/>
              <a:cs typeface="B Zar" pitchFamily="2" charset="-78"/>
            </a:endParaRPr>
          </a:p>
          <a:p>
            <a:pPr algn="just" rtl="1">
              <a:lnSpc>
                <a:spcPct val="115000"/>
              </a:lnSpc>
              <a:spcAft>
                <a:spcPts val="1000"/>
              </a:spcAft>
            </a:pPr>
            <a:endParaRPr lang="fa-IR" altLang="fa-IR" sz="1000" b="1" dirty="0">
              <a:latin typeface="Calibri" pitchFamily="34" charset="0"/>
              <a:ea typeface="Calibri" pitchFamily="34" charset="0"/>
              <a:cs typeface="B Zar" pitchFamily="2" charset="-78"/>
            </a:endParaRPr>
          </a:p>
          <a:p>
            <a:pPr algn="just" rtl="1">
              <a:lnSpc>
                <a:spcPct val="150000"/>
              </a:lnSpc>
              <a:spcAft>
                <a:spcPts val="1000"/>
              </a:spcAft>
            </a:pPr>
            <a:r>
              <a:rPr lang="fa-IR" altLang="fa-IR" sz="3200" b="1" spc="-20" dirty="0">
                <a:solidFill>
                  <a:srgbClr val="FF0000"/>
                </a:solidFill>
                <a:latin typeface="Calibri" pitchFamily="34" charset="0"/>
                <a:ea typeface="Calibri" pitchFamily="34" charset="0"/>
                <a:cs typeface="B Titr" pitchFamily="2" charset="-78"/>
              </a:rPr>
              <a:t>«در جنگ های فردا برنده کسی نیست که بزرگ ترین بمب ها را دارد، کسی است که اولین و بهترین روایت را دارد.»</a:t>
            </a:r>
            <a:endParaRPr lang="en-US" altLang="fa-IR" sz="3200" b="1" spc="-20" dirty="0">
              <a:solidFill>
                <a:srgbClr val="FF0000"/>
              </a:solidFill>
              <a:latin typeface="Calibri" pitchFamily="34" charset="0"/>
              <a:ea typeface="Calibri" pitchFamily="34" charset="0"/>
              <a:cs typeface="B Titr" pitchFamily="2" charset="-78"/>
            </a:endParaRPr>
          </a:p>
        </p:txBody>
      </p:sp>
    </p:spTree>
    <p:extLst>
      <p:ext uri="{BB962C8B-B14F-4D97-AF65-F5344CB8AC3E}">
        <p14:creationId xmlns:p14="http://schemas.microsoft.com/office/powerpoint/2010/main" val="9475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984" y="4034763"/>
            <a:ext cx="8422888" cy="2262158"/>
          </a:xfrm>
          <a:prstGeom prst="rect">
            <a:avLst/>
          </a:prstGeom>
        </p:spPr>
        <p:txBody>
          <a:bodyPr wrap="square">
            <a:spAutoFit/>
          </a:bodyPr>
          <a:lstStyle/>
          <a:p>
            <a:pPr algn="just" fontAlgn="base">
              <a:lnSpc>
                <a:spcPct val="150000"/>
              </a:lnSpc>
              <a:spcBef>
                <a:spcPct val="0"/>
              </a:spcBef>
              <a:spcAft>
                <a:spcPct val="0"/>
              </a:spcAft>
              <a:defRPr/>
            </a:pPr>
            <a:r>
              <a:rPr lang="fa-IR" altLang="fa-IR" sz="2400" b="1" dirty="0">
                <a:solidFill>
                  <a:prstClr val="black"/>
                </a:solidFill>
                <a:latin typeface="Calibri" pitchFamily="34" charset="0"/>
                <a:ea typeface="Calibri" pitchFamily="34" charset="0"/>
                <a:cs typeface="B Mitra" panose="00000400000000000000" pitchFamily="2" charset="-78"/>
              </a:rPr>
              <a:t>دشمن در جنگ_شناختی_ادراکی_ترکیبی با شناسايي نقاط قوت، ضعف، تهدید، فرصت، علایق، عادت هاو رفتار در همان سکوهای تعاملی هوشمند برای نفر به نفر افراد ذائقه سازی  مي كند و</a:t>
            </a:r>
            <a:r>
              <a:rPr lang="en-US" altLang="fa-IR" sz="2400" b="1" dirty="0">
                <a:solidFill>
                  <a:prstClr val="black"/>
                </a:solidFill>
                <a:latin typeface="Calibri" pitchFamily="34" charset="0"/>
                <a:ea typeface="Calibri" pitchFamily="34" charset="0"/>
                <a:cs typeface="B Mitra" panose="00000400000000000000" pitchFamily="2" charset="-78"/>
              </a:rPr>
              <a:t> </a:t>
            </a:r>
            <a:r>
              <a:rPr lang="fa-IR" altLang="fa-IR" sz="2400" b="1" dirty="0">
                <a:solidFill>
                  <a:srgbClr val="FF0000"/>
                </a:solidFill>
                <a:latin typeface="Calibri" pitchFamily="34" charset="0"/>
                <a:ea typeface="Calibri" pitchFamily="34" charset="0"/>
                <a:cs typeface="B Mitra" panose="00000400000000000000" pitchFamily="2" charset="-78"/>
              </a:rPr>
              <a:t>ذهنشان را </a:t>
            </a:r>
            <a:r>
              <a:rPr lang="fa-IR" altLang="fa-IR" sz="2400" b="1" dirty="0">
                <a:solidFill>
                  <a:srgbClr val="FF0000"/>
                </a:solidFill>
                <a:effectLst>
                  <a:glow rad="228600">
                    <a:srgbClr val="A5C249">
                      <a:satMod val="175000"/>
                      <a:alpha val="40000"/>
                    </a:srgbClr>
                  </a:glow>
                </a:effectLst>
                <a:latin typeface="Calibri" pitchFamily="34" charset="0"/>
                <a:ea typeface="Calibri" pitchFamily="34" charset="0"/>
                <a:cs typeface="B Mitra" panose="00000400000000000000" pitchFamily="2" charset="-78"/>
              </a:rPr>
              <a:t>دستکاری</a:t>
            </a:r>
            <a:r>
              <a:rPr lang="fa-IR" altLang="fa-IR" sz="2400" b="1" dirty="0">
                <a:solidFill>
                  <a:srgbClr val="FF0000"/>
                </a:solidFill>
                <a:latin typeface="Calibri" pitchFamily="34" charset="0"/>
                <a:ea typeface="Calibri" pitchFamily="34" charset="0"/>
                <a:cs typeface="B Mitra" panose="00000400000000000000" pitchFamily="2" charset="-78"/>
              </a:rPr>
              <a:t> ميكند</a:t>
            </a:r>
            <a:r>
              <a:rPr lang="fa-IR" altLang="fa-IR" sz="2400" b="1" dirty="0">
                <a:solidFill>
                  <a:prstClr val="black"/>
                </a:solidFill>
                <a:latin typeface="Calibri" pitchFamily="34" charset="0"/>
                <a:ea typeface="Calibri" pitchFamily="34" charset="0"/>
                <a:cs typeface="B Mitra" panose="00000400000000000000" pitchFamily="2" charset="-78"/>
              </a:rPr>
              <a:t>. در اين جنگ آنچه  شرایط را پیچیده و سخت خواهد كرد: </a:t>
            </a:r>
            <a:r>
              <a:rPr lang="fa-IR" altLang="fa-IR" sz="2400" b="1" dirty="0">
                <a:solidFill>
                  <a:srgbClr val="FF0000"/>
                </a:solidFill>
                <a:latin typeface="Calibri" pitchFamily="34" charset="0"/>
                <a:ea typeface="Calibri" pitchFamily="34" charset="0"/>
                <a:cs typeface="B Mitra" panose="00000400000000000000" pitchFamily="2" charset="-78"/>
              </a:rPr>
              <a:t>فقر سوادرسانه ای </a:t>
            </a:r>
            <a:r>
              <a:rPr lang="fa-IR" altLang="fa-IR" sz="2400" b="1" dirty="0">
                <a:solidFill>
                  <a:prstClr val="black"/>
                </a:solidFill>
                <a:latin typeface="Calibri" pitchFamily="34" charset="0"/>
                <a:ea typeface="Calibri" pitchFamily="34" charset="0"/>
                <a:cs typeface="B Mitra" panose="00000400000000000000" pitchFamily="2" charset="-78"/>
              </a:rPr>
              <a:t>در بين مردم خواهد بود.</a:t>
            </a:r>
            <a:endParaRPr lang="en-US" altLang="fa-IR" sz="2400" b="1" dirty="0">
              <a:solidFill>
                <a:prstClr val="black"/>
              </a:solidFill>
              <a:latin typeface="Calibri" pitchFamily="34" charset="0"/>
              <a:ea typeface="Calibri" pitchFamily="34" charset="0"/>
              <a:cs typeface="B Mitra" panose="00000400000000000000" pitchFamily="2" charset="-78"/>
            </a:endParaRPr>
          </a:p>
        </p:txBody>
      </p:sp>
      <p:sp>
        <p:nvSpPr>
          <p:cNvPr id="12" name="Rectangle 11"/>
          <p:cNvSpPr>
            <a:spLocks noChangeArrowheads="1"/>
          </p:cNvSpPr>
          <p:nvPr/>
        </p:nvSpPr>
        <p:spPr bwMode="auto">
          <a:xfrm>
            <a:off x="-36512" y="3433914"/>
            <a:ext cx="8733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nstantia" pitchFamily="18" charset="0"/>
                <a:cs typeface="Arial" pitchFamily="34" charset="0"/>
              </a:defRPr>
            </a:lvl1pPr>
            <a:lvl2pPr marL="742950" indent="-285750" eaLnBrk="0" hangingPunct="0">
              <a:defRPr>
                <a:solidFill>
                  <a:schemeClr val="tx1"/>
                </a:solidFill>
                <a:latin typeface="Constantia" pitchFamily="18" charset="0"/>
                <a:cs typeface="Arial" pitchFamily="34" charset="0"/>
              </a:defRPr>
            </a:lvl2pPr>
            <a:lvl3pPr marL="1143000" indent="-228600" eaLnBrk="0" hangingPunct="0">
              <a:defRPr>
                <a:solidFill>
                  <a:schemeClr val="tx1"/>
                </a:solidFill>
                <a:latin typeface="Constantia" pitchFamily="18" charset="0"/>
                <a:cs typeface="Arial" pitchFamily="34" charset="0"/>
              </a:defRPr>
            </a:lvl3pPr>
            <a:lvl4pPr marL="1600200" indent="-228600" eaLnBrk="0" hangingPunct="0">
              <a:defRPr>
                <a:solidFill>
                  <a:schemeClr val="tx1"/>
                </a:solidFill>
                <a:latin typeface="Constantia" pitchFamily="18" charset="0"/>
                <a:cs typeface="Arial" pitchFamily="34" charset="0"/>
              </a:defRPr>
            </a:lvl4pPr>
            <a:lvl5pPr marL="2057400" indent="-228600" eaLnBrk="0" hangingPunct="0">
              <a:defRPr>
                <a:solidFill>
                  <a:schemeClr val="tx1"/>
                </a:solidFill>
                <a:latin typeface="Constantia" pitchFamily="18" charset="0"/>
                <a:cs typeface="Arial" pitchFamily="34" charset="0"/>
              </a:defRPr>
            </a:lvl5pPr>
            <a:lvl6pPr marL="2514600" indent="-228600" algn="l" rtl="0" eaLnBrk="0" fontAlgn="base" hangingPunct="0">
              <a:spcBef>
                <a:spcPct val="0"/>
              </a:spcBef>
              <a:spcAft>
                <a:spcPct val="0"/>
              </a:spcAft>
              <a:defRPr>
                <a:solidFill>
                  <a:schemeClr val="tx1"/>
                </a:solidFill>
                <a:latin typeface="Constantia" pitchFamily="18" charset="0"/>
                <a:cs typeface="Arial" pitchFamily="34" charset="0"/>
              </a:defRPr>
            </a:lvl6pPr>
            <a:lvl7pPr marL="2971800" indent="-228600" algn="l" rtl="0" eaLnBrk="0" fontAlgn="base" hangingPunct="0">
              <a:spcBef>
                <a:spcPct val="0"/>
              </a:spcBef>
              <a:spcAft>
                <a:spcPct val="0"/>
              </a:spcAft>
              <a:defRPr>
                <a:solidFill>
                  <a:schemeClr val="tx1"/>
                </a:solidFill>
                <a:latin typeface="Constantia" pitchFamily="18" charset="0"/>
                <a:cs typeface="Arial" pitchFamily="34" charset="0"/>
              </a:defRPr>
            </a:lvl7pPr>
            <a:lvl8pPr marL="3429000" indent="-228600" algn="l" rtl="0" eaLnBrk="0" fontAlgn="base" hangingPunct="0">
              <a:spcBef>
                <a:spcPct val="0"/>
              </a:spcBef>
              <a:spcAft>
                <a:spcPct val="0"/>
              </a:spcAft>
              <a:defRPr>
                <a:solidFill>
                  <a:schemeClr val="tx1"/>
                </a:solidFill>
                <a:latin typeface="Constantia" pitchFamily="18" charset="0"/>
                <a:cs typeface="Arial" pitchFamily="34" charset="0"/>
              </a:defRPr>
            </a:lvl8pPr>
            <a:lvl9pPr marL="3886200" indent="-228600" algn="l" rtl="0" eaLnBrk="0" fontAlgn="base" hangingPunct="0">
              <a:spcBef>
                <a:spcPct val="0"/>
              </a:spcBef>
              <a:spcAft>
                <a:spcPct val="0"/>
              </a:spcAft>
              <a:defRPr>
                <a:solidFill>
                  <a:schemeClr val="tx1"/>
                </a:solidFill>
                <a:latin typeface="Constantia" pitchFamily="18" charset="0"/>
                <a:cs typeface="Arial" pitchFamily="34" charset="0"/>
              </a:defRPr>
            </a:lvl9pPr>
          </a:lstStyle>
          <a:p>
            <a:pPr algn="r" eaLnBrk="1" hangingPunct="1">
              <a:defRPr/>
            </a:pPr>
            <a:r>
              <a:rPr lang="fa-IR" altLang="fa-IR" sz="3000" b="1" spc="30" dirty="0">
                <a:latin typeface="Calibri" pitchFamily="34" charset="0"/>
                <a:ea typeface="Calibri" pitchFamily="34" charset="0"/>
                <a:cs typeface="B Zar" pitchFamily="2" charset="-78"/>
              </a:rPr>
              <a:t>سـعی</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می</a:t>
            </a:r>
            <a:r>
              <a:rPr lang="fa-IR" altLang="fa-IR" sz="12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کند</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از</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سـکوهای</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مجازی</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با</a:t>
            </a:r>
            <a:r>
              <a:rPr lang="fa-IR" altLang="fa-IR" sz="2000" b="1" spc="30" dirty="0">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سرقت</a:t>
            </a:r>
            <a:r>
              <a:rPr lang="fa-IR" altLang="fa-IR" sz="2000" b="1" spc="30" dirty="0">
                <a:latin typeface="Calibri" pitchFamily="34" charset="0"/>
                <a:ea typeface="Calibri" pitchFamily="34" charset="0"/>
                <a:cs typeface="B Zar" pitchFamily="2" charset="-78"/>
              </a:rPr>
              <a:t> </a:t>
            </a:r>
            <a:r>
              <a:rPr lang="fa-IR" altLang="fa-IR" sz="3000" b="1" spc="30" dirty="0">
                <a:effectLst>
                  <a:glow rad="228600">
                    <a:srgbClr val="A5C249">
                      <a:satMod val="175000"/>
                      <a:alpha val="40000"/>
                    </a:srgbClr>
                  </a:glow>
                </a:effectLst>
                <a:latin typeface="Calibri" pitchFamily="34" charset="0"/>
                <a:ea typeface="Calibri" pitchFamily="34" charset="0"/>
                <a:cs typeface="B Zar" pitchFamily="2" charset="-78"/>
              </a:rPr>
              <a:t>ذائقه</a:t>
            </a:r>
            <a:r>
              <a:rPr lang="fa-IR" altLang="fa-IR" sz="2000" b="1" spc="30" dirty="0">
                <a:effectLst>
                  <a:glow rad="228600">
                    <a:srgbClr val="A5C249">
                      <a:satMod val="175000"/>
                      <a:alpha val="40000"/>
                    </a:srgbClr>
                  </a:glow>
                </a:effectLst>
                <a:latin typeface="Calibri" pitchFamily="34" charset="0"/>
                <a:ea typeface="Calibri" pitchFamily="34" charset="0"/>
                <a:cs typeface="B Zar" pitchFamily="2" charset="-78"/>
              </a:rPr>
              <a:t> </a:t>
            </a:r>
            <a:r>
              <a:rPr lang="fa-IR" altLang="fa-IR" sz="3000" b="1" spc="30" dirty="0">
                <a:effectLst>
                  <a:glow rad="228600">
                    <a:srgbClr val="A5C249">
                      <a:satMod val="175000"/>
                      <a:alpha val="40000"/>
                    </a:srgbClr>
                  </a:glow>
                </a:effectLst>
                <a:latin typeface="Calibri" pitchFamily="34" charset="0"/>
                <a:ea typeface="Calibri" pitchFamily="34" charset="0"/>
                <a:cs typeface="B Zar" pitchFamily="2" charset="-78"/>
              </a:rPr>
              <a:t>سنجی</a:t>
            </a:r>
            <a:r>
              <a:rPr lang="fa-IR" altLang="fa-IR" sz="2000" b="1" spc="30" dirty="0">
                <a:effectLst>
                  <a:glow rad="228600">
                    <a:srgbClr val="A5C249">
                      <a:satMod val="175000"/>
                      <a:alpha val="40000"/>
                    </a:srgbClr>
                  </a:glow>
                </a:effectLst>
                <a:latin typeface="Calibri" pitchFamily="34" charset="0"/>
                <a:ea typeface="Calibri" pitchFamily="34" charset="0"/>
                <a:cs typeface="B Zar" pitchFamily="2" charset="-78"/>
              </a:rPr>
              <a:t> </a:t>
            </a:r>
            <a:r>
              <a:rPr lang="fa-IR" altLang="fa-IR" sz="3000" b="1" spc="30" dirty="0">
                <a:latin typeface="Calibri" pitchFamily="34" charset="0"/>
                <a:ea typeface="Calibri" pitchFamily="34" charset="0"/>
                <a:cs typeface="B Zar" pitchFamily="2" charset="-78"/>
              </a:rPr>
              <a:t>کند. </a:t>
            </a:r>
            <a:endParaRPr lang="fa-IR" altLang="fa-IR" sz="3000" b="1" spc="30" dirty="0">
              <a:cs typeface="B Zar" pitchFamily="2" charset="-78"/>
            </a:endParaRPr>
          </a:p>
        </p:txBody>
      </p:sp>
      <p:sp>
        <p:nvSpPr>
          <p:cNvPr id="13" name="Rectangle 5"/>
          <p:cNvSpPr>
            <a:spLocks noChangeArrowheads="1"/>
          </p:cNvSpPr>
          <p:nvPr/>
        </p:nvSpPr>
        <p:spPr bwMode="auto">
          <a:xfrm>
            <a:off x="5098216" y="1103455"/>
            <a:ext cx="373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fa-IR" altLang="fa-IR" sz="2400" b="1" dirty="0">
                <a:latin typeface="Calibri" pitchFamily="34" charset="0"/>
                <a:ea typeface="Calibri" pitchFamily="34" charset="0"/>
                <a:cs typeface="B Zar" pitchFamily="2" charset="-78"/>
              </a:rPr>
              <a:t>دراین جنـگ جـدیدکه نـامـش جنگ_شناختی_ادراکی_ ترکیبی  است در ۳ بازه :</a:t>
            </a:r>
            <a:endParaRPr lang="fa-IR" sz="1600" dirty="0">
              <a:ea typeface="Calibri" pitchFamily="34" charset="0"/>
              <a:cs typeface="B Zar" pitchFamily="2" charset="-78"/>
            </a:endParaRPr>
          </a:p>
        </p:txBody>
      </p:sp>
      <p:sp>
        <p:nvSpPr>
          <p:cNvPr id="14" name="Rectangle 6"/>
          <p:cNvSpPr>
            <a:spLocks noChangeArrowheads="1"/>
          </p:cNvSpPr>
          <p:nvPr/>
        </p:nvSpPr>
        <p:spPr bwMode="auto">
          <a:xfrm>
            <a:off x="2577877" y="860831"/>
            <a:ext cx="1752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fa-IR" altLang="fa-IR" sz="2400" b="1" spc="-20" dirty="0">
                <a:latin typeface="Calibri" pitchFamily="34" charset="0"/>
                <a:ea typeface="Calibri" pitchFamily="34" charset="0"/>
                <a:cs typeface="B Zar" pitchFamily="2" charset="-78"/>
              </a:rPr>
              <a:t>کوتاه</a:t>
            </a:r>
            <a:r>
              <a:rPr lang="fa-IR" altLang="fa-IR" sz="1100" b="1" spc="-20" dirty="0">
                <a:latin typeface="Calibri" pitchFamily="34" charset="0"/>
                <a:ea typeface="Calibri" pitchFamily="34" charset="0"/>
                <a:cs typeface="B Zar" pitchFamily="2" charset="-78"/>
              </a:rPr>
              <a:t> </a:t>
            </a:r>
            <a:r>
              <a:rPr lang="fa-IR" altLang="fa-IR" sz="2400" b="1" spc="-20" dirty="0">
                <a:latin typeface="Calibri" pitchFamily="34" charset="0"/>
                <a:ea typeface="Calibri" pitchFamily="34" charset="0"/>
                <a:cs typeface="B Zar" pitchFamily="2" charset="-78"/>
              </a:rPr>
              <a:t>مدت، میـان مدت </a:t>
            </a:r>
          </a:p>
          <a:p>
            <a:pPr algn="r">
              <a:lnSpc>
                <a:spcPct val="150000"/>
              </a:lnSpc>
            </a:pPr>
            <a:r>
              <a:rPr lang="fa-IR" altLang="fa-IR" sz="2400" b="1" spc="-20" dirty="0">
                <a:latin typeface="Calibri" pitchFamily="34" charset="0"/>
                <a:ea typeface="Calibri" pitchFamily="34" charset="0"/>
                <a:cs typeface="B Zar" pitchFamily="2" charset="-78"/>
              </a:rPr>
              <a:t>و بلند مدت </a:t>
            </a:r>
            <a:endParaRPr lang="fa-IR" sz="1600" spc="-20" dirty="0">
              <a:ea typeface="Calibri" pitchFamily="34" charset="0"/>
              <a:cs typeface="B Zar" pitchFamily="2" charset="-78"/>
            </a:endParaRPr>
          </a:p>
        </p:txBody>
      </p:sp>
      <p:sp>
        <p:nvSpPr>
          <p:cNvPr id="15" name="Rectangle 7"/>
          <p:cNvSpPr>
            <a:spLocks noChangeArrowheads="1"/>
          </p:cNvSpPr>
          <p:nvPr/>
        </p:nvSpPr>
        <p:spPr bwMode="auto">
          <a:xfrm>
            <a:off x="311984" y="1474136"/>
            <a:ext cx="121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a-IR" altLang="fa-IR" sz="3600" b="1" dirty="0">
                <a:solidFill>
                  <a:srgbClr val="FF0000"/>
                </a:solidFill>
                <a:latin typeface="Calibri" pitchFamily="34" charset="0"/>
                <a:ea typeface="Calibri" pitchFamily="34" charset="0"/>
                <a:cs typeface="B Zar" pitchFamily="2" charset="-78"/>
              </a:rPr>
              <a:t>دشمن</a:t>
            </a:r>
            <a:endParaRPr lang="fa-IR" sz="2400" dirty="0">
              <a:solidFill>
                <a:srgbClr val="FF0000"/>
              </a:solidFill>
              <a:ea typeface="Calibri" pitchFamily="34" charset="0"/>
              <a:cs typeface="B Zar" pitchFamily="2" charset="-78"/>
            </a:endParaRPr>
          </a:p>
        </p:txBody>
      </p:sp>
      <p:cxnSp>
        <p:nvCxnSpPr>
          <p:cNvPr id="16" name="Straight Arrow Connector 15"/>
          <p:cNvCxnSpPr>
            <a:cxnSpLocks/>
          </p:cNvCxnSpPr>
          <p:nvPr/>
        </p:nvCxnSpPr>
        <p:spPr>
          <a:xfrm flipH="1">
            <a:off x="1691680" y="1796398"/>
            <a:ext cx="615463" cy="0"/>
          </a:xfrm>
          <a:prstGeom prst="straightConnector1">
            <a:avLst/>
          </a:prstGeom>
          <a:noFill/>
          <a:ln w="381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sp>
        <p:nvSpPr>
          <p:cNvPr id="17" name="Right Brace 16"/>
          <p:cNvSpPr/>
          <p:nvPr/>
        </p:nvSpPr>
        <p:spPr>
          <a:xfrm rot="10800000">
            <a:off x="2632172" y="872752"/>
            <a:ext cx="393700" cy="1833562"/>
          </a:xfrm>
          <a:prstGeom prst="rightBrace">
            <a:avLst>
              <a:gd name="adj1" fmla="val 224999"/>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fontAlgn="auto">
              <a:spcBef>
                <a:spcPts val="0"/>
              </a:spcBef>
              <a:spcAft>
                <a:spcPts val="0"/>
              </a:spcAft>
              <a:defRPr/>
            </a:pPr>
            <a:endParaRPr lang="fa-IR" kern="0" dirty="0">
              <a:latin typeface="Calibri"/>
              <a:cs typeface="B Lotus" pitchFamily="2" charset="-78"/>
            </a:endParaRPr>
          </a:p>
        </p:txBody>
      </p:sp>
      <p:sp>
        <p:nvSpPr>
          <p:cNvPr id="18" name="Right Brace 17"/>
          <p:cNvSpPr/>
          <p:nvPr/>
        </p:nvSpPr>
        <p:spPr>
          <a:xfrm rot="10800000" flipH="1">
            <a:off x="4276278" y="875357"/>
            <a:ext cx="439738" cy="1833563"/>
          </a:xfrm>
          <a:prstGeom prst="rightBrace">
            <a:avLst>
              <a:gd name="adj1" fmla="val 224999"/>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fontAlgn="auto">
              <a:spcBef>
                <a:spcPts val="0"/>
              </a:spcBef>
              <a:spcAft>
                <a:spcPts val="0"/>
              </a:spcAft>
              <a:defRPr/>
            </a:pPr>
            <a:endParaRPr lang="fa-IR" kern="0" dirty="0">
              <a:latin typeface="Calibri"/>
              <a:cs typeface="B Lotus" pitchFamily="2" charset="-78"/>
            </a:endParaRPr>
          </a:p>
        </p:txBody>
      </p:sp>
    </p:spTree>
    <p:extLst>
      <p:ext uri="{BB962C8B-B14F-4D97-AF65-F5344CB8AC3E}">
        <p14:creationId xmlns:p14="http://schemas.microsoft.com/office/powerpoint/2010/main" val="55889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22E9F5-067C-4900-8114-E3DF99AB21DE}"/>
              </a:ext>
            </a:extLst>
          </p:cNvPr>
          <p:cNvPicPr>
            <a:picLocks noChangeAspect="1"/>
          </p:cNvPicPr>
          <p:nvPr/>
        </p:nvPicPr>
        <p:blipFill rotWithShape="1">
          <a:blip r:embed="rId2">
            <a:duotone>
              <a:schemeClr val="bg2">
                <a:shade val="45000"/>
                <a:satMod val="135000"/>
              </a:schemeClr>
              <a:prstClr val="white"/>
            </a:duotone>
            <a:alphaModFix am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rcRect t="39293" b="2632"/>
          <a:stretch/>
        </p:blipFill>
        <p:spPr>
          <a:xfrm>
            <a:off x="0" y="548680"/>
            <a:ext cx="9144000" cy="6309320"/>
          </a:xfrm>
          <a:prstGeom prst="rect">
            <a:avLst/>
          </a:prstGeom>
          <a:effectLst>
            <a:softEdge rad="317500"/>
          </a:effectLst>
        </p:spPr>
      </p:pic>
      <p:pic>
        <p:nvPicPr>
          <p:cNvPr id="3" name="Picture 2">
            <a:extLst>
              <a:ext uri="{FF2B5EF4-FFF2-40B4-BE49-F238E27FC236}">
                <a16:creationId xmlns:a16="http://schemas.microsoft.com/office/drawing/2014/main" id="{F30C4104-AE92-454B-987C-10CDA0AEC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5681" y="548680"/>
            <a:ext cx="4052639" cy="6192688"/>
          </a:xfrm>
          <a:prstGeom prst="rect">
            <a:avLst/>
          </a:prstGeom>
        </p:spPr>
      </p:pic>
    </p:spTree>
    <p:extLst>
      <p:ext uri="{BB962C8B-B14F-4D97-AF65-F5344CB8AC3E}">
        <p14:creationId xmlns:p14="http://schemas.microsoft.com/office/powerpoint/2010/main" val="33419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rot="20887227">
            <a:off x="398424" y="2469908"/>
            <a:ext cx="8465120" cy="3605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547664" y="908720"/>
            <a:ext cx="3544223" cy="1077218"/>
          </a:xfrm>
          <a:prstGeom prst="rect">
            <a:avLst/>
          </a:prstGeom>
          <a:noFill/>
        </p:spPr>
        <p:txBody>
          <a:bodyPr wrap="square" rtlCol="0">
            <a:spAutoFit/>
          </a:bodyPr>
          <a:lstStyle/>
          <a:p>
            <a:pPr algn="ctr" defTabSz="457200" rtl="0"/>
            <a:r>
              <a:rPr lang="fa-IR" sz="3200" b="1" dirty="0">
                <a:latin typeface="IRTitr" pitchFamily="2" charset="-78"/>
                <a:cs typeface="IRTitr" pitchFamily="2" charset="-78"/>
              </a:rPr>
              <a:t>تقدم و تأخر در پخش تصاویر</a:t>
            </a:r>
            <a:endParaRPr lang="en-US" sz="3200" b="1" dirty="0">
              <a:latin typeface="IRTitr" pitchFamily="2" charset="-78"/>
              <a:cs typeface="IRTitr" pitchFamily="2" charset="-78"/>
            </a:endParaRPr>
          </a:p>
        </p:txBody>
      </p:sp>
    </p:spTree>
    <p:extLst>
      <p:ext uri="{BB962C8B-B14F-4D97-AF65-F5344CB8AC3E}">
        <p14:creationId xmlns:p14="http://schemas.microsoft.com/office/powerpoint/2010/main" val="19283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51920" y="1981844"/>
            <a:ext cx="50405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fa-IR" sz="4000" b="1" dirty="0">
                <a:solidFill>
                  <a:prstClr val="black"/>
                </a:solidFill>
                <a:cs typeface="B Lotus" pitchFamily="2" charset="-78"/>
              </a:rPr>
              <a:t>یکی</a:t>
            </a:r>
            <a:r>
              <a:rPr lang="fa-IR" b="1" dirty="0">
                <a:solidFill>
                  <a:prstClr val="black"/>
                </a:solidFill>
                <a:cs typeface="B Lotus" pitchFamily="2" charset="-78"/>
              </a:rPr>
              <a:t> </a:t>
            </a:r>
            <a:r>
              <a:rPr lang="fa-IR" sz="4000" b="1" dirty="0">
                <a:solidFill>
                  <a:prstClr val="black"/>
                </a:solidFill>
                <a:cs typeface="B Lotus" pitchFamily="2" charset="-78"/>
              </a:rPr>
              <a:t>از</a:t>
            </a:r>
            <a:r>
              <a:rPr lang="fa-IR" b="1" dirty="0">
                <a:solidFill>
                  <a:prstClr val="black"/>
                </a:solidFill>
                <a:cs typeface="B Lotus" pitchFamily="2" charset="-78"/>
              </a:rPr>
              <a:t> </a:t>
            </a:r>
            <a:r>
              <a:rPr lang="fa-IR" sz="4000" b="1" dirty="0">
                <a:solidFill>
                  <a:prstClr val="black"/>
                </a:solidFill>
                <a:cs typeface="B Lotus" pitchFamily="2" charset="-78"/>
              </a:rPr>
              <a:t>مهمترین</a:t>
            </a:r>
            <a:r>
              <a:rPr lang="fa-IR" b="1" dirty="0">
                <a:solidFill>
                  <a:prstClr val="black"/>
                </a:solidFill>
                <a:cs typeface="B Lotus" pitchFamily="2" charset="-78"/>
              </a:rPr>
              <a:t> </a:t>
            </a:r>
            <a:r>
              <a:rPr lang="fa-IR" sz="4000" b="1" dirty="0">
                <a:solidFill>
                  <a:prstClr val="black"/>
                </a:solidFill>
                <a:cs typeface="B Lotus" pitchFamily="2" charset="-78"/>
              </a:rPr>
              <a:t>توصیه</a:t>
            </a:r>
            <a:r>
              <a:rPr lang="fa-IR" sz="700" b="1" dirty="0">
                <a:solidFill>
                  <a:prstClr val="black"/>
                </a:solidFill>
                <a:cs typeface="B Lotus" pitchFamily="2" charset="-78"/>
              </a:rPr>
              <a:t> </a:t>
            </a:r>
            <a:r>
              <a:rPr lang="fa-IR" sz="4000" b="1" dirty="0">
                <a:solidFill>
                  <a:prstClr val="black"/>
                </a:solidFill>
                <a:cs typeface="B Lotus" pitchFamily="2" charset="-78"/>
              </a:rPr>
              <a:t>های</a:t>
            </a:r>
            <a:r>
              <a:rPr lang="fa-IR" sz="2800" b="1" dirty="0">
                <a:solidFill>
                  <a:prstClr val="black"/>
                </a:solidFill>
                <a:cs typeface="B Lotus" pitchFamily="2" charset="-78"/>
              </a:rPr>
              <a:t> </a:t>
            </a:r>
            <a:r>
              <a:rPr lang="fa-IR" sz="4000" b="1" dirty="0">
                <a:solidFill>
                  <a:prstClr val="black"/>
                </a:solidFill>
                <a:cs typeface="B Lotus" pitchFamily="2" charset="-78"/>
              </a:rPr>
              <a:t>مایکل آیزنشـتات</a:t>
            </a:r>
            <a:r>
              <a:rPr lang="fa-IR" sz="1000" b="1" dirty="0">
                <a:solidFill>
                  <a:prstClr val="black"/>
                </a:solidFill>
                <a:cs typeface="B Lotus" pitchFamily="2" charset="-78"/>
              </a:rPr>
              <a:t> </a:t>
            </a:r>
            <a:r>
              <a:rPr lang="fa-IR" sz="4000" b="1" dirty="0">
                <a:solidFill>
                  <a:prstClr val="black"/>
                </a:solidFill>
                <a:cs typeface="B Lotus" pitchFamily="2" charset="-78"/>
              </a:rPr>
              <a:t>به</a:t>
            </a:r>
            <a:r>
              <a:rPr lang="fa-IR" sz="1000" b="1" dirty="0">
                <a:solidFill>
                  <a:prstClr val="black"/>
                </a:solidFill>
                <a:cs typeface="B Lotus" pitchFamily="2" charset="-78"/>
              </a:rPr>
              <a:t> </a:t>
            </a:r>
            <a:r>
              <a:rPr lang="fa-IR" sz="4000" b="1" dirty="0">
                <a:solidFill>
                  <a:prstClr val="black"/>
                </a:solidFill>
                <a:cs typeface="B Lotus" pitchFamily="2" charset="-78"/>
              </a:rPr>
              <a:t>مقامات</a:t>
            </a:r>
            <a:r>
              <a:rPr lang="fa-IR" sz="100" b="1" dirty="0">
                <a:solidFill>
                  <a:prstClr val="black"/>
                </a:solidFill>
                <a:cs typeface="B Lotus" pitchFamily="2" charset="-78"/>
              </a:rPr>
              <a:t> </a:t>
            </a:r>
            <a:r>
              <a:rPr lang="fa-IR" sz="4000" b="1" dirty="0">
                <a:solidFill>
                  <a:prstClr val="black"/>
                </a:solidFill>
                <a:cs typeface="B Lotus" pitchFamily="2" charset="-78"/>
              </a:rPr>
              <a:t>کاخ</a:t>
            </a:r>
            <a:r>
              <a:rPr lang="fa-IR" sz="100" b="1" dirty="0">
                <a:solidFill>
                  <a:prstClr val="black"/>
                </a:solidFill>
                <a:cs typeface="B Lotus" pitchFamily="2" charset="-78"/>
              </a:rPr>
              <a:t> </a:t>
            </a:r>
            <a:r>
              <a:rPr lang="fa-IR" sz="4000" b="1" dirty="0">
                <a:solidFill>
                  <a:prstClr val="black"/>
                </a:solidFill>
                <a:cs typeface="B Lotus" pitchFamily="2" charset="-78"/>
              </a:rPr>
              <a:t>سـفید</a:t>
            </a:r>
            <a:r>
              <a:rPr lang="fa-IR" sz="900" b="1" dirty="0">
                <a:solidFill>
                  <a:prstClr val="black"/>
                </a:solidFill>
                <a:cs typeface="B Lotus" pitchFamily="2" charset="-78"/>
              </a:rPr>
              <a:t> </a:t>
            </a:r>
            <a:r>
              <a:rPr lang="fa-IR" sz="4000" b="1" dirty="0">
                <a:solidFill>
                  <a:srgbClr val="FF0000"/>
                </a:solidFill>
                <a:cs typeface="B Lotus" pitchFamily="2" charset="-78"/>
              </a:rPr>
              <a:t>دسـت</a:t>
            </a:r>
            <a:r>
              <a:rPr lang="fa-IR" sz="900" b="1" dirty="0">
                <a:solidFill>
                  <a:srgbClr val="FF0000"/>
                </a:solidFill>
                <a:cs typeface="B Lotus" pitchFamily="2" charset="-78"/>
              </a:rPr>
              <a:t> </a:t>
            </a:r>
            <a:r>
              <a:rPr lang="fa-IR" sz="4000" b="1" dirty="0">
                <a:solidFill>
                  <a:srgbClr val="FF0000"/>
                </a:solidFill>
                <a:cs typeface="B Lotus" pitchFamily="2" charset="-78"/>
              </a:rPr>
              <a:t>شـستن</a:t>
            </a:r>
            <a:r>
              <a:rPr lang="fa-IR" sz="200" b="1" dirty="0">
                <a:solidFill>
                  <a:srgbClr val="FF0000"/>
                </a:solidFill>
                <a:cs typeface="B Lotus" pitchFamily="2" charset="-78"/>
              </a:rPr>
              <a:t> </a:t>
            </a:r>
            <a:r>
              <a:rPr lang="fa-IR" sz="4000" b="1" dirty="0">
                <a:solidFill>
                  <a:srgbClr val="FF0000"/>
                </a:solidFill>
                <a:cs typeface="B Lotus" pitchFamily="2" charset="-78"/>
              </a:rPr>
              <a:t>از   </a:t>
            </a:r>
            <a:r>
              <a:rPr lang="fa-IR" sz="1000" b="1" dirty="0">
                <a:solidFill>
                  <a:srgbClr val="FF0000"/>
                </a:solidFill>
                <a:cs typeface="B Lotus" pitchFamily="2" charset="-78"/>
              </a:rPr>
              <a:t> </a:t>
            </a:r>
            <a:r>
              <a:rPr lang="fa-IR" sz="4000" b="1" dirty="0">
                <a:solidFill>
                  <a:srgbClr val="FF0000"/>
                </a:solidFill>
                <a:cs typeface="B Lotus" pitchFamily="2" charset="-78"/>
              </a:rPr>
              <a:t>روش</a:t>
            </a:r>
            <a:r>
              <a:rPr lang="fa-IR" sz="800" b="1" dirty="0">
                <a:solidFill>
                  <a:srgbClr val="FF0000"/>
                </a:solidFill>
                <a:cs typeface="B Lotus" pitchFamily="2" charset="-78"/>
              </a:rPr>
              <a:t> </a:t>
            </a:r>
            <a:r>
              <a:rPr lang="fa-IR" sz="4000" b="1" dirty="0">
                <a:solidFill>
                  <a:srgbClr val="FF0000"/>
                </a:solidFill>
                <a:cs typeface="B Lotus" pitchFamily="2" charset="-78"/>
              </a:rPr>
              <a:t>های </a:t>
            </a:r>
            <a:r>
              <a:rPr lang="fa-IR" sz="200" b="1" dirty="0">
                <a:solidFill>
                  <a:srgbClr val="FF0000"/>
                </a:solidFill>
                <a:cs typeface="B Lotus" pitchFamily="2" charset="-78"/>
              </a:rPr>
              <a:t> </a:t>
            </a:r>
            <a:r>
              <a:rPr lang="fa-IR" sz="4000" b="1" dirty="0">
                <a:solidFill>
                  <a:srgbClr val="FF0000"/>
                </a:solidFill>
                <a:cs typeface="B Lotus" pitchFamily="2" charset="-78"/>
              </a:rPr>
              <a:t>سنتی تبلیغات</a:t>
            </a:r>
            <a:r>
              <a:rPr lang="fa-IR" sz="1000" b="1" dirty="0">
                <a:solidFill>
                  <a:srgbClr val="FF0000"/>
                </a:solidFill>
                <a:cs typeface="B Lotus" pitchFamily="2" charset="-78"/>
              </a:rPr>
              <a:t> </a:t>
            </a:r>
            <a:r>
              <a:rPr lang="en-US" sz="1000" b="1" dirty="0">
                <a:solidFill>
                  <a:srgbClr val="FF0000"/>
                </a:solidFill>
                <a:cs typeface="B Lotus" pitchFamily="2" charset="-78"/>
              </a:rPr>
              <a:t> </a:t>
            </a:r>
            <a:r>
              <a:rPr lang="fa-IR" sz="4000" b="1" dirty="0">
                <a:solidFill>
                  <a:prstClr val="black"/>
                </a:solidFill>
                <a:cs typeface="B Lotus" pitchFamily="2" charset="-78"/>
              </a:rPr>
              <a:t>است.</a:t>
            </a:r>
          </a:p>
        </p:txBody>
      </p:sp>
      <p:sp>
        <p:nvSpPr>
          <p:cNvPr id="5" name="Rectangle 4"/>
          <p:cNvSpPr>
            <a:spLocks noChangeArrowheads="1"/>
          </p:cNvSpPr>
          <p:nvPr/>
        </p:nvSpPr>
        <p:spPr bwMode="auto">
          <a:xfrm>
            <a:off x="0" y="5195027"/>
            <a:ext cx="92170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fa-IR" sz="4000" b="1" dirty="0">
                <a:solidFill>
                  <a:srgbClr val="002060"/>
                </a:solidFill>
                <a:cs typeface="B Lotus" pitchFamily="2" charset="-78"/>
              </a:rPr>
              <a:t>بایدازهررسانه ای که در ایران مخاطب دارد برای تبلیغات استفاده کرد.</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369245" cy="42484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6012441" y="756568"/>
            <a:ext cx="288003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rtl="0" fontAlgn="base">
              <a:spcBef>
                <a:spcPct val="0"/>
              </a:spcBef>
              <a:spcAft>
                <a:spcPct val="0"/>
              </a:spcAft>
            </a:pPr>
            <a:r>
              <a:rPr lang="fa-IR" sz="3200" b="1" dirty="0">
                <a:solidFill>
                  <a:prstClr val="black"/>
                </a:solidFill>
                <a:cs typeface="B Titr" pitchFamily="2" charset="-78"/>
              </a:rPr>
              <a:t>مایکل آیزنشـتات</a:t>
            </a:r>
          </a:p>
        </p:txBody>
      </p:sp>
      <p:sp>
        <p:nvSpPr>
          <p:cNvPr id="9" name="Rectangle 3"/>
          <p:cNvSpPr>
            <a:spLocks noChangeArrowheads="1"/>
          </p:cNvSpPr>
          <p:nvPr/>
        </p:nvSpPr>
        <p:spPr bwMode="auto">
          <a:xfrm>
            <a:off x="6223599" y="1330262"/>
            <a:ext cx="246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US" sz="2000" b="1" dirty="0">
                <a:solidFill>
                  <a:prstClr val="black"/>
                </a:solidFill>
                <a:cs typeface="B Lotus" pitchFamily="2" charset="-78"/>
              </a:rPr>
              <a:t>Michael </a:t>
            </a:r>
            <a:r>
              <a:rPr lang="en-US" sz="2000" b="1" dirty="0" err="1">
                <a:solidFill>
                  <a:prstClr val="black"/>
                </a:solidFill>
                <a:cs typeface="B Lotus" pitchFamily="2" charset="-78"/>
              </a:rPr>
              <a:t>eisenstadt</a:t>
            </a:r>
            <a:endParaRPr lang="fa-IR" sz="2000" b="1" dirty="0">
              <a:solidFill>
                <a:prstClr val="black"/>
              </a:solidFill>
              <a:cs typeface="B Lotus" pitchFamily="2" charset="-78"/>
            </a:endParaRPr>
          </a:p>
        </p:txBody>
      </p:sp>
    </p:spTree>
    <p:extLst>
      <p:ext uri="{BB962C8B-B14F-4D97-AF65-F5344CB8AC3E}">
        <p14:creationId xmlns:p14="http://schemas.microsoft.com/office/powerpoint/2010/main" val="7383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9552" y="2780928"/>
            <a:ext cx="8265368"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a-IR" altLang="fa-IR" sz="2200" b="1" dirty="0">
                <a:solidFill>
                  <a:srgbClr val="000000"/>
                </a:solidFill>
                <a:latin typeface="Tahoma" pitchFamily="34" charset="0"/>
                <a:cs typeface="B Zar" pitchFamily="2" charset="-78"/>
              </a:rPr>
              <a:t>برای اینکه بر افکار عمومی مردم مسلّط بشوند مبالغ هنگفت هزینه میکنند، کارهای بسیار انجام میدهند؛ فکرهای بسیاری  را در مجموعه‌های فکری برای این کار استخدام میکنند تا بتوانند با جنگ روانی، با تبلیغات گوناگون، افکار عمومی کشورها را -از جمله بیشتر از همه امروز کشور ما را که هدف سوء‌نیّت قدرتهای بزرگ است- قبضه کنند و در اختیار بگیرند. وقتی افکار عمومی یک ملّت در اختیار بیگانه قرار گرفت، حرکت آن ملّت هم طبعاً طبق میل آن بیگانه پیش خواهد رفت. کار تبلیغاتی کار مهمّی است؛ </a:t>
            </a:r>
            <a:r>
              <a:rPr lang="fa-IR" altLang="fa-IR" sz="2200" b="1" dirty="0">
                <a:solidFill>
                  <a:srgbClr val="FF0000"/>
                </a:solidFill>
                <a:latin typeface="Tahoma" pitchFamily="34" charset="0"/>
                <a:cs typeface="B Zar" pitchFamily="2" charset="-78"/>
              </a:rPr>
              <a:t>ما در این زمینه ضعف داریم. </a:t>
            </a:r>
            <a:r>
              <a:rPr lang="fa-IR" altLang="fa-IR" sz="2200" b="1" dirty="0">
                <a:solidFill>
                  <a:srgbClr val="000000"/>
                </a:solidFill>
                <a:latin typeface="Tahoma" pitchFamily="34" charset="0"/>
                <a:cs typeface="B Zar" pitchFamily="2" charset="-78"/>
              </a:rPr>
              <a:t>حالا بگذریم از آن آدمهای غافلی که از رسانه‌های داخلی هم به نفع دشمن استفاده میکنند -که حالا آن محلّ بحث ما نیست- لکن [درباره‌ی] آن کسانی هم که قصد خیر در این زمینه دارند، </a:t>
            </a:r>
            <a:r>
              <a:rPr lang="fa-IR" altLang="fa-IR" sz="2200" b="1" dirty="0">
                <a:solidFill>
                  <a:srgbClr val="FF0000"/>
                </a:solidFill>
                <a:latin typeface="Tahoma" pitchFamily="34" charset="0"/>
                <a:cs typeface="B Zar" pitchFamily="2" charset="-78"/>
              </a:rPr>
              <a:t>ما کم‌کاری داریم</a:t>
            </a:r>
            <a:r>
              <a:rPr lang="fa-IR" altLang="fa-IR" sz="2200" b="1" dirty="0">
                <a:solidFill>
                  <a:srgbClr val="000000"/>
                </a:solidFill>
                <a:latin typeface="Tahoma" pitchFamily="34" charset="0"/>
                <a:cs typeface="B Zar" pitchFamily="2" charset="-78"/>
              </a:rPr>
              <a:t>. در زمینه‌ی کار تبلیغاتی و حرکت تبلیغاتی درست و تمهیدات رسانه‌ای </a:t>
            </a:r>
            <a:r>
              <a:rPr lang="fa-IR" altLang="fa-IR" sz="2200" b="1" dirty="0">
                <a:solidFill>
                  <a:srgbClr val="FF0000"/>
                </a:solidFill>
                <a:latin typeface="Tahoma" pitchFamily="34" charset="0"/>
                <a:cs typeface="B Zar" pitchFamily="2" charset="-78"/>
              </a:rPr>
              <a:t>باید قوی‌تر و هوشمندانه‌تر </a:t>
            </a:r>
            <a:r>
              <a:rPr lang="fa-IR" altLang="fa-IR" sz="2200" b="1" dirty="0">
                <a:solidFill>
                  <a:srgbClr val="000000"/>
                </a:solidFill>
                <a:latin typeface="Tahoma" pitchFamily="34" charset="0"/>
                <a:cs typeface="B Zar" pitchFamily="2" charset="-78"/>
              </a:rPr>
              <a:t>عمل بکنیم.</a:t>
            </a:r>
            <a:endParaRPr lang="fa-IR" altLang="fa-IR" sz="2200" b="1" dirty="0">
              <a:solidFill>
                <a:prstClr val="black"/>
              </a:solidFill>
              <a:cs typeface="B Zar" pitchFamily="2" charset="-78"/>
            </a:endParaRPr>
          </a:p>
        </p:txBody>
      </p:sp>
      <p:pic>
        <p:nvPicPr>
          <p:cNvPr id="5" name="Picture 2" descr="C:\Documents and Settings\Hosein\Desktop\sm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51703"/>
            <a:ext cx="2877434" cy="1944216"/>
          </a:xfrm>
          <a:prstGeom prst="rect">
            <a:avLst/>
          </a:prstGeom>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843808" y="688871"/>
            <a:ext cx="4953000" cy="75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a-IR" altLang="fa-IR" b="1" dirty="0">
                <a:solidFill>
                  <a:srgbClr val="000000"/>
                </a:solidFill>
                <a:latin typeface="DroidNaskh"/>
                <a:cs typeface="B Zar" pitchFamily="2" charset="-78"/>
              </a:rPr>
              <a:t>بیانات در مراسم تنفیذ حکم سیزدهمین </a:t>
            </a:r>
          </a:p>
          <a:p>
            <a:pPr>
              <a:lnSpc>
                <a:spcPct val="150000"/>
              </a:lnSpc>
            </a:pPr>
            <a:r>
              <a:rPr lang="fa-IR" altLang="fa-IR" b="1" dirty="0">
                <a:solidFill>
                  <a:srgbClr val="000000"/>
                </a:solidFill>
                <a:latin typeface="DroidNaskh"/>
                <a:cs typeface="B Zar" pitchFamily="2" charset="-78"/>
              </a:rPr>
              <a:t>دوره ریاسـت جمهوری اسـلامی ایران</a:t>
            </a:r>
          </a:p>
        </p:txBody>
      </p:sp>
      <p:sp>
        <p:nvSpPr>
          <p:cNvPr id="7" name="Rectangle 6"/>
          <p:cNvSpPr>
            <a:spLocks noChangeArrowheads="1"/>
          </p:cNvSpPr>
          <p:nvPr/>
        </p:nvSpPr>
        <p:spPr bwMode="auto">
          <a:xfrm>
            <a:off x="3779912" y="1556792"/>
            <a:ext cx="4896544"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fa-IR" altLang="fa-IR" sz="2300" b="1" kern="0" dirty="0">
                <a:solidFill>
                  <a:srgbClr val="000000"/>
                </a:solidFill>
                <a:latin typeface="Tahoma" pitchFamily="34" charset="0"/>
                <a:cs typeface="B Zar" pitchFamily="2" charset="-78"/>
              </a:rPr>
              <a:t>امروز بیشترین تحرّک دشمنان ما علیه ما بیـش از تحرّکـات امنـیّتـی و اقتصـادی، </a:t>
            </a:r>
            <a:r>
              <a:rPr lang="fa-IR" altLang="fa-IR" sz="2300" b="1" kern="0" dirty="0">
                <a:solidFill>
                  <a:srgbClr val="FF0000"/>
                </a:solidFill>
                <a:latin typeface="Tahoma" pitchFamily="34" charset="0"/>
                <a:cs typeface="B Zar" pitchFamily="2" charset="-78"/>
              </a:rPr>
              <a:t>تحرّکـات تبلیغاتی و جنگ نرم و تبلیغات رسانه‌ای </a:t>
            </a:r>
            <a:r>
              <a:rPr lang="fa-IR" altLang="fa-IR" sz="2300" b="1" kern="0" dirty="0">
                <a:solidFill>
                  <a:srgbClr val="000000"/>
                </a:solidFill>
                <a:latin typeface="Tahoma" pitchFamily="34" charset="0"/>
                <a:cs typeface="B Zar" pitchFamily="2" charset="-78"/>
              </a:rPr>
              <a:t>است؛ </a:t>
            </a:r>
            <a:endParaRPr lang="fa-IR" altLang="fa-IR" sz="2300" kern="0" dirty="0">
              <a:solidFill>
                <a:sysClr val="windowText" lastClr="000000"/>
              </a:solidFill>
            </a:endParaRPr>
          </a:p>
        </p:txBody>
      </p:sp>
    </p:spTree>
    <p:extLst>
      <p:ext uri="{BB962C8B-B14F-4D97-AF65-F5344CB8AC3E}">
        <p14:creationId xmlns:p14="http://schemas.microsoft.com/office/powerpoint/2010/main" val="27006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2">
          <a:schemeClr val="accent2"/>
        </a:lnRef>
        <a:fillRef idx="0">
          <a:schemeClr val="accent2"/>
        </a:fillRef>
        <a:effectRef idx="1">
          <a:schemeClr val="accent2"/>
        </a:effectRef>
        <a:fontRef idx="minor">
          <a:schemeClr val="tx1"/>
        </a:fontRef>
      </a:style>
    </a:lnDef>
  </a:objectDefaults>
  <a:extraClrSchemeLst/>
</a:theme>
</file>

<file path=ppt/theme/theme2.xml><?xml version="1.0" encoding="utf-8"?>
<a:theme xmlns:a="http://schemas.openxmlformats.org/drawingml/2006/main" name="1_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2">
          <a:schemeClr val="accent2"/>
        </a:lnRef>
        <a:fillRef idx="0">
          <a:schemeClr val="accent2"/>
        </a:fillRef>
        <a:effectRef idx="1">
          <a:schemeClr val="accent2"/>
        </a:effectRef>
        <a:fontRef idx="minor">
          <a:schemeClr val="tx1"/>
        </a:fontRef>
      </a:style>
    </a:lnDef>
  </a:objectDefaults>
  <a:extraClrSchemeLst/>
</a:theme>
</file>

<file path=ppt/theme/theme3.xml><?xml version="1.0" encoding="utf-8"?>
<a:theme xmlns:a="http://schemas.openxmlformats.org/drawingml/2006/main" name="2_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2">
          <a:schemeClr val="accent2"/>
        </a:lnRef>
        <a:fillRef idx="0">
          <a:schemeClr val="accent2"/>
        </a:fillRef>
        <a:effectRef idx="1">
          <a:schemeClr val="accent2"/>
        </a:effectRef>
        <a:fontRef idx="minor">
          <a:schemeClr val="tx1"/>
        </a:fontRef>
      </a:style>
    </a:lnDef>
  </a:objectDefaults>
  <a:extraClrSchemeLst/>
</a:theme>
</file>

<file path=ppt/theme/theme4.xml><?xml version="1.0" encoding="utf-8"?>
<a:theme xmlns:a="http://schemas.openxmlformats.org/drawingml/2006/main" name="3_Urb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lnDef>
      <a:spPr/>
      <a:bodyPr/>
      <a:lstStyle/>
      <a:style>
        <a:lnRef idx="2">
          <a:schemeClr val="accent2"/>
        </a:lnRef>
        <a:fillRef idx="0">
          <a:schemeClr val="accent2"/>
        </a:fillRef>
        <a:effectRef idx="1">
          <a:schemeClr val="accent2"/>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11558</TotalTime>
  <Words>1228</Words>
  <Application>Microsoft Office PowerPoint</Application>
  <PresentationFormat>On-screen Show (4:3)</PresentationFormat>
  <Paragraphs>71</Paragraphs>
  <Slides>18</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Arial</vt:lpstr>
      <vt:lpstr>Calibri</vt:lpstr>
      <vt:lpstr>Century Gothic</vt:lpstr>
      <vt:lpstr>Constantia</vt:lpstr>
      <vt:lpstr>DroidNaskh</vt:lpstr>
      <vt:lpstr>Franklin Gothic Book</vt:lpstr>
      <vt:lpstr>Georgia</vt:lpstr>
      <vt:lpstr>IRTitr</vt:lpstr>
      <vt:lpstr>Tahoma</vt:lpstr>
      <vt:lpstr>Trebuchet MS</vt:lpstr>
      <vt:lpstr>Wingdings 2</vt:lpstr>
      <vt:lpstr>Urban</vt:lpstr>
      <vt:lpstr>1_Urban</vt:lpstr>
      <vt:lpstr>2_Urban</vt:lpstr>
      <vt:lpstr>3_Urban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Yasin</dc:creator>
  <cp:lastModifiedBy>l</cp:lastModifiedBy>
  <cp:revision>641</cp:revision>
  <dcterms:created xsi:type="dcterms:W3CDTF">2011-01-12T04:22:04Z</dcterms:created>
  <dcterms:modified xsi:type="dcterms:W3CDTF">2023-08-12T06:43:20Z</dcterms:modified>
</cp:coreProperties>
</file>